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1" r:id="rId6"/>
    <p:sldId id="260" r:id="rId7"/>
    <p:sldId id="27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2" r:id="rId17"/>
    <p:sldId id="273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91" d="100"/>
          <a:sy n="91" d="100"/>
        </p:scale>
        <p:origin x="-126" y="-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A0037E-32D0-42E8-A5C6-834F395FFE63}" type="datetimeFigureOut">
              <a:rPr lang="cs-CZ" smtClean="0"/>
              <a:t>26.11.2018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AE046A-6786-4529-A452-ACE9B116D8D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82286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62674-950C-45CD-83D5-891FDEA71DA8}" type="datetime1">
              <a:rPr lang="cs-CZ" smtClean="0"/>
              <a:t>26.11.2018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6279-9CFD-4338-8255-9C966B6433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50690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F18B9-3267-416A-8D2C-3786D531FDF4}" type="datetime1">
              <a:rPr lang="cs-CZ" smtClean="0"/>
              <a:t>26.11.2018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6279-9CFD-4338-8255-9C966B6433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7773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gallery dir="l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F18B9-3267-416A-8D2C-3786D531FDF4}" type="datetime1">
              <a:rPr lang="cs-CZ" smtClean="0"/>
              <a:t>26.11.2018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6279-9CFD-4338-8255-9C966B6433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5607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gallery dir="l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F18B9-3267-416A-8D2C-3786D531FDF4}" type="datetime1">
              <a:rPr lang="cs-CZ" smtClean="0"/>
              <a:t>26.11.2018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6279-9CFD-4338-8255-9C966B643334}" type="slidenum">
              <a:rPr lang="cs-CZ" smtClean="0"/>
              <a:t>‹#›</a:t>
            </a:fld>
            <a:endParaRPr lang="cs-CZ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42004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gallery dir="l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F18B9-3267-416A-8D2C-3786D531FDF4}" type="datetime1">
              <a:rPr lang="cs-CZ" smtClean="0"/>
              <a:t>26.11.2018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6279-9CFD-4338-8255-9C966B6433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5989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gallery dir="l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F18B9-3267-416A-8D2C-3786D531FDF4}" type="datetime1">
              <a:rPr lang="cs-CZ" smtClean="0"/>
              <a:t>26.11.2018</a:t>
            </a:fld>
            <a:endParaRPr lang="cs-C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6279-9CFD-4338-8255-9C966B6433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6313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gallery dir="l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F18B9-3267-416A-8D2C-3786D531FDF4}" type="datetime1">
              <a:rPr lang="cs-CZ" smtClean="0"/>
              <a:t>26.11.2018</a:t>
            </a:fld>
            <a:endParaRPr lang="cs-C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6279-9CFD-4338-8255-9C966B6433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070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gallery dir="l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6235A-076D-4DCD-9AD4-65102A9B3459}" type="datetime1">
              <a:rPr lang="cs-CZ" smtClean="0"/>
              <a:t>26.11.2018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6279-9CFD-4338-8255-9C966B6433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5485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5DE6D-D995-47F7-A669-61D0090CB8AD}" type="datetime1">
              <a:rPr lang="cs-CZ" smtClean="0"/>
              <a:t>26.11.2018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6279-9CFD-4338-8255-9C966B6433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64438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F18B9-3267-416A-8D2C-3786D531FDF4}" type="datetime1">
              <a:rPr lang="cs-CZ" smtClean="0"/>
              <a:t>26.11.2018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6279-9CFD-4338-8255-9C966B6433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8343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gallery dir="l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774D2-524F-4304-83E2-98878FE330D8}" type="datetime1">
              <a:rPr lang="cs-CZ" smtClean="0"/>
              <a:t>26.11.2018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6279-9CFD-4338-8255-9C966B6433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1224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236C2-9B7A-40EE-969E-F1F5CAE8A43B}" type="datetime1">
              <a:rPr lang="cs-CZ" smtClean="0"/>
              <a:t>26.11.2018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6279-9CFD-4338-8255-9C966B6433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5542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gallery dir="l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=""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88E4F-9B35-4D68-8716-0776119855BC}" type="datetime1">
              <a:rPr lang="cs-CZ" smtClean="0"/>
              <a:t>26.11.2018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6279-9CFD-4338-8255-9C966B6433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3085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gallery dir="l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=""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163E7-0A00-45EF-BB6B-BCAB89442E74}" type="datetime1">
              <a:rPr lang="cs-CZ" smtClean="0"/>
              <a:t>26.11.2018</a:t>
            </a:fld>
            <a:endParaRPr lang="cs-CZ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6279-9CFD-4338-8255-9C966B6433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4994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A3E43-4714-4F08-BF8D-03069EF53A87}" type="datetime1">
              <a:rPr lang="cs-CZ" smtClean="0"/>
              <a:t>26.11.2018</a:t>
            </a:fld>
            <a:endParaRPr lang="cs-CZ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6279-9CFD-4338-8255-9C966B6433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3087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4A899-EEE1-44AE-8D87-6FD6F3BD17B9}" type="datetime1">
              <a:rPr lang="cs-CZ" smtClean="0"/>
              <a:t>26.11.2018</a:t>
            </a:fld>
            <a:endParaRPr lang="cs-CZ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6279-9CFD-4338-8255-9C966B6433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07214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gallery dir="l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=""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9A9B9-D7EE-4636-92E4-6545FFB5D892}" type="datetime1">
              <a:rPr lang="cs-CZ" smtClean="0"/>
              <a:t>26.11.2018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6279-9CFD-4338-8255-9C966B6433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6185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91F18B9-3267-416A-8D2C-3786D531FDF4}" type="datetime1">
              <a:rPr lang="cs-CZ" smtClean="0"/>
              <a:t>26.11.2018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9C6279-9CFD-4338-8255-9C966B6433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835027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  <p:sldLayoutId id="2147483749" r:id="rId17"/>
  </p:sldLayoutIdLst>
  <mc:AlternateContent xmlns:mc="http://schemas.openxmlformats.org/markup-compatibility/2006" xmlns:p14="http://schemas.microsoft.com/office/powerpoint/2010/main">
    <mc:Choice Requires="p14">
      <p:transition spd="slow" p14:dur="1500">
        <p14:gallery dir="l"/>
      </p:transition>
    </mc:Choice>
    <mc:Fallback xmlns="">
      <p:transition spd="slow">
        <p:fade/>
      </p:transition>
    </mc:Fallback>
  </mc:AlternateContent>
  <p:hf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cs.wikipedia.org/wiki/Brn%C4%9Bnsk%C3%A9_hradby" TargetMode="External"/><Relationship Id="rId2" Type="http://schemas.openxmlformats.org/officeDocument/2006/relationships/hyperlink" Target="https://mapy.cz/19stoleti?x=16.6006459&amp;y=49.1918881&amp;z=15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osa.cz/brno-rub-ringstrasse-zada-okruzni-tridy/" TargetMode="External"/><Relationship Id="rId5" Type="http://schemas.openxmlformats.org/officeDocument/2006/relationships/hyperlink" Target="https://upload.wikimedia.org/wikipedia/commons/4/4a/Brno_Nov%C3%A1_synagoga_interi%C3%A9r.jpg" TargetMode="External"/><Relationship Id="rId4" Type="http://schemas.openxmlformats.org/officeDocument/2006/relationships/hyperlink" Target="https://cs.wikipedia.org/wiki/Velk%C3%A1_synagoga_(Brno)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formacezbrna.cz/clanky/spolecnost/zmizely-svet-brnenskych-kavaren-4205.html" TargetMode="External"/><Relationship Id="rId2" Type="http://schemas.openxmlformats.org/officeDocument/2006/relationships/hyperlink" Target="http://www.ceskatelevize.cz/zpravodajstvi-brno/zpravy/232595-zanikla-kavarna-esplanade-v-niz-doslo-k-utoku-na-zidy-na-jediny-den-ozila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encyklopedie.brna.cz/home-mmb/?acc=profil_domu&amp;load=483" TargetMode="External"/><Relationship Id="rId4" Type="http://schemas.openxmlformats.org/officeDocument/2006/relationships/hyperlink" Target="https://encyklopedie.brna.cz/home-mmj/?acc=profil_domu&amp;load=125&amp;qt=&amp;qc=%C3%9A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eskatelevize.cz/zpravodajstvi-brno/zpravy/232595-zanikla-kavarna-esplanade-v-niz-doslo-k-utoku-na-zidy-na-jediny-den-ozila/" TargetMode="External"/><Relationship Id="rId2" Type="http://schemas.openxmlformats.org/officeDocument/2006/relationships/hyperlink" Target="https://www.bam.brno.cz/objekt/c101-cafe-esplanade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s.wikipedia.org/wiki/N%C4%9Bmeck%C3%BD_d%C5%AFm_(Brno)#Po%C5%BE%C3%A1r_domu_a_jeho_demolice" TargetMode="External"/><Relationship Id="rId4" Type="http://schemas.openxmlformats.org/officeDocument/2006/relationships/hyperlink" Target="https://encyklopedie.brna.cz/home-mmb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50000">
              <a:schemeClr val="bg1"/>
            </a:gs>
            <a:gs pos="100000">
              <a:schemeClr val="bg1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54061398-4915-47B7-87BA-2ED3CD1517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Česko-německo-židovské</a:t>
            </a:r>
            <a:b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soužití v Brně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="" xmlns:a16="http://schemas.microsoft.com/office/drawing/2014/main" id="{C7D1131A-72A9-4EA0-BFEF-7B4C715E5A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463429"/>
            <a:ext cx="9144000" cy="1655762"/>
          </a:xfrm>
        </p:spPr>
        <p:txBody>
          <a:bodyPr>
            <a:normAutofit lnSpcReduction="10000"/>
          </a:bodyPr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Projektový týden – Němčina 2018</a:t>
            </a:r>
          </a:p>
          <a:p>
            <a:r>
              <a:rPr lang="cs-CZ" dirty="0"/>
              <a:t>							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="" xmlns:a16="http://schemas.microsoft.com/office/drawing/2014/main" id="{E3F9E893-EB1F-4F2C-AE56-F891CB6512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6279-9CFD-4338-8255-9C966B643334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7786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gallery dir="l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AC030391-3EFE-41E0-AA24-FEC7B2F639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Café </a:t>
            </a:r>
            <a:r>
              <a:rPr lang="cs-CZ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Esplanade</a:t>
            </a: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poloha</a:t>
            </a:r>
          </a:p>
        </p:txBody>
      </p:sp>
      <p:sp>
        <p:nvSpPr>
          <p:cNvPr id="10" name="Zástupný symbol pro číslo snímku 9">
            <a:extLst>
              <a:ext uri="{FF2B5EF4-FFF2-40B4-BE49-F238E27FC236}">
                <a16:creationId xmlns="" xmlns:a16="http://schemas.microsoft.com/office/drawing/2014/main" id="{049D0803-B2E9-4005-88A7-1A578944E2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6279-9CFD-4338-8255-9C966B643334}" type="slidenum">
              <a:rPr lang="cs-CZ" smtClean="0"/>
              <a:t>10</a:t>
            </a:fld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="" xmlns:a16="http://schemas.microsoft.com/office/drawing/2014/main" id="{B88EF829-FCE0-4876-A512-380811AA73B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0290" y="1351765"/>
            <a:ext cx="4695045" cy="3521283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="" xmlns:a16="http://schemas.microsoft.com/office/drawing/2014/main" id="{F8DE7861-B43F-42F5-9BD5-78DA93FA66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923" y="2320136"/>
            <a:ext cx="3084443" cy="4009776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="" xmlns:a16="http://schemas.microsoft.com/office/drawing/2014/main" id="{AFBB1EA2-377C-464C-BEBC-79DFA8FC90F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6794" y="3450961"/>
            <a:ext cx="4319288" cy="3239466"/>
          </a:xfrm>
          <a:prstGeom prst="rect">
            <a:avLst/>
          </a:prstGeom>
        </p:spPr>
      </p:pic>
      <p:sp>
        <p:nvSpPr>
          <p:cNvPr id="11" name="TextovéPole 10">
            <a:extLst>
              <a:ext uri="{FF2B5EF4-FFF2-40B4-BE49-F238E27FC236}">
                <a16:creationId xmlns="" xmlns:a16="http://schemas.microsoft.com/office/drawing/2014/main" id="{15454D2B-EC47-4BCC-A0D0-E1891CEA59DA}"/>
              </a:ext>
            </a:extLst>
          </p:cNvPr>
          <p:cNvSpPr txBox="1"/>
          <p:nvPr/>
        </p:nvSpPr>
        <p:spPr>
          <a:xfrm>
            <a:off x="154059" y="6298781"/>
            <a:ext cx="28833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/>
              <a:t>Obr. 11 – Interiér café </a:t>
            </a:r>
            <a:r>
              <a:rPr lang="cs-CZ" sz="1600" dirty="0" err="1"/>
              <a:t>Esplanade</a:t>
            </a:r>
            <a:endParaRPr lang="cs-CZ" sz="1600" dirty="0"/>
          </a:p>
        </p:txBody>
      </p:sp>
      <p:sp>
        <p:nvSpPr>
          <p:cNvPr id="12" name="TextovéPole 11">
            <a:extLst>
              <a:ext uri="{FF2B5EF4-FFF2-40B4-BE49-F238E27FC236}">
                <a16:creationId xmlns="" xmlns:a16="http://schemas.microsoft.com/office/drawing/2014/main" id="{F7C0018E-BA0D-4729-8CF7-15675AD08485}"/>
              </a:ext>
            </a:extLst>
          </p:cNvPr>
          <p:cNvSpPr txBox="1"/>
          <p:nvPr/>
        </p:nvSpPr>
        <p:spPr>
          <a:xfrm>
            <a:off x="3698189" y="4873049"/>
            <a:ext cx="29768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/>
              <a:t>Obr. 12 – Brno, Janáčkovo divadlo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="" xmlns:a16="http://schemas.microsoft.com/office/drawing/2014/main" id="{78080A7C-A24C-4601-97CD-7268FCB91943}"/>
              </a:ext>
            </a:extLst>
          </p:cNvPr>
          <p:cNvSpPr txBox="1"/>
          <p:nvPr/>
        </p:nvSpPr>
        <p:spPr>
          <a:xfrm>
            <a:off x="8623906" y="3112407"/>
            <a:ext cx="30682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/>
              <a:t>Obr. 13 – Brno, Restaurant </a:t>
            </a:r>
            <a:r>
              <a:rPr lang="cs-CZ" sz="1600" dirty="0" err="1"/>
              <a:t>Pavillon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473119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B422EDAD-8006-4AA7-BDEC-F27088F6E0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Tělocvična pod Hradem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="" xmlns:a16="http://schemas.microsoft.com/office/drawing/2014/main" id="{93C4F98C-546D-4E00-B274-84C955D65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6279-9CFD-4338-8255-9C966B643334}" type="slidenum">
              <a:rPr lang="cs-CZ" smtClean="0"/>
              <a:t>11</a:t>
            </a:fld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="" xmlns:a16="http://schemas.microsoft.com/office/drawing/2014/main" id="{3B33BA26-FC51-4B11-B7CD-39DCDB4D1C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0695" y="2716694"/>
            <a:ext cx="4761948" cy="3571461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="" xmlns:a16="http://schemas.microsoft.com/office/drawing/2014/main" id="{D5C9E8A0-72B7-4B7A-8CF5-661BB48CF959}"/>
              </a:ext>
            </a:extLst>
          </p:cNvPr>
          <p:cNvSpPr txBox="1"/>
          <p:nvPr/>
        </p:nvSpPr>
        <p:spPr>
          <a:xfrm>
            <a:off x="6780695" y="6288155"/>
            <a:ext cx="34176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/>
              <a:t>Obr. 14 – Brno, Tělocvična pod Hradem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="" xmlns:a16="http://schemas.microsoft.com/office/drawing/2014/main" id="{4193EB07-1321-4833-AEC9-58ACAF6D8873}"/>
              </a:ext>
            </a:extLst>
          </p:cNvPr>
          <p:cNvSpPr txBox="1"/>
          <p:nvPr/>
        </p:nvSpPr>
        <p:spPr>
          <a:xfrm>
            <a:off x="344405" y="1545472"/>
            <a:ext cx="836511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dirty="0"/>
              <a:t>vystavěna pro potřeby německého sportovního spolku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dirty="0"/>
              <a:t>po osvobození se stala místem poprav</a:t>
            </a:r>
          </a:p>
        </p:txBody>
      </p:sp>
    </p:spTree>
    <p:extLst>
      <p:ext uri="{BB962C8B-B14F-4D97-AF65-F5344CB8AC3E}">
        <p14:creationId xmlns:p14="http://schemas.microsoft.com/office/powerpoint/2010/main" val="911712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22F8814D-1FD4-45A1-952B-BB3CFB80DD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Tělocvična pod Hradem – dříve a dnes</a:t>
            </a:r>
          </a:p>
        </p:txBody>
      </p:sp>
      <p:sp>
        <p:nvSpPr>
          <p:cNvPr id="8" name="Zástupný symbol pro číslo snímku 7">
            <a:extLst>
              <a:ext uri="{FF2B5EF4-FFF2-40B4-BE49-F238E27FC236}">
                <a16:creationId xmlns="" xmlns:a16="http://schemas.microsoft.com/office/drawing/2014/main" id="{26E7B300-9450-4369-9DBD-B9BEF1E13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6279-9CFD-4338-8255-9C966B643334}" type="slidenum">
              <a:rPr lang="cs-CZ" smtClean="0"/>
              <a:t>12</a:t>
            </a:fld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="" xmlns:a16="http://schemas.microsoft.com/office/drawing/2014/main" id="{18008E21-2540-4AB5-B716-D081EEA1101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4437" y="2519566"/>
            <a:ext cx="5044658" cy="37834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Obrázek 6">
            <a:extLst>
              <a:ext uri="{FF2B5EF4-FFF2-40B4-BE49-F238E27FC236}">
                <a16:creationId xmlns="" xmlns:a16="http://schemas.microsoft.com/office/drawing/2014/main" id="{C5F1FE1B-BC30-46B9-A71D-06E0949DBA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905" y="1891755"/>
            <a:ext cx="5851249" cy="3830618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="" xmlns:a16="http://schemas.microsoft.com/office/drawing/2014/main" id="{8B6BEE14-CB9B-43AA-A5A5-0E8CA92C8479}"/>
              </a:ext>
            </a:extLst>
          </p:cNvPr>
          <p:cNvSpPr txBox="1"/>
          <p:nvPr/>
        </p:nvSpPr>
        <p:spPr>
          <a:xfrm>
            <a:off x="432905" y="5754163"/>
            <a:ext cx="39321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/>
              <a:t>Obr. 15 – Brno, Tělocvična pod Hradem, 1901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="" xmlns:a16="http://schemas.microsoft.com/office/drawing/2014/main" id="{94818E64-C905-445E-B975-C373725B95D5}"/>
              </a:ext>
            </a:extLst>
          </p:cNvPr>
          <p:cNvSpPr txBox="1"/>
          <p:nvPr/>
        </p:nvSpPr>
        <p:spPr>
          <a:xfrm>
            <a:off x="5866298" y="6303060"/>
            <a:ext cx="52731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/>
              <a:t>Obr. 16 – Brno, Tělocvična pod Hradem, pohled k ulici Husova</a:t>
            </a:r>
          </a:p>
        </p:txBody>
      </p:sp>
    </p:spTree>
    <p:extLst>
      <p:ext uri="{BB962C8B-B14F-4D97-AF65-F5344CB8AC3E}">
        <p14:creationId xmlns:p14="http://schemas.microsoft.com/office/powerpoint/2010/main" val="3849020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12AD8479-DAB8-4798-9261-6F77DDBAA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Německý dům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="" xmlns:a16="http://schemas.microsoft.com/office/drawing/2014/main" id="{0FBEFF47-8866-4AC6-8189-BF3739D6B6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6279-9CFD-4338-8255-9C966B643334}" type="slidenum">
              <a:rPr lang="cs-CZ" smtClean="0"/>
              <a:t>13</a:t>
            </a:fld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="" xmlns:a16="http://schemas.microsoft.com/office/drawing/2014/main" id="{2B8FCFA0-40BD-4E58-B4A0-2A44F053CE3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7090" y="2135324"/>
            <a:ext cx="4643544" cy="3482658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="" xmlns:a16="http://schemas.microsoft.com/office/drawing/2014/main" id="{F2A66D42-3B12-4107-B830-601164115781}"/>
              </a:ext>
            </a:extLst>
          </p:cNvPr>
          <p:cNvSpPr txBox="1"/>
          <p:nvPr/>
        </p:nvSpPr>
        <p:spPr>
          <a:xfrm>
            <a:off x="8553533" y="5564034"/>
            <a:ext cx="29946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/>
              <a:t>Obr. 17 – Brno, Moravské náměstí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="" xmlns:a16="http://schemas.microsoft.com/office/drawing/2014/main" id="{40A456B3-EBE5-47D3-8B2E-50DB2AEE3BC8}"/>
              </a:ext>
            </a:extLst>
          </p:cNvPr>
          <p:cNvSpPr txBox="1"/>
          <p:nvPr/>
        </p:nvSpPr>
        <p:spPr>
          <a:xfrm>
            <a:off x="344405" y="1505158"/>
            <a:ext cx="6893234" cy="25237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dirty="0"/>
              <a:t>původně </a:t>
            </a:r>
            <a:r>
              <a:rPr lang="cs-CZ" sz="2800" dirty="0" smtClean="0"/>
              <a:t>založen </a:t>
            </a:r>
            <a:r>
              <a:rPr lang="cs-CZ" sz="2800" dirty="0"/>
              <a:t>jako spolkový dům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dirty="0"/>
              <a:t>kulturní centrum (německé spolky,</a:t>
            </a:r>
          </a:p>
          <a:p>
            <a:r>
              <a:rPr lang="cs-CZ" sz="2800" dirty="0"/>
              <a:t>    veřejná knihovna)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dirty="0"/>
              <a:t>zničen při bombardování Brna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dirty="0"/>
              <a:t>zbytky domu byly v r. 1945 odstřeleny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36109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35A8C66C-F1F9-4546-8B33-6256AEC153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Německý dům – dříve a dnes</a:t>
            </a:r>
          </a:p>
        </p:txBody>
      </p:sp>
      <p:sp>
        <p:nvSpPr>
          <p:cNvPr id="8" name="Zástupný symbol pro číslo snímku 7">
            <a:extLst>
              <a:ext uri="{FF2B5EF4-FFF2-40B4-BE49-F238E27FC236}">
                <a16:creationId xmlns="" xmlns:a16="http://schemas.microsoft.com/office/drawing/2014/main" id="{46DC7A34-38E4-466A-A264-78CECFF31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6279-9CFD-4338-8255-9C966B643334}" type="slidenum">
              <a:rPr lang="cs-CZ" smtClean="0"/>
              <a:t>14</a:t>
            </a:fld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="" xmlns:a16="http://schemas.microsoft.com/office/drawing/2014/main" id="{5E34E568-3E9A-462C-81B8-7CD8A917FCE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8174" y="2682875"/>
            <a:ext cx="5080000" cy="381000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="" xmlns:a16="http://schemas.microsoft.com/office/drawing/2014/main" id="{F5C4D2C6-6651-4912-A9A6-9EBB880937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587" y="1509929"/>
            <a:ext cx="5968448" cy="3844382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="" xmlns:a16="http://schemas.microsoft.com/office/drawing/2014/main" id="{EC8D7BE4-D7F0-4C4A-90AE-DDA9D693B43C}"/>
              </a:ext>
            </a:extLst>
          </p:cNvPr>
          <p:cNvSpPr txBox="1"/>
          <p:nvPr/>
        </p:nvSpPr>
        <p:spPr>
          <a:xfrm>
            <a:off x="339587" y="5348071"/>
            <a:ext cx="21805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/>
              <a:t>Obr. 18 – Německý dům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="" xmlns:a16="http://schemas.microsoft.com/office/drawing/2014/main" id="{B9B06D86-52B4-434D-8428-601B465B17E5}"/>
              </a:ext>
            </a:extLst>
          </p:cNvPr>
          <p:cNvSpPr txBox="1"/>
          <p:nvPr/>
        </p:nvSpPr>
        <p:spPr>
          <a:xfrm>
            <a:off x="6428869" y="6437898"/>
            <a:ext cx="47203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/>
              <a:t>Obr. 19 – Brno, Moravské nám., pohled k ul. Kounicova</a:t>
            </a:r>
          </a:p>
        </p:txBody>
      </p:sp>
    </p:spTree>
    <p:extLst>
      <p:ext uri="{BB962C8B-B14F-4D97-AF65-F5344CB8AC3E}">
        <p14:creationId xmlns:p14="http://schemas.microsoft.com/office/powerpoint/2010/main" val="3939006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E9F9BCA8-2E12-483D-B0B9-AC485E832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139" y="392560"/>
            <a:ext cx="10515600" cy="1086678"/>
          </a:xfrm>
        </p:spPr>
        <p:txBody>
          <a:bodyPr/>
          <a:lstStyle/>
          <a:p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Použité zdroje - obrázky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="" xmlns:a16="http://schemas.microsoft.com/office/drawing/2014/main" id="{BF09702D-C6BF-4E88-8A07-43C322FDF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6279-9CFD-4338-8255-9C966B643334}" type="slidenum">
              <a:rPr lang="cs-CZ" smtClean="0"/>
              <a:t>15</a:t>
            </a:fld>
            <a:endParaRPr lang="cs-CZ"/>
          </a:p>
        </p:txBody>
      </p:sp>
      <p:sp>
        <p:nvSpPr>
          <p:cNvPr id="6" name="TextovéPole 5">
            <a:extLst>
              <a:ext uri="{FF2B5EF4-FFF2-40B4-BE49-F238E27FC236}">
                <a16:creationId xmlns="" xmlns:a16="http://schemas.microsoft.com/office/drawing/2014/main" id="{5959BCEC-AD77-4F7D-88AD-400646A0DCCE}"/>
              </a:ext>
            </a:extLst>
          </p:cNvPr>
          <p:cNvSpPr txBox="1"/>
          <p:nvPr/>
        </p:nvSpPr>
        <p:spPr>
          <a:xfrm>
            <a:off x="559904" y="1576069"/>
            <a:ext cx="10397398" cy="523220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/>
              <a:t>Obr. 1: </a:t>
            </a:r>
            <a:r>
              <a:rPr lang="cs-CZ" sz="2400" dirty="0">
                <a:hlinkClick r:id="rId2"/>
              </a:rPr>
              <a:t>https://mapy.cz/19stoleti?x=16.6006459&amp;y=49.1918881&amp;z=15</a:t>
            </a:r>
            <a:endParaRPr lang="cs-CZ" sz="2400" dirty="0"/>
          </a:p>
          <a:p>
            <a:r>
              <a:rPr lang="cs-CZ" sz="2400" dirty="0"/>
              <a:t>Obr. 2: foto: Vojtěch Liška a Dominik Coufal, 10.10.2018 v Brně</a:t>
            </a:r>
          </a:p>
          <a:p>
            <a:r>
              <a:rPr lang="cs-CZ" sz="2400" dirty="0"/>
              <a:t>Obr. 3: </a:t>
            </a:r>
            <a:r>
              <a:rPr lang="cs-CZ" sz="2400" u="sng" dirty="0">
                <a:hlinkClick r:id="rId3"/>
              </a:rPr>
              <a:t>https://cs.wikipedia.org/wiki/Brn%C4%9Bnsk%C3%A9_hradby</a:t>
            </a:r>
            <a:endParaRPr lang="cs-CZ" sz="2400" dirty="0"/>
          </a:p>
          <a:p>
            <a:r>
              <a:rPr lang="cs-CZ" sz="2400" dirty="0"/>
              <a:t>Obr. 4: foto: Vojtěch Liška a Dominik Coufal, 10.10.2018 v Brně</a:t>
            </a:r>
          </a:p>
          <a:p>
            <a:r>
              <a:rPr lang="cs-CZ" sz="2400" dirty="0"/>
              <a:t>Obr. 5: </a:t>
            </a:r>
            <a:r>
              <a:rPr lang="cs-CZ" sz="2400" u="sng" dirty="0">
                <a:hlinkClick r:id="rId4"/>
              </a:rPr>
              <a:t>https://cs.wikipedia.org/wiki/Velk%C3%A1_synagoga_(Brno)</a:t>
            </a:r>
            <a:endParaRPr lang="cs-CZ" sz="2400" dirty="0"/>
          </a:p>
          <a:p>
            <a:r>
              <a:rPr lang="cs-CZ" sz="2400" dirty="0"/>
              <a:t>Obr. 6: foto: Vojtěch Liška a Dominik Coufal, 10.10.2018 v Brně</a:t>
            </a:r>
          </a:p>
          <a:p>
            <a:r>
              <a:rPr lang="cs-CZ" sz="2400" dirty="0"/>
              <a:t>Obr. 7: foto: Vojtěch Liška a Dominik Coufal, 10.10.2018 v Brně</a:t>
            </a:r>
          </a:p>
          <a:p>
            <a:r>
              <a:rPr lang="cs-CZ" sz="2400" dirty="0"/>
              <a:t>Obr. 8: </a:t>
            </a:r>
            <a:r>
              <a:rPr lang="cs-CZ" sz="2400" u="sng" dirty="0">
                <a:hlinkClick r:id="rId5"/>
              </a:rPr>
              <a:t>https://upload.wikimedia.org/wikipedia/commons/4/4a/Brno</a:t>
            </a:r>
          </a:p>
          <a:p>
            <a:r>
              <a:rPr lang="cs-CZ" sz="2400" u="sng" dirty="0">
                <a:hlinkClick r:id="rId5"/>
              </a:rPr>
              <a:t>Nov%C3%A1_synagoga_interi%C3%A9r.jpg</a:t>
            </a:r>
            <a:endParaRPr lang="cs-CZ" sz="2400" dirty="0"/>
          </a:p>
          <a:p>
            <a:r>
              <a:rPr lang="cs-CZ" sz="2400" dirty="0"/>
              <a:t>Obr. 8.1: </a:t>
            </a:r>
            <a:r>
              <a:rPr lang="cs-CZ" sz="2400" u="sng" dirty="0">
                <a:hlinkClick r:id="rId6"/>
              </a:rPr>
              <a:t>https://cosa.cz/brno-rub-ringstrasse-zada-okruzni-tridy/</a:t>
            </a:r>
            <a:endParaRPr lang="cs-CZ" sz="2400" dirty="0"/>
          </a:p>
          <a:p>
            <a:r>
              <a:rPr lang="cs-CZ" sz="2400" dirty="0"/>
              <a:t>Obr. 9: foto: Vojtěch Liška a Dominik Coufal, 10.10.2018 v Brně</a:t>
            </a:r>
          </a:p>
          <a:p>
            <a:endParaRPr lang="cs-CZ" sz="2400" dirty="0"/>
          </a:p>
          <a:p>
            <a:endParaRPr lang="cs-CZ" sz="28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09276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gallery dir="l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8ABC12C2-4C6B-416A-953D-77985F14C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112" y="295729"/>
            <a:ext cx="10515600" cy="1325563"/>
          </a:xfrm>
        </p:spPr>
        <p:txBody>
          <a:bodyPr/>
          <a:lstStyle/>
          <a:p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Použité zdroje - obrázky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="" xmlns:a16="http://schemas.microsoft.com/office/drawing/2014/main" id="{438A6F88-622C-4B38-9030-CFE65986C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6279-9CFD-4338-8255-9C966B643334}" type="slidenum">
              <a:rPr lang="cs-CZ" smtClean="0"/>
              <a:t>16</a:t>
            </a:fld>
            <a:endParaRPr lang="cs-CZ"/>
          </a:p>
        </p:txBody>
      </p:sp>
      <p:sp>
        <p:nvSpPr>
          <p:cNvPr id="5" name="TextovéPole 4">
            <a:extLst>
              <a:ext uri="{FF2B5EF4-FFF2-40B4-BE49-F238E27FC236}">
                <a16:creationId xmlns="" xmlns:a16="http://schemas.microsoft.com/office/drawing/2014/main" id="{BE852CB5-3AAF-45D8-9996-686EF5423B8A}"/>
              </a:ext>
            </a:extLst>
          </p:cNvPr>
          <p:cNvSpPr txBox="1"/>
          <p:nvPr/>
        </p:nvSpPr>
        <p:spPr>
          <a:xfrm>
            <a:off x="172278" y="1325563"/>
            <a:ext cx="12159098" cy="51706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/>
              <a:t>Obr. 10: </a:t>
            </a:r>
            <a:r>
              <a:rPr lang="cs-CZ" sz="2400" u="sng" dirty="0">
                <a:hlinkClick r:id="rId2"/>
              </a:rPr>
              <a:t>http://www.ceskatelevize.cz/zpravodajstvi-brno/zpravy/232595-zanikla</a:t>
            </a:r>
          </a:p>
          <a:p>
            <a:r>
              <a:rPr lang="cs-CZ" sz="2400" u="sng" dirty="0">
                <a:hlinkClick r:id="rId2"/>
              </a:rPr>
              <a:t>-kavarna-esplanade-v-niz-doslo-k-utoku-na-zidy-na-jediny-den-ozila/</a:t>
            </a:r>
            <a:endParaRPr lang="cs-CZ" sz="2400" dirty="0"/>
          </a:p>
          <a:p>
            <a:r>
              <a:rPr lang="cs-CZ" sz="2400" dirty="0"/>
              <a:t>Obr. 11: </a:t>
            </a:r>
            <a:r>
              <a:rPr lang="cs-CZ" sz="2400" u="sng" dirty="0">
                <a:hlinkClick r:id="rId3"/>
              </a:rPr>
              <a:t>http://www.informacezbrna.cz/clanky/spolecnost/zmizely-svet-</a:t>
            </a:r>
          </a:p>
          <a:p>
            <a:r>
              <a:rPr lang="cs-CZ" sz="2400" u="sng" dirty="0">
                <a:hlinkClick r:id="rId3"/>
              </a:rPr>
              <a:t>brnenskych-kavaren-4205.html</a:t>
            </a:r>
            <a:endParaRPr lang="cs-CZ" sz="2400" dirty="0"/>
          </a:p>
          <a:p>
            <a:r>
              <a:rPr lang="cs-CZ" sz="2400" dirty="0"/>
              <a:t>Obr. 12: foto: Vojtěch Liška a Dominik Coufal, 10.10.2018 v Brně</a:t>
            </a:r>
          </a:p>
          <a:p>
            <a:r>
              <a:rPr lang="cs-CZ" sz="2400" dirty="0"/>
              <a:t>Obr. 13: foto: Vojtěch Liška a Dominik Coufal, 10.10.2018 v Brně</a:t>
            </a:r>
          </a:p>
          <a:p>
            <a:r>
              <a:rPr lang="cs-CZ" sz="2400" dirty="0"/>
              <a:t>Obr. 14: foto: Vojtěch Liška a Dominik Coufal, 10.10.2018 v Brně</a:t>
            </a:r>
          </a:p>
          <a:p>
            <a:r>
              <a:rPr lang="cs-CZ" sz="2400" dirty="0"/>
              <a:t>Obr. 15: </a:t>
            </a:r>
            <a:r>
              <a:rPr lang="cs-CZ" sz="2400" u="sng" dirty="0">
                <a:hlinkClick r:id="rId4"/>
              </a:rPr>
              <a:t>https://encyklopedie.brna.cz/home-mmj/?acc=profil_domu&amp;load</a:t>
            </a:r>
          </a:p>
          <a:p>
            <a:r>
              <a:rPr lang="cs-CZ" sz="2400" u="sng" dirty="0">
                <a:hlinkClick r:id="rId4"/>
              </a:rPr>
              <a:t>=125&amp;qt=&amp;qc=%C3%9A</a:t>
            </a:r>
            <a:endParaRPr lang="cs-CZ" sz="2400" dirty="0"/>
          </a:p>
          <a:p>
            <a:r>
              <a:rPr lang="cs-CZ" sz="2400" dirty="0"/>
              <a:t>Obr. 16: foto: Vojtěch Liška a Dominik Coufal, 10.10.2018 v Brně</a:t>
            </a:r>
          </a:p>
          <a:p>
            <a:r>
              <a:rPr lang="cs-CZ" sz="2400" dirty="0"/>
              <a:t>Obr. 17: foto: Vojtěch Liška a Dominik Coufal, 10.10.2018 v Brně</a:t>
            </a:r>
          </a:p>
          <a:p>
            <a:r>
              <a:rPr lang="cs-CZ" sz="2400" dirty="0"/>
              <a:t>Obr. 18: </a:t>
            </a:r>
            <a:r>
              <a:rPr lang="cs-CZ" sz="2400" u="sng" dirty="0">
                <a:hlinkClick r:id="rId5"/>
              </a:rPr>
              <a:t>https://encyklopedie.brna.cz/home-mmb/?acc=profil_domu&amp;load=483</a:t>
            </a:r>
            <a:endParaRPr lang="cs-CZ" sz="2400" dirty="0"/>
          </a:p>
          <a:p>
            <a:r>
              <a:rPr lang="cs-CZ" sz="2400" dirty="0"/>
              <a:t>Obr. 19: foto: Vojtěch Liška a Dominik Coufal, 10.10.2018 v Brně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63789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gallery dir="l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84CA323C-3C8B-47F6-9B4E-08E246B2E8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Použité zdroje - texty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="" xmlns:a16="http://schemas.microsoft.com/office/drawing/2014/main" id="{B75CC54E-0631-495B-9215-400F2C67D9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6279-9CFD-4338-8255-9C966B643334}" type="slidenum">
              <a:rPr lang="cs-CZ" smtClean="0"/>
              <a:t>17</a:t>
            </a:fld>
            <a:endParaRPr lang="cs-CZ"/>
          </a:p>
        </p:txBody>
      </p:sp>
      <p:sp>
        <p:nvSpPr>
          <p:cNvPr id="5" name="TextovéPole 4">
            <a:extLst>
              <a:ext uri="{FF2B5EF4-FFF2-40B4-BE49-F238E27FC236}">
                <a16:creationId xmlns="" xmlns:a16="http://schemas.microsoft.com/office/drawing/2014/main" id="{5C9D3D71-E7C0-450E-B11F-0EB4E2E467CC}"/>
              </a:ext>
            </a:extLst>
          </p:cNvPr>
          <p:cNvSpPr txBox="1"/>
          <p:nvPr/>
        </p:nvSpPr>
        <p:spPr>
          <a:xfrm>
            <a:off x="592095" y="1618837"/>
            <a:ext cx="9458739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>
                <a:hlinkClick r:id="rId2"/>
              </a:rPr>
              <a:t>https://www.bam.brno.cz/objekt/c101-cafe-esplanade</a:t>
            </a:r>
            <a:endParaRPr lang="cs-CZ" sz="2400" dirty="0"/>
          </a:p>
          <a:p>
            <a:r>
              <a:rPr lang="cs-CZ" sz="2400" dirty="0">
                <a:hlinkClick r:id="rId3"/>
              </a:rPr>
              <a:t>http://www.ceskatelevize.cz/zpravodajstvi-brno/zpravy/232595-zanikla-kavarna-esplanade-v-niz-doslo-k-utoku-na-zidy-na-jediny-den-ozila/</a:t>
            </a:r>
            <a:endParaRPr lang="cs-CZ" sz="2400" dirty="0"/>
          </a:p>
          <a:p>
            <a:r>
              <a:rPr lang="cs-CZ" sz="2400" dirty="0">
                <a:hlinkClick r:id="rId4"/>
              </a:rPr>
              <a:t>https://encyklopedie.brna.cz/home-mmb/</a:t>
            </a:r>
            <a:endParaRPr lang="cs-CZ" sz="2400" dirty="0"/>
          </a:p>
          <a:p>
            <a:r>
              <a:rPr lang="cs-CZ" sz="2400" dirty="0">
                <a:hlinkClick r:id="rId5"/>
              </a:rPr>
              <a:t>https://cs.wikipedia.org/wiki/N%C4%9Bmeck%C3%BD_d%C5%AFm_(Brno)#Po%C5%BE%C3%A1r_domu_a_jeho_demolice</a:t>
            </a:r>
            <a:endParaRPr lang="cs-CZ" sz="2400" dirty="0"/>
          </a:p>
          <a:p>
            <a:r>
              <a:rPr lang="cs-CZ" sz="2400" dirty="0"/>
              <a:t>Přednáška: Německé Brno, dne 8.10.2018, Biskupské gymnázium, Mgr. Jana Nosková </a:t>
            </a:r>
            <a:r>
              <a:rPr lang="cs-CZ" sz="2400" dirty="0" err="1"/>
              <a:t>Ph</a:t>
            </a:r>
            <a:r>
              <a:rPr lang="cs-CZ" sz="2400" dirty="0"/>
              <a:t>. D.</a:t>
            </a:r>
          </a:p>
          <a:p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3782109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86BAD5D6-C363-4DD9-B2D9-73A1ECAD1F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Původní poloha židovského hřbitova</a:t>
            </a:r>
          </a:p>
        </p:txBody>
      </p:sp>
      <p:sp>
        <p:nvSpPr>
          <p:cNvPr id="10" name="Zástupný symbol pro číslo snímku 9">
            <a:extLst>
              <a:ext uri="{FF2B5EF4-FFF2-40B4-BE49-F238E27FC236}">
                <a16:creationId xmlns="" xmlns:a16="http://schemas.microsoft.com/office/drawing/2014/main" id="{55BF184C-614D-4BEC-AF21-51366471EE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6279-9CFD-4338-8255-9C966B643334}" type="slidenum">
              <a:rPr lang="cs-CZ" smtClean="0"/>
              <a:t>2</a:t>
            </a:fld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="" xmlns:a16="http://schemas.microsoft.com/office/drawing/2014/main" id="{197623B0-FD40-41E6-B0F4-E0D6D70DC1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7656" y="1495898"/>
            <a:ext cx="7952688" cy="4395420"/>
          </a:xfrm>
          <a:prstGeom prst="rect">
            <a:avLst/>
          </a:prstGeom>
        </p:spPr>
      </p:pic>
      <p:sp>
        <p:nvSpPr>
          <p:cNvPr id="11" name="TextovéPole 10">
            <a:extLst>
              <a:ext uri="{FF2B5EF4-FFF2-40B4-BE49-F238E27FC236}">
                <a16:creationId xmlns="" xmlns:a16="http://schemas.microsoft.com/office/drawing/2014/main" id="{54DB392D-9E52-4DB3-8C3F-0B4E95D99834}"/>
              </a:ext>
            </a:extLst>
          </p:cNvPr>
          <p:cNvSpPr txBox="1"/>
          <p:nvPr/>
        </p:nvSpPr>
        <p:spPr>
          <a:xfrm>
            <a:off x="7923295" y="5891318"/>
            <a:ext cx="28483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/>
              <a:t>Obr. 1 – Mapka židovského Brna</a:t>
            </a:r>
          </a:p>
        </p:txBody>
      </p:sp>
    </p:spTree>
    <p:extLst>
      <p:ext uri="{BB962C8B-B14F-4D97-AF65-F5344CB8AC3E}">
        <p14:creationId xmlns:p14="http://schemas.microsoft.com/office/powerpoint/2010/main" val="3830670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Zástupný symbol pro obsah 4">
            <a:extLst>
              <a:ext uri="{FF2B5EF4-FFF2-40B4-BE49-F238E27FC236}">
                <a16:creationId xmlns="" xmlns:a16="http://schemas.microsoft.com/office/drawing/2014/main" id="{0EA20F01-A30E-4DCF-BCA4-ED6B4281610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5267" y="1655211"/>
            <a:ext cx="6256776" cy="4692582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="" xmlns:a16="http://schemas.microsoft.com/office/drawing/2014/main" id="{AB839ACC-C973-4D6A-AE48-890FA1545431}"/>
              </a:ext>
            </a:extLst>
          </p:cNvPr>
          <p:cNvSpPr txBox="1"/>
          <p:nvPr/>
        </p:nvSpPr>
        <p:spPr>
          <a:xfrm>
            <a:off x="784863" y="510207"/>
            <a:ext cx="62567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Jak to vypadá dnes?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="" xmlns:a16="http://schemas.microsoft.com/office/drawing/2014/main" id="{9B0BE761-782E-4A7E-8B06-73D4BD0E9978}"/>
              </a:ext>
            </a:extLst>
          </p:cNvPr>
          <p:cNvSpPr txBox="1"/>
          <p:nvPr/>
        </p:nvSpPr>
        <p:spPr>
          <a:xfrm>
            <a:off x="387922" y="1706909"/>
            <a:ext cx="36841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dirty="0"/>
              <a:t>Na jeho místě je </a:t>
            </a:r>
          </a:p>
          <a:p>
            <a:r>
              <a:rPr lang="cs-CZ" sz="2800" dirty="0"/>
              <a:t>    hlavní nádraží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="" xmlns:a16="http://schemas.microsoft.com/office/drawing/2014/main" id="{4B8032C2-53D3-4D2D-BC6A-D591899798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6279-9CFD-4338-8255-9C966B643334}" type="slidenum">
              <a:rPr lang="cs-CZ" smtClean="0"/>
              <a:t>3</a:t>
            </a:fld>
            <a:endParaRPr lang="cs-CZ"/>
          </a:p>
        </p:txBody>
      </p:sp>
      <p:sp>
        <p:nvSpPr>
          <p:cNvPr id="6" name="TextovéPole 5">
            <a:extLst>
              <a:ext uri="{FF2B5EF4-FFF2-40B4-BE49-F238E27FC236}">
                <a16:creationId xmlns="" xmlns:a16="http://schemas.microsoft.com/office/drawing/2014/main" id="{EA76F052-3237-4BC5-8457-7902ECF804D3}"/>
              </a:ext>
            </a:extLst>
          </p:cNvPr>
          <p:cNvSpPr txBox="1"/>
          <p:nvPr/>
        </p:nvSpPr>
        <p:spPr>
          <a:xfrm>
            <a:off x="5335267" y="6347793"/>
            <a:ext cx="22303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/>
              <a:t>Obr. 2 – Brno, hl. nádraží</a:t>
            </a:r>
          </a:p>
        </p:txBody>
      </p:sp>
    </p:spTree>
    <p:extLst>
      <p:ext uri="{BB962C8B-B14F-4D97-AF65-F5344CB8AC3E}">
        <p14:creationId xmlns:p14="http://schemas.microsoft.com/office/powerpoint/2010/main" val="3092098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7DCD29F2-4113-4E01-AA4C-7AB2582BCE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Židovská brána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="" xmlns:a16="http://schemas.microsoft.com/office/drawing/2014/main" id="{17311A61-6AB4-4EAD-A8FE-F0794AD033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0770" y="1331119"/>
            <a:ext cx="5594913" cy="41957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Zástupný symbol pro číslo snímku 7">
            <a:extLst>
              <a:ext uri="{FF2B5EF4-FFF2-40B4-BE49-F238E27FC236}">
                <a16:creationId xmlns="" xmlns:a16="http://schemas.microsoft.com/office/drawing/2014/main" id="{A4400FFD-1AF1-4F22-AB7F-65E51512B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6279-9CFD-4338-8255-9C966B643334}" type="slidenum">
              <a:rPr lang="cs-CZ" smtClean="0"/>
              <a:t>4</a:t>
            </a:fld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="" xmlns:a16="http://schemas.microsoft.com/office/drawing/2014/main" id="{5C88760E-EF32-4777-972F-6FBF2128C4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38" y="2254179"/>
            <a:ext cx="5523488" cy="38146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ovéPole 8">
            <a:extLst>
              <a:ext uri="{FF2B5EF4-FFF2-40B4-BE49-F238E27FC236}">
                <a16:creationId xmlns="" xmlns:a16="http://schemas.microsoft.com/office/drawing/2014/main" id="{7EE0AC52-2C1E-4E4E-9C15-34E6B9E6A8B9}"/>
              </a:ext>
            </a:extLst>
          </p:cNvPr>
          <p:cNvSpPr txBox="1"/>
          <p:nvPr/>
        </p:nvSpPr>
        <p:spPr>
          <a:xfrm>
            <a:off x="532756" y="6017796"/>
            <a:ext cx="21197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/>
              <a:t>Obr. 3 – Židovská brána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="" xmlns:a16="http://schemas.microsoft.com/office/drawing/2014/main" id="{2BCF3FC0-CDD6-4FFD-A05C-00BF5F69F508}"/>
              </a:ext>
            </a:extLst>
          </p:cNvPr>
          <p:cNvSpPr txBox="1"/>
          <p:nvPr/>
        </p:nvSpPr>
        <p:spPr>
          <a:xfrm>
            <a:off x="7659755" y="5457339"/>
            <a:ext cx="43749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/>
              <a:t>Obr. 4 – Brno, pohled do Masarykovy ulice</a:t>
            </a:r>
          </a:p>
        </p:txBody>
      </p:sp>
    </p:spTree>
    <p:extLst>
      <p:ext uri="{BB962C8B-B14F-4D97-AF65-F5344CB8AC3E}">
        <p14:creationId xmlns:p14="http://schemas.microsoft.com/office/powerpoint/2010/main" val="2319235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89B3E5B6-5CAD-405C-BB69-99F5409216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Velká synagoga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="" xmlns:a16="http://schemas.microsoft.com/office/drawing/2014/main" id="{5F9FAF06-6E17-43B4-B11F-B59FBC1BA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6279-9CFD-4338-8255-9C966B643334}" type="slidenum">
              <a:rPr lang="cs-CZ" smtClean="0"/>
              <a:t>5</a:t>
            </a:fld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="" xmlns:a16="http://schemas.microsoft.com/office/drawing/2014/main" id="{9E32401C-B29F-4085-9E1D-8A5CC2AF35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4285" y="1152983"/>
            <a:ext cx="4635925" cy="4801183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="" xmlns:a16="http://schemas.microsoft.com/office/drawing/2014/main" id="{CE705B7A-FCEF-43EF-A1E4-57FB838A6FF0}"/>
              </a:ext>
            </a:extLst>
          </p:cNvPr>
          <p:cNvSpPr txBox="1"/>
          <p:nvPr/>
        </p:nvSpPr>
        <p:spPr>
          <a:xfrm>
            <a:off x="7195930" y="5888647"/>
            <a:ext cx="21355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/>
              <a:t>Obr. 5 – Velká synagoga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="" xmlns:a16="http://schemas.microsoft.com/office/drawing/2014/main" id="{CD843E58-4D2F-48B0-96C0-10BA5571B36D}"/>
              </a:ext>
            </a:extLst>
          </p:cNvPr>
          <p:cNvSpPr txBox="1"/>
          <p:nvPr/>
        </p:nvSpPr>
        <p:spPr>
          <a:xfrm>
            <a:off x="344405" y="1499567"/>
            <a:ext cx="5489451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dirty="0"/>
              <a:t>nacházela se v městské části Trnitá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dirty="0"/>
              <a:t>dokončena v 19. století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dirty="0"/>
              <a:t>vypálena v roce 1939 </a:t>
            </a:r>
          </a:p>
          <a:p>
            <a:r>
              <a:rPr lang="cs-CZ" sz="2800" dirty="0"/>
              <a:t>    brněnskými nacisty</a:t>
            </a:r>
          </a:p>
        </p:txBody>
      </p:sp>
    </p:spTree>
    <p:extLst>
      <p:ext uri="{BB962C8B-B14F-4D97-AF65-F5344CB8AC3E}">
        <p14:creationId xmlns:p14="http://schemas.microsoft.com/office/powerpoint/2010/main" val="1822487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0ACDA7FD-5251-4B7F-902E-2B51060AB5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Velká synagoga dnes</a:t>
            </a:r>
          </a:p>
        </p:txBody>
      </p:sp>
      <p:sp>
        <p:nvSpPr>
          <p:cNvPr id="8" name="Zástupný symbol pro číslo snímku 7">
            <a:extLst>
              <a:ext uri="{FF2B5EF4-FFF2-40B4-BE49-F238E27FC236}">
                <a16:creationId xmlns="" xmlns:a16="http://schemas.microsoft.com/office/drawing/2014/main" id="{4ECA7794-0E72-4DAA-9C12-698AEC428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6279-9CFD-4338-8255-9C966B643334}" type="slidenum">
              <a:rPr lang="cs-CZ" smtClean="0"/>
              <a:t>6</a:t>
            </a:fld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="" xmlns:a16="http://schemas.microsoft.com/office/drawing/2014/main" id="{8397A0A9-B771-4053-89FA-B74D887595B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836" y="1968292"/>
            <a:ext cx="5367130" cy="4025348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="" xmlns:a16="http://schemas.microsoft.com/office/drawing/2014/main" id="{91CED4DD-63AA-4DA0-9894-64C60563639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0930" y="2647121"/>
            <a:ext cx="5367130" cy="4025348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="" xmlns:a16="http://schemas.microsoft.com/office/drawing/2014/main" id="{9DBE6AAE-E982-49A8-89C2-26B73F8C161A}"/>
              </a:ext>
            </a:extLst>
          </p:cNvPr>
          <p:cNvSpPr txBox="1"/>
          <p:nvPr/>
        </p:nvSpPr>
        <p:spPr>
          <a:xfrm>
            <a:off x="516836" y="6017796"/>
            <a:ext cx="44508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/>
              <a:t>Obr. 6 – Brno, ulice Mlýnská, pohled na ulici Přízova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="" xmlns:a16="http://schemas.microsoft.com/office/drawing/2014/main" id="{D65EF367-5302-4E8E-A5F2-0EED081F184A}"/>
              </a:ext>
            </a:extLst>
          </p:cNvPr>
          <p:cNvSpPr txBox="1"/>
          <p:nvPr/>
        </p:nvSpPr>
        <p:spPr>
          <a:xfrm>
            <a:off x="7212785" y="2308567"/>
            <a:ext cx="40634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/>
              <a:t>Obr. 7 – Brno, pohled z ul. Mlýnské na Dornych</a:t>
            </a:r>
          </a:p>
        </p:txBody>
      </p:sp>
    </p:spTree>
    <p:extLst>
      <p:ext uri="{BB962C8B-B14F-4D97-AF65-F5344CB8AC3E}">
        <p14:creationId xmlns:p14="http://schemas.microsoft.com/office/powerpoint/2010/main" val="2942336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54B7CD6B-9277-4C28-B65D-212D27F46B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Nová synagoga</a:t>
            </a:r>
          </a:p>
        </p:txBody>
      </p:sp>
      <p:pic>
        <p:nvPicPr>
          <p:cNvPr id="6" name="Zástupný symbol pro obsah 5">
            <a:extLst>
              <a:ext uri="{FF2B5EF4-FFF2-40B4-BE49-F238E27FC236}">
                <a16:creationId xmlns="" xmlns:a16="http://schemas.microsoft.com/office/drawing/2014/main" id="{30734511-AD78-427C-8303-0A91AF8C99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5175" y="1176307"/>
            <a:ext cx="3445564" cy="4995377"/>
          </a:xfrm>
        </p:spPr>
      </p:pic>
      <p:sp>
        <p:nvSpPr>
          <p:cNvPr id="4" name="Zástupný symbol pro číslo snímku 3">
            <a:extLst>
              <a:ext uri="{FF2B5EF4-FFF2-40B4-BE49-F238E27FC236}">
                <a16:creationId xmlns="" xmlns:a16="http://schemas.microsoft.com/office/drawing/2014/main" id="{153A4A1F-CCB8-497C-B0CE-4D119643B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6279-9CFD-4338-8255-9C966B643334}" type="slidenum">
              <a:rPr lang="cs-CZ" smtClean="0"/>
              <a:t>7</a:t>
            </a:fld>
            <a:endParaRPr lang="cs-CZ"/>
          </a:p>
        </p:txBody>
      </p:sp>
      <p:sp>
        <p:nvSpPr>
          <p:cNvPr id="7" name="Obdélník 6">
            <a:extLst>
              <a:ext uri="{FF2B5EF4-FFF2-40B4-BE49-F238E27FC236}">
                <a16:creationId xmlns="" xmlns:a16="http://schemas.microsoft.com/office/drawing/2014/main" id="{E3FDEFF9-25C4-4D65-A665-AC36B216B53F}"/>
              </a:ext>
            </a:extLst>
          </p:cNvPr>
          <p:cNvSpPr/>
          <p:nvPr/>
        </p:nvSpPr>
        <p:spPr>
          <a:xfrm>
            <a:off x="7529320" y="6171684"/>
            <a:ext cx="31672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Obr. 8 – Nová synagoga, interiér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="" xmlns:a16="http://schemas.microsoft.com/office/drawing/2014/main" id="{12797799-A032-405D-8289-CD0F3E32E0A0}"/>
              </a:ext>
            </a:extLst>
          </p:cNvPr>
          <p:cNvSpPr txBox="1"/>
          <p:nvPr/>
        </p:nvSpPr>
        <p:spPr>
          <a:xfrm>
            <a:off x="344405" y="1472261"/>
            <a:ext cx="5859296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dirty="0" smtClean="0"/>
              <a:t>nacházela </a:t>
            </a:r>
            <a:r>
              <a:rPr lang="cs-CZ" sz="2800" dirty="0"/>
              <a:t>se v ulici </a:t>
            </a:r>
            <a:r>
              <a:rPr lang="cs-CZ" sz="2800" dirty="0" err="1"/>
              <a:t>Ponávka</a:t>
            </a:r>
            <a:endParaRPr lang="cs-CZ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dirty="0"/>
              <a:t>při německých náletech 1944</a:t>
            </a:r>
          </a:p>
          <a:p>
            <a:r>
              <a:rPr lang="cs-CZ" sz="2800" dirty="0"/>
              <a:t>   byla poškozena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dirty="0"/>
              <a:t>poté se využívala jako skladiště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dirty="0"/>
              <a:t>roku 1986 zbořena</a:t>
            </a:r>
          </a:p>
        </p:txBody>
      </p:sp>
    </p:spTree>
    <p:extLst>
      <p:ext uri="{BB962C8B-B14F-4D97-AF65-F5344CB8AC3E}">
        <p14:creationId xmlns:p14="http://schemas.microsoft.com/office/powerpoint/2010/main" val="2359386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7948388C-C46D-4057-8CC1-2BB63D8B43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Nová synagoga</a:t>
            </a:r>
          </a:p>
        </p:txBody>
      </p:sp>
      <p:sp>
        <p:nvSpPr>
          <p:cNvPr id="8" name="Zástupný symbol pro číslo snímku 7">
            <a:extLst>
              <a:ext uri="{FF2B5EF4-FFF2-40B4-BE49-F238E27FC236}">
                <a16:creationId xmlns="" xmlns:a16="http://schemas.microsoft.com/office/drawing/2014/main" id="{FF2F3CCF-E1A3-4312-8FF6-CA2805D399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6279-9CFD-4338-8255-9C966B643334}" type="slidenum">
              <a:rPr lang="cs-CZ" smtClean="0"/>
              <a:t>8</a:t>
            </a:fld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="" xmlns:a16="http://schemas.microsoft.com/office/drawing/2014/main" id="{3E7D49CD-5ED9-4977-88C5-5FFD11A55F3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8417" y="1152983"/>
            <a:ext cx="5026991" cy="3770243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="" xmlns:a16="http://schemas.microsoft.com/office/drawing/2014/main" id="{960D7105-2AE7-4A6C-BFCF-1A7F0A632A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675" y="2176875"/>
            <a:ext cx="5648325" cy="4352925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="" xmlns:a16="http://schemas.microsoft.com/office/drawing/2014/main" id="{BE92CED1-7560-4D71-B80C-95E7206B32DC}"/>
              </a:ext>
            </a:extLst>
          </p:cNvPr>
          <p:cNvSpPr txBox="1"/>
          <p:nvPr/>
        </p:nvSpPr>
        <p:spPr>
          <a:xfrm>
            <a:off x="447675" y="6538912"/>
            <a:ext cx="22767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/>
              <a:t>Obr. 8.1 – Nová synagoga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="" xmlns:a16="http://schemas.microsoft.com/office/drawing/2014/main" id="{53BA891F-5498-483F-801F-339AC533FB23}"/>
              </a:ext>
            </a:extLst>
          </p:cNvPr>
          <p:cNvSpPr txBox="1"/>
          <p:nvPr/>
        </p:nvSpPr>
        <p:spPr>
          <a:xfrm>
            <a:off x="6608417" y="4909928"/>
            <a:ext cx="30010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/>
              <a:t>Obr. 9 – Brno, Úrazová nemocnice</a:t>
            </a:r>
          </a:p>
        </p:txBody>
      </p:sp>
    </p:spTree>
    <p:extLst>
      <p:ext uri="{BB962C8B-B14F-4D97-AF65-F5344CB8AC3E}">
        <p14:creationId xmlns:p14="http://schemas.microsoft.com/office/powerpoint/2010/main" val="852302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4EFDCBBD-E7D3-4A4D-8192-B7E775E421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Café </a:t>
            </a:r>
            <a:r>
              <a:rPr lang="cs-CZ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Esplanade</a:t>
            </a:r>
            <a:endParaRPr 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="" xmlns:a16="http://schemas.microsoft.com/office/drawing/2014/main" id="{6859DBD0-ED40-4C6F-8AAE-DA8929787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6279-9CFD-4338-8255-9C966B643334}" type="slidenum">
              <a:rPr lang="cs-CZ" smtClean="0"/>
              <a:t>9</a:t>
            </a:fld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="" xmlns:a16="http://schemas.microsoft.com/office/drawing/2014/main" id="{4C264ECB-0983-4B51-946D-F7356EFCEA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6714" y="2005736"/>
            <a:ext cx="5537009" cy="3685347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="" xmlns:a16="http://schemas.microsoft.com/office/drawing/2014/main" id="{56643E17-3EAB-4F34-BEBF-BB11636E96F1}"/>
              </a:ext>
            </a:extLst>
          </p:cNvPr>
          <p:cNvSpPr txBox="1"/>
          <p:nvPr/>
        </p:nvSpPr>
        <p:spPr>
          <a:xfrm>
            <a:off x="9370852" y="5691083"/>
            <a:ext cx="22415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/>
              <a:t>Obr. 10 – Café </a:t>
            </a:r>
            <a:r>
              <a:rPr lang="cs-CZ" sz="1600" dirty="0" err="1"/>
              <a:t>Esplanade</a:t>
            </a:r>
            <a:endParaRPr lang="cs-CZ" sz="1600" dirty="0"/>
          </a:p>
        </p:txBody>
      </p:sp>
      <p:sp>
        <p:nvSpPr>
          <p:cNvPr id="8" name="TextovéPole 7">
            <a:extLst>
              <a:ext uri="{FF2B5EF4-FFF2-40B4-BE49-F238E27FC236}">
                <a16:creationId xmlns="" xmlns:a16="http://schemas.microsoft.com/office/drawing/2014/main" id="{8D9BC583-4BCB-4997-9B56-41B998D5E508}"/>
              </a:ext>
            </a:extLst>
          </p:cNvPr>
          <p:cNvSpPr txBox="1"/>
          <p:nvPr/>
        </p:nvSpPr>
        <p:spPr>
          <a:xfrm>
            <a:off x="331305" y="1463675"/>
            <a:ext cx="6425157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dirty="0"/>
              <a:t>kavárnu nechal postavit brněnský </a:t>
            </a:r>
          </a:p>
          <a:p>
            <a:r>
              <a:rPr lang="cs-CZ" sz="2800" dirty="0"/>
              <a:t>    architekt Ernst Wiesner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dirty="0"/>
              <a:t>židovská kavárna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dirty="0"/>
              <a:t>v roce 1939 přepadena </a:t>
            </a:r>
            <a:r>
              <a:rPr lang="cs-CZ" sz="2800" dirty="0" smtClean="0"/>
              <a:t>nacisty</a:t>
            </a:r>
            <a:endParaRPr lang="cs-CZ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dirty="0"/>
              <a:t>později zbořena kvůli stavbě </a:t>
            </a:r>
          </a:p>
          <a:p>
            <a:r>
              <a:rPr lang="cs-CZ" sz="2800" dirty="0"/>
              <a:t>    Janáčkova divadla</a:t>
            </a:r>
          </a:p>
        </p:txBody>
      </p:sp>
    </p:spTree>
    <p:extLst>
      <p:ext uri="{BB962C8B-B14F-4D97-AF65-F5344CB8AC3E}">
        <p14:creationId xmlns:p14="http://schemas.microsoft.com/office/powerpoint/2010/main" val="2499740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151</TotalTime>
  <Words>646</Words>
  <Application>Microsoft Office PowerPoint</Application>
  <PresentationFormat>Vlastní</PresentationFormat>
  <Paragraphs>112</Paragraphs>
  <Slides>17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18" baseType="lpstr">
      <vt:lpstr>Ion</vt:lpstr>
      <vt:lpstr>Česko-německo-židovské soužití v Brně</vt:lpstr>
      <vt:lpstr>Původní poloha židovského hřbitova</vt:lpstr>
      <vt:lpstr>Prezentace aplikace PowerPoint</vt:lpstr>
      <vt:lpstr>Židovská brána</vt:lpstr>
      <vt:lpstr>Velká synagoga</vt:lpstr>
      <vt:lpstr>Velká synagoga dnes</vt:lpstr>
      <vt:lpstr>Nová synagoga</vt:lpstr>
      <vt:lpstr>Nová synagoga</vt:lpstr>
      <vt:lpstr>Café Esplanade</vt:lpstr>
      <vt:lpstr>Café Esplanade - poloha</vt:lpstr>
      <vt:lpstr>Tělocvična pod Hradem</vt:lpstr>
      <vt:lpstr>Tělocvična pod Hradem – dříve a dnes</vt:lpstr>
      <vt:lpstr>Německý dům</vt:lpstr>
      <vt:lpstr>Německý dům – dříve a dnes</vt:lpstr>
      <vt:lpstr>Použité zdroje - obrázky</vt:lpstr>
      <vt:lpstr>Použité zdroje - obrázky</vt:lpstr>
      <vt:lpstr>Použité zdroje - texty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Česko-německo-židovské soužití v Brně</dc:title>
  <dc:creator>Vojtěch Liška</dc:creator>
  <cp:lastModifiedBy>Mgr. Hana Hrochová</cp:lastModifiedBy>
  <cp:revision>22</cp:revision>
  <dcterms:created xsi:type="dcterms:W3CDTF">2018-10-11T07:13:56Z</dcterms:created>
  <dcterms:modified xsi:type="dcterms:W3CDTF">2018-11-26T16:40:29Z</dcterms:modified>
</cp:coreProperties>
</file>