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E05BA48-091F-4294-A7BE-D462E2CA7433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ouš" initials="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7151" y="1905004"/>
            <a:ext cx="9437699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82464" y="3657124"/>
            <a:ext cx="9432387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5EED5B13-E47A-446B-BFAC-757771B0031F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fld id="{19F61A89-1C83-4ABB-A196-9CBCFBDE3408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Skupina 6"/>
          <p:cNvGrpSpPr/>
          <p:nvPr/>
        </p:nvGrpSpPr>
        <p:grpSpPr>
          <a:xfrm>
            <a:off x="1219200" y="1600200"/>
            <a:ext cx="9742283" cy="73152"/>
            <a:chOff x="914400" y="1200150"/>
            <a:chExt cx="7306712" cy="54864"/>
          </a:xfrm>
        </p:grpSpPr>
        <p:sp>
          <p:nvSpPr>
            <p:cNvPr id="8" name="Elipsa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sz="1800" dirty="0"/>
            </a:p>
          </p:txBody>
        </p:sp>
        <p:sp>
          <p:nvSpPr>
            <p:cNvPr id="9" name="Ová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sz="1800" dirty="0"/>
            </a:p>
          </p:txBody>
        </p:sp>
        <p:grpSp>
          <p:nvGrpSpPr>
            <p:cNvPr id="10" name="Skupina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Přímá spojnice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Skupina 12"/>
          <p:cNvGrpSpPr/>
          <p:nvPr/>
        </p:nvGrpSpPr>
        <p:grpSpPr>
          <a:xfrm>
            <a:off x="1219200" y="4851400"/>
            <a:ext cx="9742283" cy="73152"/>
            <a:chOff x="914400" y="3638550"/>
            <a:chExt cx="7306712" cy="54864"/>
          </a:xfrm>
        </p:grpSpPr>
        <p:sp>
          <p:nvSpPr>
            <p:cNvPr id="14" name="Elipsa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sz="1800" dirty="0"/>
            </a:p>
          </p:txBody>
        </p:sp>
        <p:sp>
          <p:nvSpPr>
            <p:cNvPr id="15" name="Ová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sz="1800" dirty="0"/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Přímá spojnice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65466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ED5B13-E47A-446B-BFAC-757771B0031F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F61A89-1C83-4ABB-A196-9CBCFBDE34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13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37125" y="434976"/>
            <a:ext cx="1168704" cy="5661025"/>
          </a:xfrm>
        </p:spPr>
        <p:txBody>
          <a:bodyPr vert="eaVert" rtlCol="0"/>
          <a:lstStyle/>
          <a:p>
            <a:pPr lvl="0"/>
            <a:r>
              <a:rPr lang="cs-CZ" smtClean="0"/>
              <a:t>Kliknutím lze upravit styl.</a:t>
            </a:r>
            <a:endParaRPr lang="cs-CZ" dirty="0" smtClean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930" y="434976"/>
            <a:ext cx="8415942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 smtClean="0"/>
              <a:t>Kliknutím lze upravit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ED5B13-E47A-446B-BFAC-757771B0031F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F61A89-1C83-4ABB-A196-9CBCFBDE34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40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ED5B13-E47A-446B-BFAC-757771B0031F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19F61A89-1C83-4ABB-A196-9CBCFBDE34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960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2401" y="990600"/>
            <a:ext cx="9347199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422401" y="3733800"/>
            <a:ext cx="9347199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ED5B13-E47A-446B-BFAC-757771B0031F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19F61A89-1C83-4ABB-A196-9CBCFBDE3408}" type="slidenum">
              <a:rPr lang="cs-CZ" smtClean="0"/>
              <a:t>‹#›</a:t>
            </a:fld>
            <a:endParaRPr lang="cs-CZ"/>
          </a:p>
        </p:txBody>
      </p:sp>
      <p:grpSp>
        <p:nvGrpSpPr>
          <p:cNvPr id="13" name="Skupina 12"/>
          <p:cNvGrpSpPr/>
          <p:nvPr/>
        </p:nvGrpSpPr>
        <p:grpSpPr>
          <a:xfrm>
            <a:off x="2437447" y="3475736"/>
            <a:ext cx="7301846" cy="54864"/>
            <a:chOff x="1828085" y="2588441"/>
            <a:chExt cx="5476385" cy="41148"/>
          </a:xfrm>
        </p:grpSpPr>
        <p:sp>
          <p:nvSpPr>
            <p:cNvPr id="14" name="Elipsa 13"/>
            <p:cNvSpPr/>
            <p:nvPr/>
          </p:nvSpPr>
          <p:spPr>
            <a:xfrm>
              <a:off x="7258750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ál 14"/>
            <p:cNvSpPr/>
            <p:nvPr/>
          </p:nvSpPr>
          <p:spPr>
            <a:xfrm>
              <a:off x="182808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1942415" y="2594391"/>
              <a:ext cx="5259171" cy="29249"/>
              <a:chOff x="1929509" y="3458731"/>
              <a:chExt cx="5259171" cy="38998"/>
            </a:xfrm>
          </p:grpSpPr>
          <p:cxnSp>
            <p:nvCxnSpPr>
              <p:cNvPr id="17" name="Přímá spojnice 16"/>
              <p:cNvCxnSpPr/>
              <p:nvPr/>
            </p:nvCxnSpPr>
            <p:spPr>
              <a:xfrm>
                <a:off x="1929509" y="3458731"/>
                <a:ext cx="5259171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Přímá spojnice 17"/>
              <p:cNvCxnSpPr/>
              <p:nvPr/>
            </p:nvCxnSpPr>
            <p:spPr>
              <a:xfrm>
                <a:off x="1929509" y="3497729"/>
                <a:ext cx="5259171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31482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219200" y="1803400"/>
            <a:ext cx="4775200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97600" y="1803400"/>
            <a:ext cx="4775200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ED5B13-E47A-446B-BFAC-757771B0031F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F61A89-1C83-4ABB-A196-9CBCFBDE34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018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223264" y="1803400"/>
            <a:ext cx="4771048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219200" y="2514600"/>
            <a:ext cx="4775200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01664" y="1803400"/>
            <a:ext cx="4771048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97600" y="2514600"/>
            <a:ext cx="4775200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ED5B13-E47A-446B-BFAC-757771B0031F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F61A89-1C83-4ABB-A196-9CBCFBDE34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73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ED5B13-E47A-446B-BFAC-757771B0031F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F61A89-1C83-4ABB-A196-9CBCFBDE34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18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ED5B13-E47A-446B-BFAC-757771B0031F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F61A89-1C83-4ABB-A196-9CBCFBDE34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47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219201" y="1803401"/>
            <a:ext cx="660400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8128000" y="1803401"/>
            <a:ext cx="2844801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ED5B13-E47A-446B-BFAC-757771B0031F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19F61A89-1C83-4ABB-A196-9CBCFBDE34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80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219200" y="1803400"/>
            <a:ext cx="660400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339088" y="1925320"/>
            <a:ext cx="6364224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8128000" y="1803401"/>
            <a:ext cx="2844801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ED5B13-E47A-446B-BFAC-757771B0031F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F61A89-1C83-4ABB-A196-9CBCFBDE34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49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2400" dirty="0"/>
          </a:p>
        </p:txBody>
      </p:sp>
      <p:sp>
        <p:nvSpPr>
          <p:cNvPr id="8" name="Zaoblený obdélník 7"/>
          <p:cNvSpPr/>
          <p:nvPr/>
        </p:nvSpPr>
        <p:spPr>
          <a:xfrm>
            <a:off x="304801" y="301752"/>
            <a:ext cx="11582400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1800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9201" y="431800"/>
            <a:ext cx="975360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9201" y="1803400"/>
            <a:ext cx="9753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7416801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839200" y="6172200"/>
            <a:ext cx="1219201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5EED5B13-E47A-446B-BFAC-757771B0031F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61601" y="6172200"/>
            <a:ext cx="711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19F61A89-1C83-4ABB-A196-9CBCFBDE34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17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s://encyklopedie.brna.cz/home-mmb/?acc=profil_domu&amp;load=377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s://ticbrno.cz/tisk/o-prohlidku-zidovskeho-hrbitova-byl-velky-zajem-turisticke-informacni-centrum-pridava-jeste" TargetMode="External"/><Relationship Id="rId4" Type="http://schemas.openxmlformats.org/officeDocument/2006/relationships/hyperlink" Target="https://ticbrno.cz/prochazky/zidovsky-hrbitov-0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hyperlink" Target="https://gis.brno.cz/mapa/mapa-mesta/?c=-596750.3:-1159278.7&amp;z=5&amp;lb=osm&amp;ly=pa&amp;lbo=0.75&amp;lyo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zhlas.cz/nabozenstvi/zpravy/_zprava/spolecnost-pro-dejiny-zidu-v-ceske-republice--77255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hyperlink" Target="https://www.iconfinder.com/icons/359011/direction_location_map_marker_navigation_pin_point_icon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hyperlink" Target="http://www.vilalowbeer.cz/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oew-beer.muzeumbrnenska.cz/" TargetMode="External"/><Relationship Id="rId5" Type="http://schemas.openxmlformats.org/officeDocument/2006/relationships/hyperlink" Target="https://bydletsnadno.cz/architektonicky-skvost-jmenem-vila-low-beer/" TargetMode="External"/><Relationship Id="rId4" Type="http://schemas.openxmlformats.org/officeDocument/2006/relationships/hyperlink" Target="http://www.vilalowbeer.cz/cz/historie" TargetMode="External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tobrno.cz/misto/vila-tugendhat/" TargetMode="External"/><Relationship Id="rId7" Type="http://schemas.openxmlformats.org/officeDocument/2006/relationships/slide" Target="slide2.xml"/><Relationship Id="rId2" Type="http://schemas.openxmlformats.org/officeDocument/2006/relationships/hyperlink" Target="http://www.tugendhat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hyperlink" Target="https://ceskacenazaarchitekturu.cz/projekty/2016/rekonstrukce-vily-tugendhat-v-brn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ntrumnews.cz/zpravodajstvi/brno-stred/omluva-zidum-romum-za-hruzy-valky-v-brne-stoji-pamatnik-holocaustu-106925" TargetMode="External"/><Relationship Id="rId5" Type="http://schemas.openxmlformats.org/officeDocument/2006/relationships/hyperlink" Target="https://encyklopedie.brna.cz/home-mmb/?acc=profil_objektu&amp;load=1520" TargetMode="External"/><Relationship Id="rId4" Type="http://schemas.openxmlformats.org/officeDocument/2006/relationships/hyperlink" Target="https://brno.idnes.cz/pamatnik-holokaustu-v-brne-ddm-/brno-zpravy.aspx?c=A140918_2100575_brno-zpravy_mich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jewishbrno.eu/index.php?option=com_content&amp;view=article&amp;id=61&amp;Itemid=87&amp;lang=cs" TargetMode="External"/><Relationship Id="rId4" Type="http://schemas.openxmlformats.org/officeDocument/2006/relationships/hyperlink" Target="https://www.zob.cz/obec/historie-a-soucasnost/historie-zidu-brn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http://www.padowetz.cz/past.php" TargetMode="External"/><Relationship Id="rId4" Type="http://schemas.openxmlformats.org/officeDocument/2006/relationships/hyperlink" Target="http://www.sberatelstvi.cz/23-pohlednice/10-jihomoravsky-kraj/25-brno-mesto/51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rimator.brno.cz/?pg=foto&amp;gal=17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1.jpeg"/><Relationship Id="rId4" Type="http://schemas.openxmlformats.org/officeDocument/2006/relationships/hyperlink" Target="https://cs.wikipedia.org/wiki/Synagoga_Agudas_achi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7152" y="1862141"/>
            <a:ext cx="9437699" cy="1625599"/>
          </a:xfrm>
        </p:spPr>
        <p:txBody>
          <a:bodyPr/>
          <a:lstStyle/>
          <a:p>
            <a:r>
              <a:rPr lang="cs-CZ" dirty="0" smtClean="0"/>
              <a:t>Židovské památky v Brně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 smtClean="0"/>
              <a:t>Matouš Lepka</a:t>
            </a:r>
            <a:endParaRPr lang="cs-CZ" dirty="0"/>
          </a:p>
        </p:txBody>
      </p:sp>
      <p:pic>
        <p:nvPicPr>
          <p:cNvPr id="1026" name="Picture 2" descr="VÃ½sledek obrÃ¡zku pro Å¾idovskÃ¡ hvezda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32" y="1741489"/>
            <a:ext cx="161925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40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1" y="431800"/>
            <a:ext cx="9753600" cy="920482"/>
          </a:xfrm>
        </p:spPr>
        <p:txBody>
          <a:bodyPr/>
          <a:lstStyle/>
          <a:p>
            <a:r>
              <a:rPr lang="cs-CZ" dirty="0" smtClean="0"/>
              <a:t>	     Židovský hřbitov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1752" lvl="1" indent="0" defTabSz="538163">
              <a:buNone/>
            </a:pPr>
            <a:r>
              <a:rPr lang="cs-CZ" dirty="0" smtClean="0"/>
              <a:t>	Nezamyslova 27</a:t>
            </a:r>
          </a:p>
          <a:p>
            <a:pPr lvl="1"/>
            <a:r>
              <a:rPr lang="cs-CZ" dirty="0"/>
              <a:t>byl </a:t>
            </a:r>
            <a:r>
              <a:rPr lang="cs-CZ" dirty="0" smtClean="0"/>
              <a:t>založen v</a:t>
            </a:r>
            <a:r>
              <a:rPr lang="cs-CZ" dirty="0"/>
              <a:t> Brně dne 19. 7. </a:t>
            </a:r>
            <a:r>
              <a:rPr lang="cs-CZ" dirty="0" smtClean="0"/>
              <a:t>1852</a:t>
            </a:r>
          </a:p>
          <a:p>
            <a:pPr lvl="1"/>
            <a:r>
              <a:rPr lang="cs-CZ" dirty="0" smtClean="0"/>
              <a:t>patři </a:t>
            </a:r>
            <a:r>
              <a:rPr lang="cs-CZ" dirty="0"/>
              <a:t>k největším židovským hřbitovům v České </a:t>
            </a:r>
            <a:r>
              <a:rPr lang="cs-CZ" dirty="0" smtClean="0"/>
              <a:t>republice</a:t>
            </a:r>
          </a:p>
          <a:p>
            <a:pPr lvl="1"/>
            <a:r>
              <a:rPr lang="cs-CZ" dirty="0" smtClean="0"/>
              <a:t>původně měl jen </a:t>
            </a:r>
            <a:r>
              <a:rPr lang="cs-CZ" dirty="0"/>
              <a:t>provizorní obřadní </a:t>
            </a:r>
            <a:r>
              <a:rPr lang="cs-CZ" dirty="0" smtClean="0"/>
              <a:t>síň</a:t>
            </a:r>
          </a:p>
          <a:p>
            <a:pPr lvl="1"/>
            <a:r>
              <a:rPr lang="cs-CZ" dirty="0" smtClean="0"/>
              <a:t>je </a:t>
            </a:r>
            <a:r>
              <a:rPr lang="cs-CZ" dirty="0"/>
              <a:t>na něm pohřbeno už více než 13.000 </a:t>
            </a:r>
            <a:r>
              <a:rPr lang="cs-CZ" dirty="0" smtClean="0"/>
              <a:t>zemřelých 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achází </a:t>
            </a:r>
            <a:r>
              <a:rPr lang="cs-CZ" dirty="0"/>
              <a:t>se zde na 9 000 náhrobků s více než 11 000 </a:t>
            </a:r>
            <a:r>
              <a:rPr lang="cs-CZ" dirty="0" smtClean="0"/>
              <a:t>hroby</a:t>
            </a:r>
          </a:p>
          <a:p>
            <a:pPr lvl="1"/>
            <a:endParaRPr lang="cs-CZ" dirty="0"/>
          </a:p>
        </p:txBody>
      </p:sp>
      <p:sp>
        <p:nvSpPr>
          <p:cNvPr id="4" name="Šesticípá hvězda 3"/>
          <p:cNvSpPr/>
          <p:nvPr/>
        </p:nvSpPr>
        <p:spPr>
          <a:xfrm>
            <a:off x="1219201" y="320214"/>
            <a:ext cx="1355082" cy="1381586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6600" dirty="0">
                <a:solidFill>
                  <a:schemeClr val="tx2"/>
                </a:solidFill>
                <a:latin typeface="Agency FB" panose="020B0503020202020204" pitchFamily="34" charset="0"/>
              </a:rPr>
              <a:t>8</a:t>
            </a:r>
          </a:p>
        </p:txBody>
      </p:sp>
      <p:pic>
        <p:nvPicPr>
          <p:cNvPr id="5" name="Picture 6" descr="VÃ½sledek obrÃ¡zku pro map 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34" y="1773721"/>
            <a:ext cx="343191" cy="34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442434" y="5821251"/>
            <a:ext cx="44001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chemeClr val="bg1"/>
                </a:solidFill>
                <a:hlinkClick r:id="rId3"/>
              </a:rPr>
              <a:t>https://encyklopedie.brna.cz/home-mmb/?</a:t>
            </a:r>
            <a:r>
              <a:rPr lang="en-US" sz="800" u="sng" dirty="0" smtClean="0">
                <a:solidFill>
                  <a:schemeClr val="bg1"/>
                </a:solidFill>
                <a:hlinkClick r:id="rId3"/>
              </a:rPr>
              <a:t>acc=profil_domu&amp;load=377</a:t>
            </a:r>
            <a:endParaRPr lang="cs-CZ" sz="800" u="sng" dirty="0" smtClean="0">
              <a:solidFill>
                <a:schemeClr val="bg1"/>
              </a:solidFill>
            </a:endParaRPr>
          </a:p>
          <a:p>
            <a:r>
              <a:rPr lang="cs-CZ" sz="800" u="sng" dirty="0">
                <a:solidFill>
                  <a:schemeClr val="bg1"/>
                </a:solidFill>
                <a:hlinkClick r:id="rId4"/>
              </a:rPr>
              <a:t>https://</a:t>
            </a:r>
            <a:r>
              <a:rPr lang="cs-CZ" sz="800" u="sng" dirty="0" smtClean="0">
                <a:solidFill>
                  <a:schemeClr val="bg1"/>
                </a:solidFill>
                <a:hlinkClick r:id="rId4"/>
              </a:rPr>
              <a:t>ticbrno.cz/prochazky/zidovsky-hrbitov-0</a:t>
            </a:r>
            <a:endParaRPr lang="cs-CZ" sz="800" u="sng" dirty="0" smtClean="0">
              <a:solidFill>
                <a:schemeClr val="bg1"/>
              </a:solidFill>
            </a:endParaRPr>
          </a:p>
          <a:p>
            <a:r>
              <a:rPr lang="cs-CZ" sz="800" u="sng" dirty="0">
                <a:solidFill>
                  <a:schemeClr val="bg1"/>
                </a:solidFill>
                <a:hlinkClick r:id="rId5"/>
              </a:rPr>
              <a:t>https://</a:t>
            </a:r>
            <a:r>
              <a:rPr lang="cs-CZ" sz="800" u="sng" dirty="0" smtClean="0">
                <a:solidFill>
                  <a:schemeClr val="bg1"/>
                </a:solidFill>
                <a:hlinkClick r:id="rId5"/>
              </a:rPr>
              <a:t>ticbrno.cz/tisk/o-prohlidku-zidovskeho-hrbitova-byl-velky-zajem-turisticke-informacni-centrum-pridava-jeste</a:t>
            </a:r>
            <a:endParaRPr lang="cs-CZ" sz="800" u="sng" dirty="0" smtClean="0">
              <a:solidFill>
                <a:schemeClr val="bg1"/>
              </a:solidFill>
            </a:endParaRPr>
          </a:p>
          <a:p>
            <a:endParaRPr lang="cs-CZ" sz="800" u="sng" dirty="0" smtClean="0">
              <a:solidFill>
                <a:schemeClr val="bg1"/>
              </a:solidFill>
            </a:endParaRPr>
          </a:p>
          <a:p>
            <a:endParaRPr lang="cs-CZ" sz="800" u="sng" dirty="0" smtClean="0">
              <a:solidFill>
                <a:schemeClr val="bg1"/>
              </a:solidFill>
            </a:endParaRPr>
          </a:p>
          <a:p>
            <a:endParaRPr lang="cs-CZ" sz="800" u="sng" dirty="0" smtClean="0">
              <a:solidFill>
                <a:schemeClr val="bg1"/>
              </a:solidFill>
            </a:endParaRPr>
          </a:p>
          <a:p>
            <a:endParaRPr lang="cs-CZ" sz="800" u="sng" dirty="0" smtClean="0">
              <a:solidFill>
                <a:schemeClr val="bg1"/>
              </a:solidFill>
            </a:endParaRPr>
          </a:p>
          <a:p>
            <a:endParaRPr lang="cs-CZ" sz="800" u="sng" dirty="0" smtClean="0">
              <a:solidFill>
                <a:schemeClr val="tx2"/>
              </a:solidFill>
            </a:endParaRPr>
          </a:p>
          <a:p>
            <a:endParaRPr lang="cs-CZ" sz="800" u="sng" dirty="0" smtClean="0">
              <a:solidFill>
                <a:schemeClr val="tx2"/>
              </a:solidFill>
            </a:endParaRPr>
          </a:p>
          <a:p>
            <a:endParaRPr lang="cs-CZ" sz="800" u="sng" dirty="0">
              <a:solidFill>
                <a:schemeClr val="tx2"/>
              </a:solidFill>
            </a:endParaRPr>
          </a:p>
        </p:txBody>
      </p:sp>
      <p:pic>
        <p:nvPicPr>
          <p:cNvPr id="6146" name="Picture 2" descr="VÃ½sledek obrÃ¡zku pro Å¾idovskÃ½ hÅbitov brn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375" y="4001378"/>
            <a:ext cx="3629426" cy="2421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Ã½sledek obrÃ¡zku pro Å¾idovskÃ½ hÅbitov brn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76" y="697079"/>
            <a:ext cx="2572525" cy="1715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Šipka doleva 8">
            <a:hlinkClick r:id="rId8" action="ppaction://hlinksldjump"/>
          </p:cNvPr>
          <p:cNvSpPr/>
          <p:nvPr/>
        </p:nvSpPr>
        <p:spPr>
          <a:xfrm>
            <a:off x="437882" y="5821251"/>
            <a:ext cx="553791" cy="48939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07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Děkujeme za pozornost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620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ovéPole 16"/>
          <p:cNvSpPr txBox="1"/>
          <p:nvPr/>
        </p:nvSpPr>
        <p:spPr>
          <a:xfrm>
            <a:off x="1311965" y="4598504"/>
            <a:ext cx="9276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2"/>
              </a:rPr>
              <a:t>https://gis.brno.cz/mapa/mapa-mesta/?c=-</a:t>
            </a:r>
            <a:r>
              <a:rPr lang="en-US" u="sng" dirty="0" smtClean="0">
                <a:hlinkClick r:id="rId2"/>
              </a:rPr>
              <a:t>596750.3%3A-1159278.7&amp;z=5&amp;lb=osm&amp;ly=pa&amp;lbo=0.75&amp;lyo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6224" y="-364435"/>
            <a:ext cx="16253453" cy="7222435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7599" y="116232"/>
            <a:ext cx="7315201" cy="765865"/>
          </a:xfrm>
        </p:spPr>
        <p:txBody>
          <a:bodyPr>
            <a:normAutofit/>
          </a:bodyPr>
          <a:lstStyle/>
          <a:p>
            <a:r>
              <a:rPr lang="cs-CZ" sz="3600" b="1" i="1" u="sng" dirty="0" smtClean="0">
                <a:solidFill>
                  <a:schemeClr val="tx2"/>
                </a:solidFill>
              </a:rPr>
              <a:t>Židovské památky v Brně</a:t>
            </a:r>
            <a:endParaRPr lang="cs-CZ" sz="3600" b="1" i="1" u="sng" dirty="0">
              <a:solidFill>
                <a:schemeClr val="tx2"/>
              </a:solidFill>
            </a:endParaRPr>
          </a:p>
        </p:txBody>
      </p:sp>
      <p:sp>
        <p:nvSpPr>
          <p:cNvPr id="9" name="Šesticípá hvězda 8">
            <a:hlinkClick r:id="rId4" action="ppaction://hlinksldjump"/>
          </p:cNvPr>
          <p:cNvSpPr/>
          <p:nvPr/>
        </p:nvSpPr>
        <p:spPr>
          <a:xfrm>
            <a:off x="3101008" y="331304"/>
            <a:ext cx="371061" cy="39756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1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0" name="Šesticípá hvězda 9">
            <a:hlinkClick r:id="rId5" action="ppaction://hlinksldjump"/>
          </p:cNvPr>
          <p:cNvSpPr/>
          <p:nvPr/>
        </p:nvSpPr>
        <p:spPr>
          <a:xfrm>
            <a:off x="5220526" y="3710333"/>
            <a:ext cx="371061" cy="39756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2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1" name="Šesticípá hvězda 10">
            <a:hlinkClick r:id="rId6" action="ppaction://hlinksldjump"/>
          </p:cNvPr>
          <p:cNvSpPr/>
          <p:nvPr/>
        </p:nvSpPr>
        <p:spPr>
          <a:xfrm>
            <a:off x="5644874" y="3550202"/>
            <a:ext cx="371061" cy="39756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3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2" name="Šesticípá hvězda 11">
            <a:hlinkClick r:id="rId7" action="ppaction://hlinksldjump"/>
          </p:cNvPr>
          <p:cNvSpPr/>
          <p:nvPr/>
        </p:nvSpPr>
        <p:spPr>
          <a:xfrm>
            <a:off x="5141567" y="4107898"/>
            <a:ext cx="371061" cy="39756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4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3" name="Šesticípá hvězda 12">
            <a:hlinkClick r:id="rId8" action="ppaction://hlinksldjump"/>
          </p:cNvPr>
          <p:cNvSpPr/>
          <p:nvPr/>
        </p:nvSpPr>
        <p:spPr>
          <a:xfrm>
            <a:off x="4770506" y="4353340"/>
            <a:ext cx="371061" cy="397565"/>
          </a:xfrm>
          <a:prstGeom prst="star6">
            <a:avLst>
              <a:gd name="adj" fmla="val 28868"/>
              <a:gd name="h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5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4" name="Šesticípá hvězda 13">
            <a:hlinkClick r:id="rId9" action="ppaction://hlinksldjump"/>
          </p:cNvPr>
          <p:cNvSpPr/>
          <p:nvPr/>
        </p:nvSpPr>
        <p:spPr>
          <a:xfrm>
            <a:off x="4624455" y="5897769"/>
            <a:ext cx="371061" cy="397565"/>
          </a:xfrm>
          <a:prstGeom prst="star6">
            <a:avLst>
              <a:gd name="adj" fmla="val 28868"/>
              <a:gd name="h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6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5" name="Šesticípá hvězda 14">
            <a:hlinkClick r:id="rId10" action="ppaction://hlinksldjump"/>
          </p:cNvPr>
          <p:cNvSpPr/>
          <p:nvPr/>
        </p:nvSpPr>
        <p:spPr>
          <a:xfrm>
            <a:off x="5406057" y="5737640"/>
            <a:ext cx="371061" cy="397565"/>
          </a:xfrm>
          <a:prstGeom prst="star6">
            <a:avLst>
              <a:gd name="adj" fmla="val 28868"/>
              <a:gd name="h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7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6" name="Šesticípá hvězda 15">
            <a:hlinkClick r:id="rId11" action="ppaction://hlinksldjump"/>
          </p:cNvPr>
          <p:cNvSpPr/>
          <p:nvPr/>
        </p:nvSpPr>
        <p:spPr>
          <a:xfrm>
            <a:off x="8277565" y="6288983"/>
            <a:ext cx="371061" cy="397565"/>
          </a:xfrm>
          <a:prstGeom prst="star6">
            <a:avLst>
              <a:gd name="adj" fmla="val 28868"/>
              <a:gd name="h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751298" y="1097280"/>
            <a:ext cx="4135901" cy="2308324"/>
          </a:xfrm>
          <a:prstGeom prst="rect">
            <a:avLst/>
          </a:prstGeom>
          <a:noFill/>
          <a:ln w="76200">
            <a:solidFill>
              <a:schemeClr val="tx2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cs-CZ" b="1" dirty="0" smtClean="0">
                <a:ln/>
                <a:solidFill>
                  <a:schemeClr val="accent3"/>
                </a:solidFill>
              </a:rPr>
              <a:t>1. – Společnost pro dějiny židů v ČR</a:t>
            </a:r>
          </a:p>
          <a:p>
            <a:r>
              <a:rPr lang="cs-CZ" b="1" dirty="0" smtClean="0">
                <a:ln/>
                <a:solidFill>
                  <a:schemeClr val="accent3"/>
                </a:solidFill>
              </a:rPr>
              <a:t>2. - </a:t>
            </a:r>
            <a:r>
              <a:rPr lang="cs-CZ" b="1" dirty="0">
                <a:ln/>
                <a:solidFill>
                  <a:schemeClr val="accent3"/>
                </a:solidFill>
              </a:rPr>
              <a:t>Vila </a:t>
            </a:r>
            <a:r>
              <a:rPr lang="cs-CZ" b="1" dirty="0" err="1" smtClean="0">
                <a:ln/>
                <a:solidFill>
                  <a:schemeClr val="accent3"/>
                </a:solidFill>
              </a:rPr>
              <a:t>Löw</a:t>
            </a:r>
            <a:r>
              <a:rPr lang="cs-CZ" b="1" dirty="0" smtClean="0">
                <a:ln/>
                <a:solidFill>
                  <a:schemeClr val="accent3"/>
                </a:solidFill>
              </a:rPr>
              <a:t>-Beer</a:t>
            </a:r>
          </a:p>
          <a:p>
            <a:r>
              <a:rPr lang="cs-CZ" b="1" dirty="0" smtClean="0">
                <a:ln/>
                <a:solidFill>
                  <a:schemeClr val="accent3"/>
                </a:solidFill>
              </a:rPr>
              <a:t>3. - </a:t>
            </a:r>
            <a:r>
              <a:rPr lang="cs-CZ" b="1" dirty="0">
                <a:ln/>
                <a:solidFill>
                  <a:schemeClr val="accent3"/>
                </a:solidFill>
              </a:rPr>
              <a:t>Vila </a:t>
            </a:r>
            <a:r>
              <a:rPr lang="cs-CZ" b="1" dirty="0" err="1" smtClean="0">
                <a:ln/>
                <a:solidFill>
                  <a:schemeClr val="accent3"/>
                </a:solidFill>
              </a:rPr>
              <a:t>Tugendhat</a:t>
            </a:r>
            <a:endParaRPr lang="cs-CZ" b="1" dirty="0" smtClean="0">
              <a:ln/>
              <a:solidFill>
                <a:schemeClr val="accent3"/>
              </a:solidFill>
            </a:endParaRPr>
          </a:p>
          <a:p>
            <a:r>
              <a:rPr lang="cs-CZ" b="1" dirty="0" smtClean="0">
                <a:ln/>
                <a:solidFill>
                  <a:schemeClr val="accent3"/>
                </a:solidFill>
              </a:rPr>
              <a:t>4. - </a:t>
            </a:r>
            <a:r>
              <a:rPr lang="cs-CZ" b="1" dirty="0">
                <a:ln/>
                <a:solidFill>
                  <a:schemeClr val="accent3"/>
                </a:solidFill>
              </a:rPr>
              <a:t>Památník obětem </a:t>
            </a:r>
            <a:r>
              <a:rPr lang="cs-CZ" b="1" dirty="0" smtClean="0">
                <a:ln/>
                <a:solidFill>
                  <a:schemeClr val="accent3"/>
                </a:solidFill>
              </a:rPr>
              <a:t>holocaustu</a:t>
            </a:r>
          </a:p>
          <a:p>
            <a:r>
              <a:rPr lang="cs-CZ" b="1" dirty="0" smtClean="0">
                <a:ln/>
                <a:solidFill>
                  <a:schemeClr val="accent3"/>
                </a:solidFill>
              </a:rPr>
              <a:t>5. - </a:t>
            </a:r>
            <a:r>
              <a:rPr lang="cs-CZ" b="1" dirty="0">
                <a:ln/>
                <a:solidFill>
                  <a:schemeClr val="accent3"/>
                </a:solidFill>
              </a:rPr>
              <a:t>Židovská obec </a:t>
            </a:r>
            <a:r>
              <a:rPr lang="cs-CZ" b="1" dirty="0" smtClean="0">
                <a:ln/>
                <a:solidFill>
                  <a:schemeClr val="accent3"/>
                </a:solidFill>
              </a:rPr>
              <a:t>Brno</a:t>
            </a:r>
          </a:p>
          <a:p>
            <a:r>
              <a:rPr lang="cs-CZ" b="1" dirty="0" smtClean="0">
                <a:ln/>
                <a:solidFill>
                  <a:schemeClr val="accent3"/>
                </a:solidFill>
              </a:rPr>
              <a:t>6. - </a:t>
            </a:r>
            <a:r>
              <a:rPr lang="cs-CZ" b="1" dirty="0">
                <a:ln/>
                <a:solidFill>
                  <a:schemeClr val="accent3"/>
                </a:solidFill>
              </a:rPr>
              <a:t>Palác </a:t>
            </a:r>
            <a:r>
              <a:rPr lang="cs-CZ" b="1" dirty="0" err="1" smtClean="0">
                <a:ln/>
                <a:solidFill>
                  <a:schemeClr val="accent3"/>
                </a:solidFill>
              </a:rPr>
              <a:t>Padowetz</a:t>
            </a:r>
            <a:endParaRPr lang="cs-CZ" b="1" dirty="0" smtClean="0">
              <a:ln/>
              <a:solidFill>
                <a:schemeClr val="accent3"/>
              </a:solidFill>
            </a:endParaRPr>
          </a:p>
          <a:p>
            <a:r>
              <a:rPr lang="cs-CZ" b="1" dirty="0" smtClean="0">
                <a:ln/>
                <a:solidFill>
                  <a:schemeClr val="accent3"/>
                </a:solidFill>
              </a:rPr>
              <a:t>7. - </a:t>
            </a:r>
            <a:r>
              <a:rPr lang="cs-CZ" b="1" dirty="0">
                <a:ln/>
                <a:solidFill>
                  <a:schemeClr val="accent3"/>
                </a:solidFill>
              </a:rPr>
              <a:t>Synagoga </a:t>
            </a:r>
            <a:r>
              <a:rPr lang="cs-CZ" b="1" dirty="0" err="1">
                <a:ln/>
                <a:solidFill>
                  <a:schemeClr val="accent3"/>
                </a:solidFill>
              </a:rPr>
              <a:t>Agudas</a:t>
            </a:r>
            <a:r>
              <a:rPr lang="cs-CZ" b="1" dirty="0">
                <a:ln/>
                <a:solidFill>
                  <a:schemeClr val="accent3"/>
                </a:solidFill>
              </a:rPr>
              <a:t> </a:t>
            </a:r>
            <a:r>
              <a:rPr lang="cs-CZ" b="1" dirty="0" err="1" smtClean="0">
                <a:ln/>
                <a:solidFill>
                  <a:schemeClr val="accent3"/>
                </a:solidFill>
              </a:rPr>
              <a:t>achim</a:t>
            </a:r>
            <a:endParaRPr lang="cs-CZ" b="1" dirty="0" smtClean="0">
              <a:ln/>
              <a:solidFill>
                <a:schemeClr val="accent3"/>
              </a:solidFill>
            </a:endParaRPr>
          </a:p>
          <a:p>
            <a:r>
              <a:rPr lang="cs-CZ" b="1" smtClean="0">
                <a:ln/>
                <a:solidFill>
                  <a:schemeClr val="accent3"/>
                </a:solidFill>
              </a:rPr>
              <a:t>8. </a:t>
            </a:r>
            <a:r>
              <a:rPr lang="cs-CZ" b="1" dirty="0" smtClean="0">
                <a:ln/>
                <a:solidFill>
                  <a:schemeClr val="accent3"/>
                </a:solidFill>
              </a:rPr>
              <a:t>- </a:t>
            </a:r>
            <a:r>
              <a:rPr lang="cs-CZ" b="1" dirty="0">
                <a:ln/>
                <a:solidFill>
                  <a:schemeClr val="accent3"/>
                </a:solidFill>
              </a:rPr>
              <a:t>Židovský hřbitov</a:t>
            </a:r>
          </a:p>
        </p:txBody>
      </p:sp>
      <p:sp>
        <p:nvSpPr>
          <p:cNvPr id="3" name="Vývojový diagram: postup 2">
            <a:hlinkClick r:id="rId12" action="ppaction://hlinksldjump"/>
          </p:cNvPr>
          <p:cNvSpPr/>
          <p:nvPr/>
        </p:nvSpPr>
        <p:spPr>
          <a:xfrm>
            <a:off x="9628909" y="6288983"/>
            <a:ext cx="1454727" cy="397565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KONEC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0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	    </a:t>
            </a:r>
            <a:r>
              <a:rPr lang="en-US" smtClean="0"/>
              <a:t>Společnost pro dějiny židů v České republice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219201" y="1803400"/>
            <a:ext cx="9753600" cy="2304961"/>
          </a:xfrm>
        </p:spPr>
        <p:txBody>
          <a:bodyPr/>
          <a:lstStyle/>
          <a:p>
            <a:pPr marL="301752" lvl="1" indent="0" defTabSz="538163">
              <a:buNone/>
            </a:pPr>
            <a:r>
              <a:rPr lang="cs-CZ" dirty="0" smtClean="0"/>
              <a:t>	Slovanské nám. 1584/8</a:t>
            </a:r>
          </a:p>
          <a:p>
            <a:pPr lvl="1"/>
            <a:r>
              <a:rPr lang="cs-CZ" dirty="0" smtClean="0"/>
              <a:t>zabývá se zkoumáním písemných pramenů židovského obyvatelstva v českých zemích</a:t>
            </a:r>
          </a:p>
          <a:p>
            <a:pPr lvl="1"/>
            <a:r>
              <a:rPr lang="cs-CZ" dirty="0" smtClean="0"/>
              <a:t>vznikla v roce 1999</a:t>
            </a:r>
          </a:p>
          <a:p>
            <a:pPr lvl="1"/>
            <a:r>
              <a:rPr lang="cs-CZ" dirty="0" smtClean="0"/>
              <a:t>jejími členy jsou odborníci – historici a archiváři</a:t>
            </a:r>
          </a:p>
          <a:p>
            <a:pPr lvl="1"/>
            <a:r>
              <a:rPr lang="cs-CZ" dirty="0" smtClean="0"/>
              <a:t>zakladatelem a předsedou společnosti je Dr. Helmut </a:t>
            </a:r>
            <a:r>
              <a:rPr lang="cs-CZ" dirty="0" err="1" smtClean="0"/>
              <a:t>Teufel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Šesticípá hvězda 3"/>
          <p:cNvSpPr/>
          <p:nvPr/>
        </p:nvSpPr>
        <p:spPr>
          <a:xfrm>
            <a:off x="1219201" y="320214"/>
            <a:ext cx="1355082" cy="1381586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6600" dirty="0" smtClean="0">
                <a:solidFill>
                  <a:schemeClr val="tx2"/>
                </a:solidFill>
                <a:latin typeface="Agency FB" panose="020B0503020202020204" pitchFamily="34" charset="0"/>
              </a:rPr>
              <a:t>1</a:t>
            </a:r>
            <a:endParaRPr lang="cs-CZ" sz="6600" dirty="0">
              <a:solidFill>
                <a:schemeClr val="tx2"/>
              </a:solidFill>
              <a:latin typeface="Agency FB" panose="020B0503020202020204" pitchFamily="34" charset="0"/>
            </a:endParaRPr>
          </a:p>
        </p:txBody>
      </p:sp>
      <p:pic>
        <p:nvPicPr>
          <p:cNvPr id="2054" name="Picture 6" descr="VÃ½sledek obrÃ¡zku pro map 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34" y="1773721"/>
            <a:ext cx="343191" cy="34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219201" y="5821251"/>
            <a:ext cx="975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chemeClr val="bg1"/>
                </a:solidFill>
                <a:hlinkClick r:id="rId3"/>
              </a:rPr>
              <a:t>https://www.rozhlas.cz/nabozenstvi/zpravy/_zprava/spolecnost-pro-dejiny-zidu-v-ceske-republice--</a:t>
            </a:r>
            <a:r>
              <a:rPr lang="en-US" sz="800" u="sng" dirty="0" smtClean="0">
                <a:solidFill>
                  <a:schemeClr val="bg1"/>
                </a:solidFill>
                <a:hlinkClick r:id="rId3"/>
              </a:rPr>
              <a:t>772557</a:t>
            </a:r>
            <a:endParaRPr lang="cs-CZ" sz="800" u="sng" dirty="0" smtClean="0">
              <a:solidFill>
                <a:schemeClr val="bg1"/>
              </a:solidFill>
            </a:endParaRPr>
          </a:p>
          <a:p>
            <a:r>
              <a:rPr lang="en-US" sz="800" u="sng" dirty="0">
                <a:solidFill>
                  <a:schemeClr val="bg1"/>
                </a:solidFill>
                <a:hlinkClick r:id="rId4"/>
              </a:rPr>
              <a:t>https://www.iconfinder.com/icons/359011/direction_location_map_marker_navigation_pin_point_icon</a:t>
            </a:r>
            <a:endParaRPr lang="cs-CZ" sz="800" u="sng" dirty="0">
              <a:solidFill>
                <a:schemeClr val="bg1"/>
              </a:solidFill>
            </a:endParaRPr>
          </a:p>
        </p:txBody>
      </p:sp>
      <p:sp>
        <p:nvSpPr>
          <p:cNvPr id="3" name="Šipka doleva 2">
            <a:hlinkClick r:id="rId5" action="ppaction://hlinksldjump"/>
          </p:cNvPr>
          <p:cNvSpPr/>
          <p:nvPr/>
        </p:nvSpPr>
        <p:spPr>
          <a:xfrm>
            <a:off x="437882" y="5821251"/>
            <a:ext cx="553791" cy="48939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07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1" y="431800"/>
            <a:ext cx="9753600" cy="920482"/>
          </a:xfrm>
        </p:spPr>
        <p:txBody>
          <a:bodyPr/>
          <a:lstStyle/>
          <a:p>
            <a:r>
              <a:rPr lang="cs-CZ" dirty="0" smtClean="0"/>
              <a:t>	     Vila </a:t>
            </a:r>
            <a:r>
              <a:rPr lang="cs-CZ" dirty="0" err="1"/>
              <a:t>Löw</a:t>
            </a:r>
            <a:r>
              <a:rPr lang="cs-CZ" dirty="0"/>
              <a:t>-Beer</a:t>
            </a:r>
            <a:endParaRPr lang="cs-CZ" dirty="0">
              <a:hlinkClick r:id="rId2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9201" y="1803400"/>
            <a:ext cx="9753600" cy="3824668"/>
          </a:xfrm>
        </p:spPr>
        <p:txBody>
          <a:bodyPr>
            <a:normAutofit/>
          </a:bodyPr>
          <a:lstStyle/>
          <a:p>
            <a:pPr marL="301752" lvl="1" indent="0" defTabSz="538163">
              <a:buNone/>
            </a:pPr>
            <a:r>
              <a:rPr lang="cs-CZ" dirty="0" smtClean="0"/>
              <a:t>	Drobného 297/22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/>
              <a:t>roce 1903 zakoupil realitu továrník </a:t>
            </a:r>
            <a:r>
              <a:rPr lang="cs-CZ" dirty="0" err="1"/>
              <a:t>Moriz</a:t>
            </a:r>
            <a:r>
              <a:rPr lang="cs-CZ" dirty="0"/>
              <a:t> </a:t>
            </a:r>
            <a:r>
              <a:rPr lang="cs-CZ" dirty="0" err="1"/>
              <a:t>Fuhrmann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cs-CZ" dirty="0"/>
              <a:t>d</a:t>
            </a:r>
            <a:r>
              <a:rPr lang="cs-CZ" dirty="0" smtClean="0"/>
              <a:t>al zde </a:t>
            </a:r>
            <a:r>
              <a:rPr lang="cs-CZ" dirty="0"/>
              <a:t>postavit rodinnou </a:t>
            </a:r>
            <a:r>
              <a:rPr lang="cs-CZ" dirty="0" smtClean="0"/>
              <a:t>vilu</a:t>
            </a:r>
          </a:p>
          <a:p>
            <a:pPr lvl="1"/>
            <a:r>
              <a:rPr lang="cs-CZ" dirty="0"/>
              <a:t>u</a:t>
            </a:r>
            <a:r>
              <a:rPr lang="cs-CZ" dirty="0" smtClean="0"/>
              <a:t>liční </a:t>
            </a:r>
            <a:r>
              <a:rPr lang="cs-CZ" dirty="0"/>
              <a:t>a zahradní průčelí zdobí secesní vegetabilní štukový </a:t>
            </a:r>
            <a:r>
              <a:rPr lang="cs-CZ" dirty="0" smtClean="0"/>
              <a:t>dekor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utorem </a:t>
            </a:r>
            <a:r>
              <a:rPr lang="cs-CZ" dirty="0"/>
              <a:t>projektu je vídeňský architekt Alexander </a:t>
            </a:r>
            <a:r>
              <a:rPr lang="cs-CZ" dirty="0" smtClean="0"/>
              <a:t>Neumann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 </a:t>
            </a:r>
            <a:r>
              <a:rPr lang="cs-CZ" dirty="0" err="1"/>
              <a:t>Fuhrmannově</a:t>
            </a:r>
            <a:r>
              <a:rPr lang="cs-CZ" dirty="0"/>
              <a:t> smrti prodali v srpnu 1913 jeho dědicové vilu za 290 tisíc korun textilnímu podnikateli Alfredu </a:t>
            </a:r>
            <a:r>
              <a:rPr lang="cs-CZ" dirty="0" err="1" smtClean="0"/>
              <a:t>Löw</a:t>
            </a:r>
            <a:r>
              <a:rPr lang="cs-CZ" dirty="0" smtClean="0"/>
              <a:t>-Beerovi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/>
              <a:t>roce 1940 zabavili vilu Němci pro potřeby tajné státní </a:t>
            </a:r>
            <a:r>
              <a:rPr lang="cs-CZ" dirty="0" smtClean="0"/>
              <a:t>policie</a:t>
            </a:r>
          </a:p>
          <a:p>
            <a:pPr lvl="1"/>
            <a:r>
              <a:rPr lang="cs-CZ" dirty="0" smtClean="0"/>
              <a:t>v letech </a:t>
            </a:r>
            <a:r>
              <a:rPr lang="cs-CZ" dirty="0"/>
              <a:t>1962-2012 zde sídlil domov </a:t>
            </a:r>
            <a:r>
              <a:rPr lang="cs-CZ" dirty="0" smtClean="0"/>
              <a:t>mládeže</a:t>
            </a:r>
          </a:p>
          <a:p>
            <a:pPr lvl="1"/>
            <a:r>
              <a:rPr lang="cs-CZ" dirty="0"/>
              <a:t>v současnosti je </a:t>
            </a:r>
            <a:r>
              <a:rPr lang="cs-CZ" dirty="0" err="1"/>
              <a:t>Löw</a:t>
            </a:r>
            <a:r>
              <a:rPr lang="cs-CZ" dirty="0"/>
              <a:t>-Beerova vila v majetku Jihomoravského kraje</a:t>
            </a:r>
          </a:p>
        </p:txBody>
      </p:sp>
      <p:sp>
        <p:nvSpPr>
          <p:cNvPr id="4" name="Šesticípá hvězda 3"/>
          <p:cNvSpPr/>
          <p:nvPr/>
        </p:nvSpPr>
        <p:spPr>
          <a:xfrm>
            <a:off x="1219201" y="320214"/>
            <a:ext cx="1355082" cy="1381586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6600" dirty="0">
                <a:solidFill>
                  <a:schemeClr val="tx2"/>
                </a:solidFill>
                <a:latin typeface="Agency FB" panose="020B0503020202020204" pitchFamily="34" charset="0"/>
              </a:rPr>
              <a:t>2</a:t>
            </a:r>
          </a:p>
        </p:txBody>
      </p:sp>
      <p:pic>
        <p:nvPicPr>
          <p:cNvPr id="5" name="Picture 6" descr="VÃ½sledek obrÃ¡zku pro map poi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34" y="1773721"/>
            <a:ext cx="343191" cy="34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442434" y="5821251"/>
            <a:ext cx="4400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sng" dirty="0" smtClean="0">
                <a:solidFill>
                  <a:schemeClr val="bg1"/>
                </a:solidFill>
                <a:hlinkClick r:id="rId4"/>
              </a:rPr>
              <a:t>http://</a:t>
            </a:r>
            <a:r>
              <a:rPr lang="en-US" sz="800" u="sng" dirty="0" smtClean="0">
                <a:solidFill>
                  <a:schemeClr val="tx2"/>
                </a:solidFill>
                <a:hlinkClick r:id="rId4"/>
              </a:rPr>
              <a:t>www.vilalowbeer.cz/cz/historie</a:t>
            </a:r>
            <a:endParaRPr lang="cs-CZ" sz="800" u="sng" dirty="0" smtClean="0">
              <a:solidFill>
                <a:schemeClr val="tx2"/>
              </a:solidFill>
            </a:endParaRPr>
          </a:p>
          <a:p>
            <a:r>
              <a:rPr lang="cs-CZ" sz="800" u="sng" dirty="0" smtClean="0">
                <a:solidFill>
                  <a:schemeClr val="tx2"/>
                </a:solidFill>
                <a:hlinkClick r:id="rId5"/>
              </a:rPr>
              <a:t>https://bydletsnadno.cz/architektonicky-skvost-jmenem-vila-low-beer/</a:t>
            </a:r>
            <a:endParaRPr lang="cs-CZ" sz="800" u="sng" dirty="0" smtClean="0">
              <a:solidFill>
                <a:schemeClr val="tx2"/>
              </a:solidFill>
            </a:endParaRPr>
          </a:p>
          <a:p>
            <a:r>
              <a:rPr lang="cs-CZ" sz="800" u="sng" dirty="0" smtClean="0">
                <a:solidFill>
                  <a:schemeClr val="tx2"/>
                </a:solidFill>
                <a:hlinkClick r:id="rId6"/>
              </a:rPr>
              <a:t>http://loew-beer.muzeumbrnenska.cz/</a:t>
            </a:r>
            <a:endParaRPr lang="cs-CZ" sz="800" u="sng" dirty="0" smtClean="0">
              <a:solidFill>
                <a:schemeClr val="tx2"/>
              </a:solidFill>
            </a:endParaRPr>
          </a:p>
          <a:p>
            <a:endParaRPr lang="cs-CZ" sz="800" u="sng" dirty="0" smtClean="0">
              <a:solidFill>
                <a:schemeClr val="tx2"/>
              </a:solidFill>
            </a:endParaRPr>
          </a:p>
          <a:p>
            <a:endParaRPr lang="cs-CZ" sz="800" u="sng" dirty="0" smtClean="0">
              <a:solidFill>
                <a:schemeClr val="tx2"/>
              </a:solidFill>
            </a:endParaRPr>
          </a:p>
          <a:p>
            <a:endParaRPr lang="cs-CZ" sz="800" u="sng" dirty="0">
              <a:solidFill>
                <a:schemeClr val="tx2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0781" y="4082500"/>
            <a:ext cx="2540357" cy="1738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VÃ½sledek obrÃ¡zku pro vila lÃ¶w-be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812" y="602452"/>
            <a:ext cx="3257326" cy="2198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Šipka doleva 8">
            <a:hlinkClick r:id="rId9" action="ppaction://hlinksldjump"/>
          </p:cNvPr>
          <p:cNvSpPr/>
          <p:nvPr/>
        </p:nvSpPr>
        <p:spPr>
          <a:xfrm>
            <a:off x="437882" y="5821251"/>
            <a:ext cx="553791" cy="48939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33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1" y="431800"/>
            <a:ext cx="9753600" cy="920482"/>
          </a:xfrm>
        </p:spPr>
        <p:txBody>
          <a:bodyPr/>
          <a:lstStyle/>
          <a:p>
            <a:r>
              <a:rPr lang="cs-CZ" dirty="0" smtClean="0"/>
              <a:t>	     Vila </a:t>
            </a:r>
            <a:r>
              <a:rPr lang="cs-CZ" dirty="0" err="1"/>
              <a:t>Tugendhat</a:t>
            </a:r>
            <a:endParaRPr lang="cs-CZ" dirty="0">
              <a:hlinkClick r:id="rId2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1752" lvl="1" indent="0" defTabSz="538163">
              <a:buNone/>
            </a:pPr>
            <a:r>
              <a:rPr lang="cs-CZ" dirty="0" smtClean="0"/>
              <a:t>	Černopolní </a:t>
            </a:r>
            <a:r>
              <a:rPr lang="cs-CZ" dirty="0"/>
              <a:t>45</a:t>
            </a:r>
            <a:endParaRPr lang="cs-CZ" dirty="0" smtClean="0"/>
          </a:p>
          <a:p>
            <a:pPr lvl="1"/>
            <a:r>
              <a:rPr lang="cs-CZ" dirty="0"/>
              <a:t>v</a:t>
            </a:r>
            <a:r>
              <a:rPr lang="cs-CZ" dirty="0" smtClean="0"/>
              <a:t>ila </a:t>
            </a:r>
            <a:r>
              <a:rPr lang="cs-CZ" dirty="0"/>
              <a:t>manželů Grety a Fritze </a:t>
            </a:r>
            <a:r>
              <a:rPr lang="cs-CZ" dirty="0" err="1" smtClean="0"/>
              <a:t>Tugendhatových</a:t>
            </a:r>
            <a:endParaRPr lang="cs-CZ" dirty="0" smtClean="0"/>
          </a:p>
          <a:p>
            <a:pPr lvl="1"/>
            <a:r>
              <a:rPr lang="cs-CZ" dirty="0"/>
              <a:t>byla vybudována v letech </a:t>
            </a:r>
            <a:r>
              <a:rPr lang="cs-CZ" dirty="0" smtClean="0"/>
              <a:t>1929–1930</a:t>
            </a:r>
          </a:p>
          <a:p>
            <a:pPr lvl="1"/>
            <a:r>
              <a:rPr lang="cs-CZ" dirty="0" smtClean="0"/>
              <a:t>architekt </a:t>
            </a:r>
            <a:r>
              <a:rPr lang="cs-CZ" dirty="0"/>
              <a:t>Ludwig </a:t>
            </a:r>
            <a:r>
              <a:rPr lang="cs-CZ" dirty="0" err="1"/>
              <a:t>Mies</a:t>
            </a:r>
            <a:r>
              <a:rPr lang="cs-CZ" dirty="0"/>
              <a:t> van der </a:t>
            </a:r>
            <a:r>
              <a:rPr lang="cs-CZ" dirty="0" err="1"/>
              <a:t>Rohe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v letech 2010–2012 prošla vila celkovou památkovou obnovou</a:t>
            </a:r>
          </a:p>
          <a:p>
            <a:pPr lvl="1"/>
            <a:r>
              <a:rPr lang="cs-CZ" dirty="0" smtClean="0"/>
              <a:t>vila </a:t>
            </a:r>
            <a:r>
              <a:rPr lang="cs-CZ" dirty="0"/>
              <a:t>je zapsána na Seznam světového kulturního dědictví </a:t>
            </a:r>
            <a:r>
              <a:rPr lang="cs-CZ" dirty="0" smtClean="0"/>
              <a:t>UNESCO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Šesticípá hvězda 3"/>
          <p:cNvSpPr/>
          <p:nvPr/>
        </p:nvSpPr>
        <p:spPr>
          <a:xfrm>
            <a:off x="1219201" y="320214"/>
            <a:ext cx="1355082" cy="1381586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6600" dirty="0" smtClean="0">
                <a:solidFill>
                  <a:schemeClr val="tx2"/>
                </a:solidFill>
                <a:latin typeface="Agency FB" panose="020B0503020202020204" pitchFamily="34" charset="0"/>
              </a:rPr>
              <a:t>3</a:t>
            </a:r>
            <a:endParaRPr lang="cs-CZ" sz="6600" dirty="0">
              <a:solidFill>
                <a:schemeClr val="tx2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442434" y="5821251"/>
            <a:ext cx="4400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chemeClr val="bg1"/>
                </a:solidFill>
                <a:hlinkClick r:id="rId3"/>
              </a:rPr>
              <a:t>https://www.gotobrno.cz/misto/vila-tugendhat</a:t>
            </a:r>
            <a:r>
              <a:rPr lang="en-US" sz="800" u="sng" dirty="0" smtClean="0">
                <a:solidFill>
                  <a:schemeClr val="bg1"/>
                </a:solidFill>
                <a:hlinkClick r:id="rId3"/>
              </a:rPr>
              <a:t>/</a:t>
            </a:r>
            <a:endParaRPr lang="cs-CZ" sz="800" u="sng" dirty="0" smtClean="0">
              <a:solidFill>
                <a:schemeClr val="bg1"/>
              </a:solidFill>
            </a:endParaRPr>
          </a:p>
          <a:p>
            <a:r>
              <a:rPr lang="cs-CZ" sz="800" u="sng" dirty="0">
                <a:solidFill>
                  <a:schemeClr val="bg1"/>
                </a:solidFill>
                <a:hlinkClick r:id="rId4"/>
              </a:rPr>
              <a:t>https://ceskacenazaarchitekturu.cz/projekty/2016/rekonstrukce-vily-tugendhat-v-brne</a:t>
            </a:r>
            <a:r>
              <a:rPr lang="cs-CZ" sz="800" u="sng" dirty="0" smtClean="0">
                <a:solidFill>
                  <a:schemeClr val="bg1"/>
                </a:solidFill>
                <a:hlinkClick r:id="rId4"/>
              </a:rPr>
              <a:t>/</a:t>
            </a:r>
            <a:endParaRPr lang="cs-CZ" sz="800" u="sng" dirty="0" smtClean="0">
              <a:solidFill>
                <a:schemeClr val="bg1"/>
              </a:solidFill>
            </a:endParaRPr>
          </a:p>
          <a:p>
            <a:endParaRPr lang="cs-CZ" sz="800" u="sng" dirty="0" smtClean="0">
              <a:solidFill>
                <a:schemeClr val="bg1"/>
              </a:solidFill>
            </a:endParaRPr>
          </a:p>
          <a:p>
            <a:endParaRPr lang="cs-CZ" sz="800" u="sng" dirty="0" smtClean="0">
              <a:solidFill>
                <a:schemeClr val="tx2"/>
              </a:solidFill>
            </a:endParaRPr>
          </a:p>
          <a:p>
            <a:endParaRPr lang="cs-CZ" sz="800" u="sng" dirty="0" smtClean="0">
              <a:solidFill>
                <a:schemeClr val="tx2"/>
              </a:solidFill>
            </a:endParaRPr>
          </a:p>
          <a:p>
            <a:endParaRPr lang="cs-CZ" sz="800" u="sng" dirty="0">
              <a:solidFill>
                <a:schemeClr val="tx2"/>
              </a:solidFill>
            </a:endParaRPr>
          </a:p>
        </p:txBody>
      </p:sp>
      <p:pic>
        <p:nvPicPr>
          <p:cNvPr id="1026" name="Picture 2" descr="VÃ½sledek obrÃ¡zku pro vila tugendha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084" y="4064251"/>
            <a:ext cx="2896717" cy="2174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VÃ½sledek obrÃ¡zku pro map poi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34" y="1773721"/>
            <a:ext cx="343191" cy="34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Šipka doleva 8">
            <a:hlinkClick r:id="rId7" action="ppaction://hlinksldjump"/>
          </p:cNvPr>
          <p:cNvSpPr/>
          <p:nvPr/>
        </p:nvSpPr>
        <p:spPr>
          <a:xfrm>
            <a:off x="437882" y="5821251"/>
            <a:ext cx="553791" cy="48939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68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1" y="431800"/>
            <a:ext cx="9753600" cy="933361"/>
          </a:xfrm>
        </p:spPr>
        <p:txBody>
          <a:bodyPr/>
          <a:lstStyle/>
          <a:p>
            <a:r>
              <a:rPr lang="cs-CZ" dirty="0" smtClean="0"/>
              <a:t>	     Památník obětem holocaustu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1752" lvl="1" indent="0" defTabSz="538163">
              <a:buNone/>
            </a:pPr>
            <a:r>
              <a:rPr lang="cs-CZ" dirty="0" smtClean="0"/>
              <a:t>	nám</a:t>
            </a:r>
            <a:r>
              <a:rPr lang="cs-CZ" dirty="0"/>
              <a:t>. 28. října </a:t>
            </a:r>
            <a:r>
              <a:rPr lang="cs-CZ" dirty="0" smtClean="0"/>
              <a:t>1900/20</a:t>
            </a:r>
          </a:p>
          <a:p>
            <a:pPr lvl="1"/>
            <a:r>
              <a:rPr lang="cs-CZ" dirty="0" smtClean="0"/>
              <a:t>umístění </a:t>
            </a:r>
            <a:r>
              <a:rPr lang="cs-CZ" dirty="0"/>
              <a:t>17. 9. 2014, ve 14.00 hodin</a:t>
            </a:r>
          </a:p>
          <a:p>
            <a:pPr lvl="1"/>
            <a:r>
              <a:rPr lang="cs-CZ" dirty="0"/>
              <a:t>c</a:t>
            </a:r>
            <a:r>
              <a:rPr lang="cs-CZ" dirty="0" smtClean="0"/>
              <a:t>ena </a:t>
            </a:r>
            <a:r>
              <a:rPr lang="cs-CZ" dirty="0"/>
              <a:t>díla činí 3,7 milionu korun.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a </a:t>
            </a:r>
            <a:r>
              <a:rPr lang="cs-CZ" dirty="0"/>
              <a:t>dně bazénku pod krychlí je text v češtině, hebrejštině a romštině.</a:t>
            </a:r>
          </a:p>
          <a:p>
            <a:pPr lvl="1"/>
            <a:r>
              <a:rPr lang="cs-CZ" dirty="0" smtClean="0"/>
              <a:t>na památku obětem z řad </a:t>
            </a:r>
            <a:r>
              <a:rPr lang="cs-CZ" dirty="0"/>
              <a:t>židovského a romského obyvatelstva Brna</a:t>
            </a:r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Šesticípá hvězda 3"/>
          <p:cNvSpPr/>
          <p:nvPr/>
        </p:nvSpPr>
        <p:spPr>
          <a:xfrm>
            <a:off x="1219201" y="320214"/>
            <a:ext cx="1355082" cy="1381586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6600" dirty="0">
                <a:solidFill>
                  <a:schemeClr val="tx2"/>
                </a:solidFill>
                <a:latin typeface="Agency FB" panose="020B0503020202020204" pitchFamily="34" charset="0"/>
              </a:rPr>
              <a:t>4</a:t>
            </a:r>
          </a:p>
        </p:txBody>
      </p:sp>
      <p:pic>
        <p:nvPicPr>
          <p:cNvPr id="5" name="Picture 6" descr="VÃ½sledek obrÃ¡zku pro map 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34" y="1773721"/>
            <a:ext cx="343191" cy="34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437882" y="5821251"/>
            <a:ext cx="553791" cy="48939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442434" y="5821251"/>
            <a:ext cx="44001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hlinkClick r:id="rId4"/>
              </a:rPr>
              <a:t>https://brno.idnes.cz/pamatnik-holokaustu-v-brne-ddm-/</a:t>
            </a:r>
            <a:r>
              <a:rPr lang="cs-CZ" sz="800" dirty="0" smtClean="0">
                <a:hlinkClick r:id="rId4"/>
              </a:rPr>
              <a:t>brno-zpravy.aspx?c=A140918_2100575_brno-zpravy_mich</a:t>
            </a:r>
            <a:endParaRPr lang="cs-CZ" sz="800" dirty="0" smtClean="0"/>
          </a:p>
          <a:p>
            <a:r>
              <a:rPr lang="cs-CZ" sz="800" u="sng" dirty="0" smtClean="0">
                <a:hlinkClick r:id="rId5"/>
              </a:rPr>
              <a:t>https</a:t>
            </a:r>
            <a:r>
              <a:rPr lang="cs-CZ" sz="800" u="sng" dirty="0">
                <a:hlinkClick r:id="rId5"/>
              </a:rPr>
              <a:t>://encyklopedie.brna.cz/home-mmb/?</a:t>
            </a:r>
            <a:r>
              <a:rPr lang="cs-CZ" sz="800" u="sng" dirty="0" smtClean="0">
                <a:hlinkClick r:id="rId5"/>
              </a:rPr>
              <a:t>acc=profil_objektu&amp;load=1520</a:t>
            </a:r>
            <a:endParaRPr lang="cs-CZ" sz="800" u="sng" dirty="0" smtClean="0"/>
          </a:p>
          <a:p>
            <a:r>
              <a:rPr lang="cs-CZ" sz="800" u="sng" dirty="0">
                <a:hlinkClick r:id="rId6"/>
              </a:rPr>
              <a:t>http://</a:t>
            </a:r>
            <a:r>
              <a:rPr lang="cs-CZ" sz="800" u="sng" dirty="0" smtClean="0">
                <a:hlinkClick r:id="rId6"/>
              </a:rPr>
              <a:t>www.centrumnews.cz/zpravodajstvi/brno-stred/omluva-zidum-romum-za-hruzy-valky-v-brne-stoji-pamatnik-holocaustu-106925</a:t>
            </a:r>
            <a:endParaRPr lang="cs-CZ" sz="800" u="sng" dirty="0" smtClean="0"/>
          </a:p>
          <a:p>
            <a:endParaRPr lang="cs-CZ" sz="800" u="sng" dirty="0" smtClean="0"/>
          </a:p>
          <a:p>
            <a:endParaRPr lang="cs-CZ" sz="800" dirty="0"/>
          </a:p>
          <a:p>
            <a:endParaRPr lang="cs-CZ" sz="800" u="sng" dirty="0" smtClean="0">
              <a:solidFill>
                <a:schemeClr val="bg1"/>
              </a:solidFill>
            </a:endParaRPr>
          </a:p>
          <a:p>
            <a:endParaRPr lang="cs-CZ" sz="800" u="sng" dirty="0" smtClean="0">
              <a:solidFill>
                <a:schemeClr val="bg1"/>
              </a:solidFill>
            </a:endParaRPr>
          </a:p>
          <a:p>
            <a:endParaRPr lang="cs-CZ" sz="800" u="sng" dirty="0" smtClean="0">
              <a:solidFill>
                <a:schemeClr val="bg1"/>
              </a:solidFill>
            </a:endParaRPr>
          </a:p>
          <a:p>
            <a:endParaRPr lang="cs-CZ" sz="800" u="sng" dirty="0" smtClean="0">
              <a:solidFill>
                <a:schemeClr val="bg1"/>
              </a:solidFill>
            </a:endParaRPr>
          </a:p>
          <a:p>
            <a:endParaRPr lang="cs-CZ" sz="800" u="sng" dirty="0" smtClean="0">
              <a:solidFill>
                <a:schemeClr val="tx2"/>
              </a:solidFill>
            </a:endParaRPr>
          </a:p>
          <a:p>
            <a:endParaRPr lang="cs-CZ" sz="800" u="sng" dirty="0" smtClean="0">
              <a:solidFill>
                <a:schemeClr val="tx2"/>
              </a:solidFill>
            </a:endParaRPr>
          </a:p>
          <a:p>
            <a:endParaRPr lang="cs-CZ" sz="800" u="sng" dirty="0">
              <a:solidFill>
                <a:schemeClr val="tx2"/>
              </a:solidFill>
            </a:endParaRPr>
          </a:p>
        </p:txBody>
      </p:sp>
      <p:pic>
        <p:nvPicPr>
          <p:cNvPr id="4098" name="Picture 2" descr="VÃ½sledek obrÃ¡zku pro pamÃ¡tnÃ­k obÄtem holocaustu brn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940" y="3592265"/>
            <a:ext cx="4374861" cy="2916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18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1" y="431800"/>
            <a:ext cx="9753600" cy="933361"/>
          </a:xfrm>
        </p:spPr>
        <p:txBody>
          <a:bodyPr/>
          <a:lstStyle/>
          <a:p>
            <a:r>
              <a:rPr lang="cs-CZ" dirty="0" smtClean="0"/>
              <a:t>	     Židovská obec Brno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1752" lvl="1" indent="0" defTabSz="538163">
              <a:buNone/>
            </a:pPr>
            <a:r>
              <a:rPr lang="cs-CZ" dirty="0" smtClean="0"/>
              <a:t>	tř</a:t>
            </a:r>
            <a:r>
              <a:rPr lang="cs-CZ" dirty="0"/>
              <a:t>. Kpt. Jaroše </a:t>
            </a:r>
            <a:r>
              <a:rPr lang="cs-CZ" dirty="0" smtClean="0"/>
              <a:t>3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ové </a:t>
            </a:r>
            <a:r>
              <a:rPr lang="cs-CZ" dirty="0"/>
              <a:t>období rozvoje nastalo po roce 1989 </a:t>
            </a:r>
            <a:endParaRPr lang="cs-CZ" dirty="0" smtClean="0"/>
          </a:p>
          <a:p>
            <a:pPr lvl="1"/>
            <a:r>
              <a:rPr lang="cs-CZ" dirty="0" smtClean="0"/>
              <a:t>dochází </a:t>
            </a:r>
            <a:r>
              <a:rPr lang="cs-CZ" dirty="0"/>
              <a:t>k rozvoji kulturní, společenské a sociální činnosti židovské </a:t>
            </a:r>
            <a:r>
              <a:rPr lang="cs-CZ" dirty="0" smtClean="0"/>
              <a:t>obce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naží se </a:t>
            </a:r>
            <a:r>
              <a:rPr lang="cs-CZ" dirty="0"/>
              <a:t>informovat širokou veřejnost o židovském soužití v historii </a:t>
            </a:r>
            <a:r>
              <a:rPr lang="cs-CZ" dirty="0" smtClean="0"/>
              <a:t>Brna</a:t>
            </a:r>
            <a:endParaRPr lang="cs-CZ" dirty="0"/>
          </a:p>
        </p:txBody>
      </p:sp>
      <p:sp>
        <p:nvSpPr>
          <p:cNvPr id="4" name="Šesticípá hvězda 3"/>
          <p:cNvSpPr/>
          <p:nvPr/>
        </p:nvSpPr>
        <p:spPr>
          <a:xfrm>
            <a:off x="1219201" y="320214"/>
            <a:ext cx="1355082" cy="1381586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6600" dirty="0" smtClean="0">
                <a:solidFill>
                  <a:schemeClr val="tx2"/>
                </a:solidFill>
                <a:latin typeface="Agency FB" panose="020B0503020202020204" pitchFamily="34" charset="0"/>
              </a:rPr>
              <a:t>5</a:t>
            </a:r>
            <a:endParaRPr lang="cs-CZ" sz="6600" dirty="0">
              <a:solidFill>
                <a:schemeClr val="tx2"/>
              </a:solidFill>
              <a:latin typeface="Agency FB" panose="020B0503020202020204" pitchFamily="34" charset="0"/>
            </a:endParaRPr>
          </a:p>
        </p:txBody>
      </p:sp>
      <p:pic>
        <p:nvPicPr>
          <p:cNvPr id="5" name="Picture 6" descr="VÃ½sledek obrÃ¡zku pro map 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34" y="1773721"/>
            <a:ext cx="343191" cy="34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ipka doleva 5">
            <a:hlinkClick r:id="rId3" action="ppaction://hlinksldjump"/>
          </p:cNvPr>
          <p:cNvSpPr/>
          <p:nvPr/>
        </p:nvSpPr>
        <p:spPr>
          <a:xfrm>
            <a:off x="437882" y="5821251"/>
            <a:ext cx="553791" cy="48939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1442434" y="5821251"/>
            <a:ext cx="44001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hlinkClick r:id="rId4"/>
              </a:rPr>
              <a:t>https://www.zob.cz/obec/historie-a-soucasnost/historie-zidu-brne</a:t>
            </a:r>
            <a:r>
              <a:rPr lang="cs-CZ" sz="800" dirty="0" smtClean="0">
                <a:hlinkClick r:id="rId4"/>
              </a:rPr>
              <a:t>/</a:t>
            </a:r>
            <a:endParaRPr lang="cs-CZ" sz="800" dirty="0" smtClean="0"/>
          </a:p>
          <a:p>
            <a:r>
              <a:rPr lang="cs-CZ" sz="800" u="sng" dirty="0">
                <a:hlinkClick r:id="rId5"/>
              </a:rPr>
              <a:t>https://</a:t>
            </a:r>
            <a:r>
              <a:rPr lang="cs-CZ" sz="800" u="sng" dirty="0" smtClean="0">
                <a:hlinkClick r:id="rId5"/>
              </a:rPr>
              <a:t>www.jewishbrno.eu/index.php?option=com_content&amp;view=article&amp;id=61&amp;Itemid=87&amp;lang=cs</a:t>
            </a:r>
            <a:endParaRPr lang="cs-CZ" sz="800" u="sng" dirty="0" smtClean="0"/>
          </a:p>
          <a:p>
            <a:endParaRPr lang="cs-CZ" sz="800" dirty="0"/>
          </a:p>
          <a:p>
            <a:endParaRPr lang="cs-CZ" sz="800" u="sng" dirty="0" smtClean="0">
              <a:solidFill>
                <a:schemeClr val="bg1"/>
              </a:solidFill>
            </a:endParaRPr>
          </a:p>
          <a:p>
            <a:endParaRPr lang="cs-CZ" sz="800" u="sng" dirty="0" smtClean="0">
              <a:solidFill>
                <a:schemeClr val="bg1"/>
              </a:solidFill>
            </a:endParaRPr>
          </a:p>
          <a:p>
            <a:endParaRPr lang="cs-CZ" sz="800" u="sng" dirty="0" smtClean="0">
              <a:solidFill>
                <a:schemeClr val="bg1"/>
              </a:solidFill>
            </a:endParaRPr>
          </a:p>
          <a:p>
            <a:endParaRPr lang="cs-CZ" sz="800" u="sng" dirty="0" smtClean="0">
              <a:solidFill>
                <a:schemeClr val="bg1"/>
              </a:solidFill>
            </a:endParaRPr>
          </a:p>
          <a:p>
            <a:endParaRPr lang="cs-CZ" sz="800" u="sng" dirty="0" smtClean="0">
              <a:solidFill>
                <a:schemeClr val="tx2"/>
              </a:solidFill>
            </a:endParaRPr>
          </a:p>
          <a:p>
            <a:endParaRPr lang="cs-CZ" sz="800" u="sng" dirty="0" smtClean="0">
              <a:solidFill>
                <a:schemeClr val="tx2"/>
              </a:solidFill>
            </a:endParaRPr>
          </a:p>
          <a:p>
            <a:endParaRPr lang="cs-CZ" sz="800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9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1" y="431800"/>
            <a:ext cx="9753600" cy="933361"/>
          </a:xfrm>
        </p:spPr>
        <p:txBody>
          <a:bodyPr/>
          <a:lstStyle/>
          <a:p>
            <a:r>
              <a:rPr lang="cs-CZ" dirty="0" smtClean="0"/>
              <a:t>	     Palác </a:t>
            </a:r>
            <a:r>
              <a:rPr lang="cs-CZ" dirty="0" err="1" smtClean="0"/>
              <a:t>Padowetz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01752" lvl="1" indent="0" defTabSz="538163">
              <a:buNone/>
            </a:pPr>
            <a:r>
              <a:rPr lang="cs-CZ" dirty="0" smtClean="0"/>
              <a:t>	Bašty 413/2</a:t>
            </a:r>
          </a:p>
          <a:p>
            <a:pPr lvl="1"/>
            <a:r>
              <a:rPr lang="cs-CZ" dirty="0"/>
              <a:t>postaven v letech 1839 – 1840 v rámci rozsáhlých </a:t>
            </a:r>
            <a:r>
              <a:rPr lang="cs-CZ" dirty="0" smtClean="0"/>
              <a:t>rekonstrukcí</a:t>
            </a:r>
          </a:p>
          <a:p>
            <a:pPr lvl="1"/>
            <a:r>
              <a:rPr lang="cs-CZ" dirty="0"/>
              <a:t>h</a:t>
            </a:r>
            <a:r>
              <a:rPr lang="cs-CZ" dirty="0" smtClean="0"/>
              <a:t>otel </a:t>
            </a:r>
            <a:r>
              <a:rPr lang="cs-CZ" dirty="0"/>
              <a:t>úspěšně fungoval včetně restaurace a kavárny až do roku </a:t>
            </a:r>
            <a:r>
              <a:rPr lang="cs-CZ" dirty="0" smtClean="0"/>
              <a:t>1939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aní </a:t>
            </a:r>
            <a:r>
              <a:rPr lang="cs-CZ" dirty="0"/>
              <a:t>Albína </a:t>
            </a:r>
            <a:r>
              <a:rPr lang="cs-CZ" dirty="0" err="1"/>
              <a:t>Padowcová</a:t>
            </a:r>
            <a:r>
              <a:rPr lang="cs-CZ" dirty="0"/>
              <a:t>, </a:t>
            </a:r>
            <a:r>
              <a:rPr lang="cs-CZ" dirty="0" smtClean="0"/>
              <a:t>jež byla </a:t>
            </a:r>
            <a:r>
              <a:rPr lang="cs-CZ" dirty="0"/>
              <a:t>nadpoloviční majitelkou domu, byla židovka a podle informaci z Moravského zemského </a:t>
            </a:r>
            <a:r>
              <a:rPr lang="cs-CZ" dirty="0" smtClean="0"/>
              <a:t>archivu po </a:t>
            </a:r>
            <a:r>
              <a:rPr lang="cs-CZ" dirty="0"/>
              <a:t>příchodu Němců spáchala sebevraždu</a:t>
            </a:r>
          </a:p>
          <a:p>
            <a:pPr marL="301752" lvl="1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Šesticípá hvězda 3"/>
          <p:cNvSpPr/>
          <p:nvPr/>
        </p:nvSpPr>
        <p:spPr>
          <a:xfrm>
            <a:off x="1219201" y="320214"/>
            <a:ext cx="1355082" cy="1381586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6600" dirty="0" smtClean="0">
                <a:solidFill>
                  <a:schemeClr val="tx2"/>
                </a:solidFill>
                <a:latin typeface="Agency FB" panose="020B0503020202020204" pitchFamily="34" charset="0"/>
              </a:rPr>
              <a:t>6</a:t>
            </a:r>
            <a:endParaRPr lang="cs-CZ" sz="6600" dirty="0">
              <a:solidFill>
                <a:schemeClr val="tx2"/>
              </a:solidFill>
              <a:latin typeface="Agency FB" panose="020B0503020202020204" pitchFamily="34" charset="0"/>
            </a:endParaRPr>
          </a:p>
        </p:txBody>
      </p:sp>
      <p:pic>
        <p:nvPicPr>
          <p:cNvPr id="5" name="Picture 6" descr="VÃ½sledek obrÃ¡zku pro map 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34" y="1773721"/>
            <a:ext cx="343191" cy="34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Ã½sledek obrÃ¡zku pro Hotel padowet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754" y="3593207"/>
            <a:ext cx="3893048" cy="2477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442434" y="5821251"/>
            <a:ext cx="44001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chemeClr val="bg1"/>
                </a:solidFill>
                <a:hlinkClick r:id="rId4"/>
              </a:rPr>
              <a:t>http://www.sberatelstvi.cz/23-pohlednice/10-jihomoravsky-kraj/25-brno-mesto/510</a:t>
            </a:r>
            <a:r>
              <a:rPr lang="en-US" sz="800" u="sng" dirty="0" smtClean="0">
                <a:solidFill>
                  <a:schemeClr val="bg1"/>
                </a:solidFill>
                <a:hlinkClick r:id="rId4"/>
              </a:rPr>
              <a:t>/</a:t>
            </a:r>
            <a:endParaRPr lang="cs-CZ" sz="800" u="sng" dirty="0" smtClean="0">
              <a:solidFill>
                <a:schemeClr val="bg1"/>
              </a:solidFill>
            </a:endParaRPr>
          </a:p>
          <a:p>
            <a:r>
              <a:rPr lang="cs-CZ" sz="800" u="sng" dirty="0">
                <a:solidFill>
                  <a:schemeClr val="bg1"/>
                </a:solidFill>
                <a:hlinkClick r:id="rId5"/>
              </a:rPr>
              <a:t>http://</a:t>
            </a:r>
            <a:r>
              <a:rPr lang="cs-CZ" sz="800" u="sng" dirty="0" smtClean="0">
                <a:solidFill>
                  <a:schemeClr val="bg1"/>
                </a:solidFill>
                <a:hlinkClick r:id="rId5"/>
              </a:rPr>
              <a:t>www.padowetz.cz/past.php</a:t>
            </a:r>
            <a:endParaRPr lang="cs-CZ" sz="800" u="sng" dirty="0" smtClean="0">
              <a:solidFill>
                <a:schemeClr val="bg1"/>
              </a:solidFill>
            </a:endParaRPr>
          </a:p>
          <a:p>
            <a:endParaRPr lang="cs-CZ" sz="800" u="sng" dirty="0" smtClean="0">
              <a:solidFill>
                <a:schemeClr val="bg1"/>
              </a:solidFill>
            </a:endParaRPr>
          </a:p>
          <a:p>
            <a:endParaRPr lang="cs-CZ" sz="800" u="sng" dirty="0" smtClean="0">
              <a:solidFill>
                <a:schemeClr val="bg1"/>
              </a:solidFill>
            </a:endParaRPr>
          </a:p>
          <a:p>
            <a:endParaRPr lang="cs-CZ" sz="800" u="sng" dirty="0" smtClean="0">
              <a:solidFill>
                <a:schemeClr val="tx2"/>
              </a:solidFill>
            </a:endParaRPr>
          </a:p>
          <a:p>
            <a:endParaRPr lang="cs-CZ" sz="800" u="sng" dirty="0" smtClean="0">
              <a:solidFill>
                <a:schemeClr val="tx2"/>
              </a:solidFill>
            </a:endParaRPr>
          </a:p>
          <a:p>
            <a:endParaRPr lang="cs-CZ" sz="800" u="sng" dirty="0">
              <a:solidFill>
                <a:schemeClr val="tx2"/>
              </a:solidFill>
            </a:endParaRPr>
          </a:p>
        </p:txBody>
      </p:sp>
      <p:sp>
        <p:nvSpPr>
          <p:cNvPr id="8" name="Šipka doleva 7">
            <a:hlinkClick r:id="rId6" action="ppaction://hlinksldjump"/>
          </p:cNvPr>
          <p:cNvSpPr/>
          <p:nvPr/>
        </p:nvSpPr>
        <p:spPr>
          <a:xfrm>
            <a:off x="437882" y="5821251"/>
            <a:ext cx="553791" cy="48939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6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1" y="431800"/>
            <a:ext cx="9753600" cy="933361"/>
          </a:xfrm>
        </p:spPr>
        <p:txBody>
          <a:bodyPr>
            <a:normAutofit/>
          </a:bodyPr>
          <a:lstStyle/>
          <a:p>
            <a:r>
              <a:rPr lang="cs-CZ" dirty="0"/>
              <a:t>	</a:t>
            </a:r>
            <a:r>
              <a:rPr lang="cs-CZ" dirty="0" smtClean="0"/>
              <a:t>     Synagoga </a:t>
            </a:r>
            <a:r>
              <a:rPr lang="cs-CZ" dirty="0" err="1" smtClean="0"/>
              <a:t>Agudas</a:t>
            </a:r>
            <a:r>
              <a:rPr lang="cs-CZ" dirty="0" smtClean="0"/>
              <a:t> </a:t>
            </a:r>
            <a:r>
              <a:rPr lang="cs-CZ" dirty="0" err="1" smtClean="0"/>
              <a:t>achim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1752" lvl="1" indent="0" defTabSz="538163">
              <a:buNone/>
            </a:pPr>
            <a:r>
              <a:rPr lang="cs-CZ" dirty="0" smtClean="0"/>
              <a:t>	Skořepka 247/13</a:t>
            </a:r>
          </a:p>
          <a:p>
            <a:pPr lvl="1"/>
            <a:r>
              <a:rPr lang="cs-CZ" dirty="0"/>
              <a:t>je funkcionalistická synagoga v </a:t>
            </a:r>
            <a:r>
              <a:rPr lang="cs-CZ" dirty="0" smtClean="0"/>
              <a:t>Brně</a:t>
            </a:r>
          </a:p>
          <a:p>
            <a:pPr lvl="1"/>
            <a:r>
              <a:rPr lang="pl-PL" dirty="0"/>
              <a:t>p</a:t>
            </a:r>
            <a:r>
              <a:rPr lang="pl-PL" dirty="0" smtClean="0"/>
              <a:t>ostavena </a:t>
            </a:r>
            <a:r>
              <a:rPr lang="pl-PL" dirty="0"/>
              <a:t>byla v letech </a:t>
            </a:r>
            <a:r>
              <a:rPr lang="pl-PL" dirty="0" smtClean="0"/>
              <a:t>1935–1936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/>
              <a:t>roce 2002 byla jedinou svému účelu sloužící synagogou na Moravě a ve </a:t>
            </a:r>
            <a:r>
              <a:rPr lang="cs-CZ" dirty="0" smtClean="0"/>
              <a:t>Slezsku</a:t>
            </a:r>
          </a:p>
          <a:p>
            <a:pPr lvl="1"/>
            <a:r>
              <a:rPr lang="cs-CZ" dirty="0"/>
              <a:t>j</a:t>
            </a:r>
            <a:r>
              <a:rPr lang="cs-CZ" dirty="0" smtClean="0"/>
              <a:t>e </a:t>
            </a:r>
            <a:r>
              <a:rPr lang="cs-CZ" dirty="0"/>
              <a:t>chráněna jako kulturní památka České </a:t>
            </a:r>
            <a:r>
              <a:rPr lang="cs-CZ" dirty="0" smtClean="0"/>
              <a:t>republiky</a:t>
            </a:r>
          </a:p>
          <a:p>
            <a:pPr lvl="1"/>
            <a:r>
              <a:rPr lang="cs-CZ" dirty="0"/>
              <a:t>b</a:t>
            </a:r>
            <a:r>
              <a:rPr lang="cs-CZ" dirty="0" smtClean="0"/>
              <a:t>ěhem</a:t>
            </a:r>
            <a:r>
              <a:rPr lang="cs-CZ" dirty="0"/>
              <a:t> druhé světové války byla </a:t>
            </a:r>
            <a:r>
              <a:rPr lang="cs-CZ" dirty="0" smtClean="0"/>
              <a:t>uzavřena </a:t>
            </a:r>
            <a:r>
              <a:rPr lang="cs-CZ" dirty="0"/>
              <a:t>a používána jako </a:t>
            </a:r>
            <a:r>
              <a:rPr lang="cs-CZ" dirty="0" smtClean="0"/>
              <a:t>skladiště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 </a:t>
            </a:r>
            <a:r>
              <a:rPr lang="cs-CZ" dirty="0"/>
              <a:t>skončení války došlo k rekonstrukci a </a:t>
            </a:r>
            <a:r>
              <a:rPr lang="cs-CZ" dirty="0" smtClean="0"/>
              <a:t>byla znovu </a:t>
            </a:r>
            <a:r>
              <a:rPr lang="cs-CZ" dirty="0"/>
              <a:t>vysvěcena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Šesticípá hvězda 3"/>
          <p:cNvSpPr/>
          <p:nvPr/>
        </p:nvSpPr>
        <p:spPr>
          <a:xfrm>
            <a:off x="1219201" y="320214"/>
            <a:ext cx="1355082" cy="1381586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6600" dirty="0" smtClean="0">
                <a:solidFill>
                  <a:schemeClr val="tx2"/>
                </a:solidFill>
                <a:latin typeface="Agency FB" panose="020B0503020202020204" pitchFamily="34" charset="0"/>
              </a:rPr>
              <a:t>7</a:t>
            </a:r>
            <a:endParaRPr lang="cs-CZ" sz="6600" dirty="0">
              <a:solidFill>
                <a:schemeClr val="tx2"/>
              </a:solidFill>
              <a:latin typeface="Agency FB" panose="020B0503020202020204" pitchFamily="34" charset="0"/>
            </a:endParaRPr>
          </a:p>
        </p:txBody>
      </p:sp>
      <p:pic>
        <p:nvPicPr>
          <p:cNvPr id="5" name="Picture 6" descr="VÃ½sledek obrÃ¡zku pro map 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34" y="1773721"/>
            <a:ext cx="343191" cy="34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442434" y="5821251"/>
            <a:ext cx="4400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chemeClr val="bg1"/>
                </a:solidFill>
                <a:hlinkClick r:id="rId3"/>
              </a:rPr>
              <a:t>https://primator.brno.cz/?</a:t>
            </a:r>
            <a:r>
              <a:rPr lang="en-US" sz="800" u="sng" dirty="0" smtClean="0">
                <a:solidFill>
                  <a:schemeClr val="bg1"/>
                </a:solidFill>
                <a:hlinkClick r:id="rId3"/>
              </a:rPr>
              <a:t>pg=foto&amp;gal=173</a:t>
            </a:r>
            <a:endParaRPr lang="cs-CZ" sz="800" u="sng" dirty="0" smtClean="0">
              <a:solidFill>
                <a:schemeClr val="bg1"/>
              </a:solidFill>
            </a:endParaRPr>
          </a:p>
          <a:p>
            <a:r>
              <a:rPr lang="cs-CZ" sz="800" u="sng" dirty="0">
                <a:solidFill>
                  <a:schemeClr val="bg1"/>
                </a:solidFill>
                <a:hlinkClick r:id="rId4"/>
              </a:rPr>
              <a:t>https://</a:t>
            </a:r>
            <a:r>
              <a:rPr lang="cs-CZ" sz="800" u="sng" dirty="0" smtClean="0">
                <a:solidFill>
                  <a:schemeClr val="bg1"/>
                </a:solidFill>
                <a:hlinkClick r:id="rId4"/>
              </a:rPr>
              <a:t>cs.wikipedia.org/wiki/Synagoga_Agudas_achim</a:t>
            </a:r>
            <a:endParaRPr lang="cs-CZ" sz="800" u="sng" dirty="0" smtClean="0">
              <a:solidFill>
                <a:schemeClr val="bg1"/>
              </a:solidFill>
            </a:endParaRPr>
          </a:p>
          <a:p>
            <a:endParaRPr lang="cs-CZ" sz="800" u="sng" dirty="0" smtClean="0">
              <a:solidFill>
                <a:schemeClr val="bg1"/>
              </a:solidFill>
            </a:endParaRPr>
          </a:p>
          <a:p>
            <a:endParaRPr lang="cs-CZ" sz="800" u="sng" dirty="0" smtClean="0">
              <a:solidFill>
                <a:schemeClr val="bg1"/>
              </a:solidFill>
            </a:endParaRPr>
          </a:p>
          <a:p>
            <a:endParaRPr lang="cs-CZ" sz="800" u="sng" dirty="0" smtClean="0">
              <a:solidFill>
                <a:schemeClr val="bg1"/>
              </a:solidFill>
            </a:endParaRPr>
          </a:p>
          <a:p>
            <a:endParaRPr lang="cs-CZ" sz="800" u="sng" dirty="0" smtClean="0">
              <a:solidFill>
                <a:schemeClr val="tx2"/>
              </a:solidFill>
            </a:endParaRPr>
          </a:p>
          <a:p>
            <a:endParaRPr lang="cs-CZ" sz="800" u="sng" dirty="0" smtClean="0">
              <a:solidFill>
                <a:schemeClr val="tx2"/>
              </a:solidFill>
            </a:endParaRPr>
          </a:p>
          <a:p>
            <a:endParaRPr lang="cs-CZ" sz="800" u="sng" dirty="0">
              <a:solidFill>
                <a:schemeClr val="tx2"/>
              </a:solidFill>
            </a:endParaRPr>
          </a:p>
        </p:txBody>
      </p:sp>
      <p:pic>
        <p:nvPicPr>
          <p:cNvPr id="5122" name="Picture 2" descr="VÃ½sledek obrÃ¡zku pro Synagoga Agudas achi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904" y="4314576"/>
            <a:ext cx="2562897" cy="1922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Šipka doleva 7">
            <a:hlinkClick r:id="rId6" action="ppaction://hlinksldjump"/>
          </p:cNvPr>
          <p:cNvSpPr/>
          <p:nvPr/>
        </p:nvSpPr>
        <p:spPr>
          <a:xfrm>
            <a:off x="437882" y="5821251"/>
            <a:ext cx="553791" cy="48939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12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sické knihy (16:9)">
  <a:themeElements>
    <a:clrScheme name="Vlastní 1">
      <a:dk1>
        <a:srgbClr val="B9BB8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3579_TF02801059_TF02801059.potx" id="{5467B639-F32D-45AC-9204-C73EE8721140}" vid="{91D78186-3BBE-4507-8D5D-DBE9317777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TF02801059</Template>
  <TotalTime>266</TotalTime>
  <Words>159</Words>
  <Application>Microsoft Office PowerPoint</Application>
  <PresentationFormat>Vlastní</PresentationFormat>
  <Paragraphs>131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Klasické knihy (16:9)</vt:lpstr>
      <vt:lpstr>Židovské památky v Brně </vt:lpstr>
      <vt:lpstr>Židovské památky v Brně</vt:lpstr>
      <vt:lpstr>     Společnost pro dějiny židů v České republice</vt:lpstr>
      <vt:lpstr>      Vila Löw-Beer</vt:lpstr>
      <vt:lpstr>      Vila Tugendhat</vt:lpstr>
      <vt:lpstr>      Památník obětem holocaustu</vt:lpstr>
      <vt:lpstr>      Židovská obec Brno</vt:lpstr>
      <vt:lpstr>      Palác Padowetz</vt:lpstr>
      <vt:lpstr>      Synagoga Agudas achim</vt:lpstr>
      <vt:lpstr>      Židovský hřbitov</vt:lpstr>
      <vt:lpstr>Děkujeme za pozornost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Židovské památky v Brně</dc:title>
  <dc:creator>Matouš</dc:creator>
  <cp:lastModifiedBy>Mgr. Hana Hrochová</cp:lastModifiedBy>
  <cp:revision>25</cp:revision>
  <dcterms:created xsi:type="dcterms:W3CDTF">2018-10-10T18:33:54Z</dcterms:created>
  <dcterms:modified xsi:type="dcterms:W3CDTF">2018-10-24T09:10:46Z</dcterms:modified>
</cp:coreProperties>
</file>