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1" d="100"/>
          <a:sy n="121" d="100"/>
        </p:scale>
        <p:origin x="-102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86099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434707aa61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434707aa61_1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2122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4534d291d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4534d291d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9170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4534d291d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4534d291d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7496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4534d291d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4534d291d4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06050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4534d291d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4534d291d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55937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4534d291d4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4534d291d4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83626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4534d291d4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4534d291d4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6529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434707aa61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434707aa61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1009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34707aa61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434707aa61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094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34707aa61_1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34707aa61_1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6617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534d291d4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534d291d4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0487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434707aa6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434707aa6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8747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434707aa6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434707aa6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7449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434707aa6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434707aa6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6778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434707aa61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434707aa61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2087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34707aa61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434707aa61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5238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D%C4%9Bjiny_Brna#20._stolet%C3%AD" TargetMode="External"/><Relationship Id="rId3" Type="http://schemas.openxmlformats.org/officeDocument/2006/relationships/hyperlink" Target="https://www.stoplusjednicka.cz/lesk-bida-ceskoslovenska-jak-vypadal-zivot-nizsich-vrstev-za-prvni-republiky" TargetMode="External"/><Relationship Id="rId7" Type="http://schemas.openxmlformats.org/officeDocument/2006/relationships/hyperlink" Target="https://www.zob.cz/obec/historie-a-soucasnost/historie-zidu-brne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s.wikipedia.org/wiki/Brn%C4%9Bnsk%C3%BD_jazykov%C3%BD_ostrov#Historie" TargetMode="External"/><Relationship Id="rId5" Type="http://schemas.openxmlformats.org/officeDocument/2006/relationships/hyperlink" Target="https://www.ceskatelevize.cz/porady/10123460450-na-vlne-prvni-republiky/207562230510003" TargetMode="External"/><Relationship Id="rId4" Type="http://schemas.openxmlformats.org/officeDocument/2006/relationships/hyperlink" Target="https://www.i60.cz/clanek/detail/19370/zivot-za-prvni-republiky-bylo-dobre" TargetMode="External"/><Relationship Id="rId9" Type="http://schemas.openxmlformats.org/officeDocument/2006/relationships/hyperlink" Target="https://digilib.k.utb.cz/bitstream/handle/10563/3640/k%C3%A1fo%C5%88kov%C3%A1_2007_bp.pdf?sequence=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401500" cy="9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4400"/>
              <a:t>Česko-německo-židovské soužití</a:t>
            </a:r>
            <a:endParaRPr sz="440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573350" y="2227200"/>
            <a:ext cx="5997300" cy="13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 dirty="0">
                <a:solidFill>
                  <a:schemeClr val="tx1"/>
                </a:solidFill>
              </a:rPr>
              <a:t>Historie Němců a Židů v Brně, společenské postavení ženy, pánská a dámská móda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5688225" y="3917275"/>
            <a:ext cx="2643600" cy="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 dirty="0"/>
              <a:t>David Kubíček 2.B</a:t>
            </a:r>
            <a:endParaRPr sz="1800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 dirty="0"/>
              <a:t>Anna Kameníková SxB</a:t>
            </a:r>
            <a:endParaRPr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Dámská móda</a:t>
            </a:r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1" name="Google Shape;12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" y="1152475"/>
            <a:ext cx="2802930" cy="399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2350" y="0"/>
            <a:ext cx="404165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02925" y="0"/>
            <a:ext cx="2299425" cy="306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02925" y="2050050"/>
            <a:ext cx="2299425" cy="309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Žena ve společnosti</a:t>
            </a:r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b="1">
                <a:solidFill>
                  <a:schemeClr val="dk1"/>
                </a:solidFill>
              </a:rPr>
              <a:t>Přelom 19. a 20. století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šití šatstva, pečení chleba, opravování bot</a:t>
            </a:r>
            <a:endParaRPr>
              <a:solidFill>
                <a:srgbClr val="434343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cílem bylo dobře se provdat</a:t>
            </a:r>
            <a:endParaRPr>
              <a:solidFill>
                <a:srgbClr val="434343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1859: pád Bachova absolutismu </a:t>
            </a:r>
            <a:br>
              <a:rPr lang="cs">
                <a:solidFill>
                  <a:srgbClr val="434343"/>
                </a:solidFill>
              </a:rPr>
            </a:br>
            <a:r>
              <a:rPr lang="cs">
                <a:solidFill>
                  <a:srgbClr val="434343"/>
                </a:solidFill>
              </a:rPr>
              <a:t>-&gt; kulturní a společenské změny, které přály ženám </a:t>
            </a:r>
            <a:br>
              <a:rPr lang="cs">
                <a:solidFill>
                  <a:srgbClr val="434343"/>
                </a:solidFill>
              </a:rPr>
            </a:br>
            <a:r>
              <a:rPr lang="cs">
                <a:solidFill>
                  <a:srgbClr val="434343"/>
                </a:solidFill>
              </a:rPr>
              <a:t>    a jejich emancipaci</a:t>
            </a:r>
            <a:endParaRPr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b="1">
              <a:solidFill>
                <a:schemeClr val="dk1"/>
              </a:solidFill>
            </a:endParaRPr>
          </a:p>
        </p:txBody>
      </p:sp>
      <p:pic>
        <p:nvPicPr>
          <p:cNvPr id="131" name="Google Shape;13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4775" y="2000574"/>
            <a:ext cx="2755775" cy="292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 b="1"/>
              <a:t>Počátek 20. století</a:t>
            </a:r>
            <a:endParaRPr sz="1800" b="1"/>
          </a:p>
        </p:txBody>
      </p:sp>
      <p:sp>
        <p:nvSpPr>
          <p:cNvPr id="137" name="Google Shape;137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ženy zaměstnávány, platy o polovinu menší jak muži</a:t>
            </a:r>
            <a:endParaRPr>
              <a:solidFill>
                <a:srgbClr val="434343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učitelkám přikazuje zákon celibát</a:t>
            </a:r>
            <a:endParaRPr>
              <a:solidFill>
                <a:srgbClr val="434343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později stát zakládal pro zaměstnané ženy mateřské školy</a:t>
            </a:r>
            <a:endParaRPr>
              <a:solidFill>
                <a:srgbClr val="434343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ženy se vrhají do boje za volební právo:</a:t>
            </a:r>
            <a:endParaRPr>
              <a:solidFill>
                <a:srgbClr val="434343"/>
              </a:solidFill>
            </a:endParaRPr>
          </a:p>
          <a:p>
            <a:pPr marL="0" lvl="0" indent="4572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500">
                <a:solidFill>
                  <a:srgbClr val="434343"/>
                </a:solidFill>
              </a:rPr>
              <a:t>1905 - Výbor za volební právo žen</a:t>
            </a:r>
            <a:endParaRPr sz="1500">
              <a:solidFill>
                <a:srgbClr val="434343"/>
              </a:solidFill>
            </a:endParaRPr>
          </a:p>
          <a:p>
            <a:pPr marL="0" lvl="0" indent="4572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500">
                <a:solidFill>
                  <a:srgbClr val="434343"/>
                </a:solidFill>
              </a:rPr>
              <a:t>1912 - Zvolena první žena poslankyní Zemského sněmu</a:t>
            </a:r>
            <a:endParaRPr sz="1500"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 b="1"/>
              <a:t>Válečné období 1914 – 1918</a:t>
            </a:r>
            <a:endParaRPr sz="1800" b="1"/>
          </a:p>
        </p:txBody>
      </p:sp>
      <p:sp>
        <p:nvSpPr>
          <p:cNvPr id="143" name="Google Shape;143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na místa mužů nastoupily ženy</a:t>
            </a:r>
            <a:endParaRPr>
              <a:solidFill>
                <a:srgbClr val="434343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sestry v lazaretech, telegrafistky, těžká dřina v kovárnách, mlýnech, na polích</a:t>
            </a:r>
            <a:endParaRPr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pic>
        <p:nvPicPr>
          <p:cNvPr id="144" name="Google Shape;14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5000" y="2199350"/>
            <a:ext cx="4298475" cy="273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 b="1"/>
              <a:t>Období první republiky</a:t>
            </a:r>
            <a:endParaRPr sz="1800" b="1"/>
          </a:p>
        </p:txBody>
      </p:sp>
      <p:sp>
        <p:nvSpPr>
          <p:cNvPr id="150" name="Google Shape;150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smíšené odbory</a:t>
            </a:r>
            <a:endParaRPr>
              <a:solidFill>
                <a:srgbClr val="434343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zakázána noční práce žen a práce žen v podzemí</a:t>
            </a:r>
            <a:endParaRPr>
              <a:solidFill>
                <a:srgbClr val="434343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otevřena Vyšší ženská škola pro sociální péči</a:t>
            </a:r>
            <a:endParaRPr>
              <a:solidFill>
                <a:srgbClr val="434343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ženská pracovní síla stále mnohem levnější než mužská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151" name="Google Shape;15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0550" y="2690350"/>
            <a:ext cx="3749774" cy="219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 b="1"/>
              <a:t>Válečné období 1939 – 1945</a:t>
            </a:r>
            <a:endParaRPr sz="1800" b="1"/>
          </a:p>
        </p:txBody>
      </p:sp>
      <p:sp>
        <p:nvSpPr>
          <p:cNvPr id="157" name="Google Shape;157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ženy opět zaujaly místa mužů, kteří odešli na frontu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ve válce ale i ženy bojovaly se zbraní v ruce, v uniformě a přední linii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válka uvedla rovnoprávnost s muži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b="1">
                <a:solidFill>
                  <a:schemeClr val="dk1"/>
                </a:solidFill>
              </a:rPr>
              <a:t>Období socialismu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zajištění dvou příjmů je rodinným standardem</a:t>
            </a:r>
            <a:endParaRPr>
              <a:solidFill>
                <a:srgbClr val="434343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cs">
                <a:solidFill>
                  <a:srgbClr val="434343"/>
                </a:solidFill>
              </a:rPr>
              <a:t>žena tedy v dvojí roli (zaměstnání i domácnost)</a:t>
            </a:r>
            <a:endParaRPr>
              <a:solidFill>
                <a:srgbClr val="43434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Zdroje</a:t>
            </a:r>
            <a:endParaRPr/>
          </a:p>
        </p:txBody>
      </p:sp>
      <p:sp>
        <p:nvSpPr>
          <p:cNvPr id="163" name="Google Shape;163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200" u="sng">
                <a:solidFill>
                  <a:schemeClr val="hlink"/>
                </a:solidFill>
                <a:hlinkClick r:id="rId3"/>
              </a:rPr>
              <a:t>https://www.stoplusjednicka.cz/lesk-bida-ceskoslovenska-jak-vypadal-zivot-nizsich-vrstev-za-prvni-republiky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200" u="sng">
                <a:solidFill>
                  <a:schemeClr val="hlink"/>
                </a:solidFill>
                <a:hlinkClick r:id="rId4"/>
              </a:rPr>
              <a:t>https://www.i60.cz/clanek/detail/19370/zivot-za-prvni-republiky-bylo-dobre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200" u="sng">
                <a:solidFill>
                  <a:schemeClr val="hlink"/>
                </a:solidFill>
                <a:hlinkClick r:id="rId5"/>
              </a:rPr>
              <a:t>https://www.ceskatelevize.cz/porady/10123460450-na-vlne-prvni-republiky/207562230510003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200" u="sng">
                <a:solidFill>
                  <a:schemeClr val="hlink"/>
                </a:solidFill>
                <a:hlinkClick r:id="rId6"/>
              </a:rPr>
              <a:t>https://cs.wikipedia.org/wiki/Brn%C4%9Bnsk%C3%BD_jazykov%C3%BD_ostrov#Historie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200" u="sng">
                <a:solidFill>
                  <a:schemeClr val="hlink"/>
                </a:solidFill>
                <a:hlinkClick r:id="rId7"/>
              </a:rPr>
              <a:t>https://www.zob.cz/obec/historie-a-soucasnost/historie-zidu-brne/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200" u="sng">
                <a:solidFill>
                  <a:schemeClr val="hlink"/>
                </a:solidFill>
                <a:hlinkClick r:id="rId8"/>
              </a:rPr>
              <a:t>https://cs.wikipedia.org/wiki/D%C4%9Bjiny_Brna#20._stolet%C3%AD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200" u="sng">
                <a:solidFill>
                  <a:schemeClr val="hlink"/>
                </a:solidFill>
                <a:hlinkClick r:id="rId9"/>
              </a:rPr>
              <a:t>https://digilib.k.utb.cz/bitstream/handle/10563/3640/k%C3%A1fo%C5%88kov%C3%A1_2007_bp.pdf?sequence=1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Historie Němců a Židů v Brně</a:t>
            </a: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13. století: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první zmínka o Židech v Brně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příchod Němců ze Švábska do Brna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14. století: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zhruba 1000 Židů v Brně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15. století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vypovězení Židů z královských měst, mimo Brno zůstávají až do 19. století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Historie Němců a Židů v Brně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17. století: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rámci rekatolizace českých zemí přichází do Brna druhá vlna Němců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18. století: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52 Židů v Brně na Křenové (vyjímka)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19. století: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navrácení práv Židům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Židé podnikají ve velkém a postupně se se svými firmami přesouvají i do Brna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20. století</a:t>
            </a:r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Období první republiky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1918-1938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silně se rozevírají nůžky mezi vyšší třídou (vlastníci firem) a nižší třídou (pracující)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Čechy a Morava (i Brno) jsou vyspělejší než Slovensko a Podkarpatská Rus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vztahy mezi Němci a Čechy jsou napjaté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Češi byli v podnikání zvýhodnění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průměrná mzda dělníka byla okolo 500 Kč (těžké uživit rodinu)</a:t>
            </a:r>
            <a:endParaRPr/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2550" y="16163"/>
            <a:ext cx="2424450" cy="143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Němci</a:t>
            </a:r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jsou mírně diskriminovaní ze strany státu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chodí do německých kaváren (např. Savoy), biografů…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střediskem Němců v Brně byl Německý dům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církev bývá spojená s nacionalismem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děti chodí do německých škol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hrají na citeru</a:t>
            </a:r>
            <a:endParaRPr/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334838"/>
            <a:ext cx="2381250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8138" y="3334851"/>
            <a:ext cx="4487719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6100" y="3315800"/>
            <a:ext cx="2205087" cy="160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Židé</a:t>
            </a:r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dokázali se během zhruba 80 let dostat na vrchol sociálního žebříčku díky velkým úspěchům v podnikání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většinou pro ně už náboženství moc neznamená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vily v Brně: L</a:t>
            </a:r>
            <a:r>
              <a:rPr lang="cs">
                <a:solidFill>
                  <a:srgbClr val="333333"/>
                </a:solidFill>
                <a:highlight>
                  <a:srgbClr val="FFFFFF"/>
                </a:highlight>
              </a:rPr>
              <a:t>ö</a:t>
            </a:r>
            <a:r>
              <a:rPr lang="cs"/>
              <a:t>w-Beer, Tugendhat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Velká synagoga: centrum liberálnějších Židů</a:t>
            </a:r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6969" y="2571750"/>
            <a:ext cx="3015325" cy="236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Češi</a:t>
            </a:r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oproti německým podnikatelům jsou zvýhodňováni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chodí do českých podniků, škol, kostelů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Besední dům je centrem českého obyvatelstva v Brně</a:t>
            </a:r>
            <a:endParaRPr/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9275" y="2353200"/>
            <a:ext cx="3905449" cy="261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Pánská móda</a:t>
            </a:r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1017725"/>
            <a:ext cx="1532473" cy="390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02550" y="1017725"/>
            <a:ext cx="2158763" cy="390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61322" y="1017725"/>
            <a:ext cx="3389253" cy="390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50577" y="1031085"/>
            <a:ext cx="1532475" cy="3881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499</Words>
  <Application>Microsoft Office PowerPoint</Application>
  <PresentationFormat>Předvádění na obrazovce (16:9)</PresentationFormat>
  <Paragraphs>83</Paragraphs>
  <Slides>16</Slides>
  <Notes>16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Simple Light</vt:lpstr>
      <vt:lpstr>Česko-německo-židovské soužití</vt:lpstr>
      <vt:lpstr>Historie Němců a Židů v Brně</vt:lpstr>
      <vt:lpstr>Historie Němců a Židů v Brně </vt:lpstr>
      <vt:lpstr>20. století</vt:lpstr>
      <vt:lpstr>Období první republiky  </vt:lpstr>
      <vt:lpstr>Němci</vt:lpstr>
      <vt:lpstr>Židé</vt:lpstr>
      <vt:lpstr>Češi</vt:lpstr>
      <vt:lpstr>Pánská móda</vt:lpstr>
      <vt:lpstr>Dámská móda</vt:lpstr>
      <vt:lpstr>Žena ve společnosti</vt:lpstr>
      <vt:lpstr>Počátek 20. století</vt:lpstr>
      <vt:lpstr>Válečné období 1914 – 1918</vt:lpstr>
      <vt:lpstr>Období první republiky</vt:lpstr>
      <vt:lpstr>Válečné období 1939 – 1945</vt:lpstr>
      <vt:lpstr>Zdroje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Česko-německo-židovské soužití</dc:title>
  <dc:creator>Mgr. Hana Hrochová</dc:creator>
  <cp:lastModifiedBy>Mgr. Hana Hrochová</cp:lastModifiedBy>
  <cp:revision>2</cp:revision>
  <dcterms:modified xsi:type="dcterms:W3CDTF">2018-10-22T10:16:15Z</dcterms:modified>
</cp:coreProperties>
</file>