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6" r:id="rId11"/>
    <p:sldId id="268" r:id="rId12"/>
    <p:sldId id="267" r:id="rId13"/>
    <p:sldId id="271" r:id="rId14"/>
    <p:sldId id="272" r:id="rId15"/>
    <p:sldId id="270" r:id="rId16"/>
    <p:sldId id="273" r:id="rId17"/>
    <p:sldId id="274" r:id="rId18"/>
    <p:sldId id="275" r:id="rId19"/>
    <p:sldId id="277" r:id="rId20"/>
    <p:sldId id="278" r:id="rId21"/>
    <p:sldId id="276" r:id="rId22"/>
    <p:sldId id="281" r:id="rId23"/>
    <p:sldId id="279" r:id="rId24"/>
    <p:sldId id="282" r:id="rId25"/>
    <p:sldId id="283" r:id="rId26"/>
    <p:sldId id="284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BD34FD10-350D-4AB1-8E45-21C44A6B7DF2}">
          <p14:sldIdLst>
            <p14:sldId id="256"/>
            <p14:sldId id="257"/>
            <p14:sldId id="258"/>
            <p14:sldId id="259"/>
            <p14:sldId id="261"/>
            <p14:sldId id="260"/>
            <p14:sldId id="262"/>
            <p14:sldId id="263"/>
            <p14:sldId id="265"/>
            <p14:sldId id="266"/>
            <p14:sldId id="268"/>
            <p14:sldId id="267"/>
            <p14:sldId id="271"/>
            <p14:sldId id="272"/>
            <p14:sldId id="270"/>
            <p14:sldId id="273"/>
            <p14:sldId id="274"/>
            <p14:sldId id="275"/>
            <p14:sldId id="277"/>
            <p14:sldId id="278"/>
            <p14:sldId id="276"/>
            <p14:sldId id="281"/>
            <p14:sldId id="279"/>
            <p14:sldId id="282"/>
            <p14:sldId id="283"/>
            <p14:sldId id="284"/>
            <p14:sldId id="285"/>
            <p14:sldId id="286"/>
            <p14:sldId id="2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0B495-5225-42A0-B2E6-03C47D947593}" type="datetimeFigureOut">
              <a:rPr lang="cs-CZ" smtClean="0"/>
              <a:t>13.6.2015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35F62-9D93-4DBD-A9AF-FC0992F999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371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5F19-218F-4492-8DF6-1B62751E338B}" type="datetimeFigureOut">
              <a:rPr lang="cs-CZ" smtClean="0"/>
              <a:t>13.6.2015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F76095-D10A-44FA-99F5-4F9F89BAA44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5F19-218F-4492-8DF6-1B62751E338B}" type="datetimeFigureOut">
              <a:rPr lang="cs-CZ" smtClean="0"/>
              <a:t>13.6.2015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76095-D10A-44FA-99F5-4F9F89BAA44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5F19-218F-4492-8DF6-1B62751E338B}" type="datetimeFigureOut">
              <a:rPr lang="cs-CZ" smtClean="0"/>
              <a:t>13.6.2015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76095-D10A-44FA-99F5-4F9F89BAA44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5F19-218F-4492-8DF6-1B62751E338B}" type="datetimeFigureOut">
              <a:rPr lang="cs-CZ" smtClean="0"/>
              <a:t>13.6.2015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76095-D10A-44FA-99F5-4F9F89BAA44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5F19-218F-4492-8DF6-1B62751E338B}" type="datetimeFigureOut">
              <a:rPr lang="cs-CZ" smtClean="0"/>
              <a:t>13.6.2015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76095-D10A-44FA-99F5-4F9F89BAA44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5F19-218F-4492-8DF6-1B62751E338B}" type="datetimeFigureOut">
              <a:rPr lang="cs-CZ" smtClean="0"/>
              <a:t>13.6.2015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76095-D10A-44FA-99F5-4F9F89BAA44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5F19-218F-4492-8DF6-1B62751E338B}" type="datetimeFigureOut">
              <a:rPr lang="cs-CZ" smtClean="0"/>
              <a:t>13.6.2015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76095-D10A-44FA-99F5-4F9F89BAA44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5F19-218F-4492-8DF6-1B62751E338B}" type="datetimeFigureOut">
              <a:rPr lang="cs-CZ" smtClean="0"/>
              <a:t>13.6.2015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76095-D10A-44FA-99F5-4F9F89BAA44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5F19-218F-4492-8DF6-1B62751E338B}" type="datetimeFigureOut">
              <a:rPr lang="cs-CZ" smtClean="0"/>
              <a:t>13.6.2015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76095-D10A-44FA-99F5-4F9F89BAA44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5F19-218F-4492-8DF6-1B62751E338B}" type="datetimeFigureOut">
              <a:rPr lang="cs-CZ" smtClean="0"/>
              <a:t>13.6.2015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76095-D10A-44FA-99F5-4F9F89BAA44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5F19-218F-4492-8DF6-1B62751E338B}" type="datetimeFigureOut">
              <a:rPr lang="cs-CZ" smtClean="0"/>
              <a:t>13.6.2015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76095-D10A-44FA-99F5-4F9F89BAA44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24E5F19-218F-4492-8DF6-1B62751E338B}" type="datetimeFigureOut">
              <a:rPr lang="cs-CZ" smtClean="0"/>
              <a:t>13.6.2015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4F76095-D10A-44FA-99F5-4F9F89BAA44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4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Antibiotika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4600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jpg_antibiogramme_sans_fluoresce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1617663"/>
            <a:ext cx="2106613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539750" y="1747838"/>
            <a:ext cx="374491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charset="0"/>
              <a:buChar char="Ø"/>
              <a:defRPr/>
            </a:pPr>
            <a:r>
              <a:rPr lang="fr-FR" dirty="0">
                <a:latin typeface="Verdana" charset="0"/>
                <a:ea typeface="MS PGothic" charset="0"/>
              </a:rPr>
              <a:t> </a:t>
            </a:r>
            <a:r>
              <a:rPr lang="cs-CZ" dirty="0" smtClean="0">
                <a:latin typeface="Verdana" charset="0"/>
                <a:ea typeface="MS PGothic" charset="0"/>
                <a:cs typeface="MS PGothic" charset="0"/>
              </a:rPr>
              <a:t>Po inkubaci</a:t>
            </a:r>
            <a:r>
              <a:rPr lang="cs-CZ" dirty="0">
                <a:latin typeface="Verdana" charset="0"/>
                <a:ea typeface="MS PGothic" charset="0"/>
                <a:cs typeface="MS PGothic" charset="0"/>
              </a:rPr>
              <a:t> </a:t>
            </a:r>
            <a:r>
              <a:rPr lang="cs-CZ" dirty="0" smtClean="0">
                <a:latin typeface="Verdana" charset="0"/>
                <a:ea typeface="MS PGothic" charset="0"/>
                <a:cs typeface="MS PGothic" charset="0"/>
              </a:rPr>
              <a:t>jsou disky </a:t>
            </a:r>
            <a:r>
              <a:rPr lang="fr-FR" dirty="0" smtClean="0">
                <a:latin typeface="Verdana" charset="0"/>
                <a:ea typeface="MS PGothic" charset="0"/>
                <a:cs typeface="MS PGothic" charset="0"/>
              </a:rPr>
              <a:t>obklopen</a:t>
            </a:r>
            <a:r>
              <a:rPr lang="cs-CZ" dirty="0" smtClean="0">
                <a:latin typeface="Verdana" charset="0"/>
                <a:ea typeface="MS PGothic" charset="0"/>
                <a:cs typeface="MS PGothic" charset="0"/>
              </a:rPr>
              <a:t>y</a:t>
            </a:r>
            <a:r>
              <a:rPr lang="fr-FR" dirty="0" smtClean="0">
                <a:latin typeface="Verdana" charset="0"/>
                <a:ea typeface="MS PGothic" charset="0"/>
                <a:cs typeface="MS PGothic" charset="0"/>
              </a:rPr>
              <a:t> kruhový</a:t>
            </a:r>
            <a:r>
              <a:rPr lang="cs-CZ" dirty="0" smtClean="0">
                <a:latin typeface="Verdana" charset="0"/>
                <a:ea typeface="MS PGothic" charset="0"/>
                <a:cs typeface="MS PGothic" charset="0"/>
              </a:rPr>
              <a:t>mi</a:t>
            </a:r>
            <a:r>
              <a:rPr lang="fr-FR" dirty="0" smtClean="0">
                <a:latin typeface="Verdana" charset="0"/>
                <a:ea typeface="MS PGothic" charset="0"/>
                <a:cs typeface="MS PGothic" charset="0"/>
              </a:rPr>
              <a:t> inhibiční</a:t>
            </a:r>
            <a:r>
              <a:rPr lang="cs-CZ" dirty="0" smtClean="0">
                <a:latin typeface="Verdana" charset="0"/>
                <a:ea typeface="MS PGothic" charset="0"/>
                <a:cs typeface="MS PGothic" charset="0"/>
              </a:rPr>
              <a:t>mi</a:t>
            </a:r>
            <a:r>
              <a:rPr lang="fr-FR" dirty="0" smtClean="0">
                <a:latin typeface="Verdana" charset="0"/>
                <a:ea typeface="MS PGothic" charset="0"/>
                <a:cs typeface="MS PGothic" charset="0"/>
              </a:rPr>
              <a:t> zón</a:t>
            </a:r>
            <a:r>
              <a:rPr lang="cs-CZ" dirty="0" err="1" smtClean="0">
                <a:latin typeface="Verdana" charset="0"/>
                <a:ea typeface="MS PGothic" charset="0"/>
                <a:cs typeface="MS PGothic" charset="0"/>
              </a:rPr>
              <a:t>ami</a:t>
            </a:r>
            <a:r>
              <a:rPr lang="cs-CZ" dirty="0" smtClean="0">
                <a:latin typeface="Verdana" charset="0"/>
                <a:ea typeface="MS PGothic" charset="0"/>
                <a:cs typeface="MS PGothic" charset="0"/>
              </a:rPr>
              <a:t> - </a:t>
            </a:r>
            <a:r>
              <a:rPr lang="fr-FR" dirty="0" smtClean="0">
                <a:latin typeface="Verdana" charset="0"/>
                <a:ea typeface="MS PGothic" charset="0"/>
                <a:cs typeface="MS PGothic" charset="0"/>
              </a:rPr>
              <a:t>absenc</a:t>
            </a:r>
            <a:r>
              <a:rPr lang="cs-CZ" dirty="0" smtClean="0">
                <a:latin typeface="Verdana" charset="0"/>
                <a:ea typeface="MS PGothic" charset="0"/>
                <a:cs typeface="MS PGothic" charset="0"/>
              </a:rPr>
              <a:t>e</a:t>
            </a:r>
            <a:r>
              <a:rPr lang="fr-FR" dirty="0" smtClean="0">
                <a:latin typeface="Verdana" charset="0"/>
                <a:ea typeface="MS PGothic" charset="0"/>
                <a:cs typeface="MS PGothic" charset="0"/>
              </a:rPr>
              <a:t> </a:t>
            </a:r>
            <a:r>
              <a:rPr lang="cs-CZ" dirty="0" smtClean="0">
                <a:latin typeface="Verdana" charset="0"/>
                <a:ea typeface="MS PGothic" charset="0"/>
                <a:cs typeface="MS PGothic" charset="0"/>
              </a:rPr>
              <a:t>bakteriální </a:t>
            </a:r>
            <a:r>
              <a:rPr lang="fr-FR" dirty="0" smtClean="0">
                <a:latin typeface="Verdana" charset="0"/>
                <a:ea typeface="MS PGothic" charset="0"/>
                <a:cs typeface="MS PGothic" charset="0"/>
              </a:rPr>
              <a:t>kultury</a:t>
            </a:r>
            <a:r>
              <a:rPr lang="fr-FR" dirty="0">
                <a:latin typeface="Verdana" charset="0"/>
                <a:ea typeface="MS PGothic" charset="0"/>
                <a:cs typeface="MS PGothic" charset="0"/>
              </a:rPr>
              <a:t>.</a:t>
            </a:r>
          </a:p>
          <a:p>
            <a:pPr>
              <a:buFont typeface="Wingdings" charset="0"/>
              <a:buChar char="Ø"/>
              <a:defRPr/>
            </a:pPr>
            <a:endParaRPr lang="fr-FR" dirty="0">
              <a:latin typeface="Verdana" charset="0"/>
              <a:ea typeface="MS PGothic" charset="0"/>
              <a:cs typeface="MS PGothic" charset="0"/>
            </a:endParaRPr>
          </a:p>
          <a:p>
            <a:pPr>
              <a:buFont typeface="Wingdings" charset="0"/>
              <a:buChar char="Ø"/>
              <a:defRPr/>
            </a:pPr>
            <a:r>
              <a:rPr lang="fr-FR" dirty="0">
                <a:latin typeface="Verdana" charset="0"/>
                <a:ea typeface="MS PGothic" charset="0"/>
                <a:cs typeface="MS PGothic" charset="0"/>
              </a:rPr>
              <a:t> </a:t>
            </a:r>
            <a:r>
              <a:rPr lang="cs-CZ" dirty="0" smtClean="0">
                <a:latin typeface="Verdana" charset="0"/>
                <a:ea typeface="MS PGothic" charset="0"/>
                <a:cs typeface="MS PGothic" charset="0"/>
              </a:rPr>
              <a:t>Měří se průměr zóny.</a:t>
            </a:r>
            <a:endParaRPr lang="fr-FR" dirty="0">
              <a:latin typeface="Verdana" charset="0"/>
              <a:ea typeface="MS PGothic" charset="0"/>
              <a:cs typeface="MS PGothic" charset="0"/>
            </a:endParaRPr>
          </a:p>
        </p:txBody>
      </p:sp>
      <p:pic>
        <p:nvPicPr>
          <p:cNvPr id="25605" name="Picture 9" descr="ATB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951288"/>
            <a:ext cx="3868737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4746625" y="5532438"/>
            <a:ext cx="406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charset="0"/>
              <a:buChar char="Ø"/>
              <a:defRPr/>
            </a:pPr>
            <a:r>
              <a:rPr lang="fr-FR" b="1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MS PGothic" charset="0"/>
              </a:rPr>
              <a:t> </a:t>
            </a:r>
            <a:r>
              <a:rPr lang="cs-CZ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MS PGothic" charset="0"/>
              </a:rPr>
              <a:t> </a:t>
            </a:r>
            <a:r>
              <a:rPr lang="cs-CZ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MS PGothic" charset="0"/>
                <a:cs typeface="MS PGothic" charset="0"/>
              </a:rPr>
              <a:t>Určí se</a:t>
            </a:r>
            <a:r>
              <a:rPr lang="fr-FR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MS PGothic" charset="0"/>
                <a:cs typeface="MS PGothic" charset="0"/>
              </a:rPr>
              <a:t> MIC</a:t>
            </a:r>
            <a:endParaRPr lang="fr-FR" dirty="0">
              <a:latin typeface="Verdana" charset="0"/>
              <a:ea typeface="MS PGothic" charset="0"/>
              <a:cs typeface="MS PGothic" charset="0"/>
            </a:endParaRPr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6239" y="1841500"/>
            <a:ext cx="5858370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Pevné médium: výsledek</a:t>
            </a:r>
            <a:endParaRPr lang="cs-CZ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6706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439737" y="1522952"/>
            <a:ext cx="8351837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cs-CZ" sz="1800" b="1" dirty="0"/>
              <a:t>Spodní Kritická koncentrace (c):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představuje minimální koncentraci v krvi získanou u pacienta po podání doporučené dávky antibiotik</a:t>
            </a:r>
          </a:p>
          <a:p>
            <a:endParaRPr lang="cs-CZ" sz="1800" dirty="0"/>
          </a:p>
          <a:p>
            <a:r>
              <a:rPr lang="cs-CZ" sz="1800" b="1" dirty="0"/>
              <a:t>Horní Kritická koncentrace (C):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představuje maximální přípustnou koncentraci v krvi u pacienta po podání maximální dávky antibiotik - práh toxicity</a:t>
            </a:r>
          </a:p>
          <a:p>
            <a:endParaRPr lang="cs-CZ" sz="1800" dirty="0"/>
          </a:p>
          <a:p>
            <a:pPr lvl="2">
              <a:buFont typeface="Calibri Light" panose="020F0302020204030204" pitchFamily="34" charset="0"/>
              <a:buChar char="→"/>
            </a:pPr>
            <a:r>
              <a:rPr lang="cs-CZ" sz="1800" dirty="0"/>
              <a:t>Každá z těchto koncentracích odpovídá průměru kolem disku pro antibiotika testovaná na agaru na citlivost (</a:t>
            </a:r>
            <a:r>
              <a:rPr lang="cs-CZ" sz="1800" b="1" dirty="0"/>
              <a:t>d</a:t>
            </a:r>
            <a:r>
              <a:rPr lang="cs-CZ" sz="1800" dirty="0"/>
              <a:t> a </a:t>
            </a:r>
            <a:r>
              <a:rPr lang="cs-CZ" sz="1800" b="1" dirty="0"/>
              <a:t>D</a:t>
            </a:r>
            <a:r>
              <a:rPr lang="cs-CZ" sz="1800" dirty="0"/>
              <a:t>)</a:t>
            </a:r>
          </a:p>
          <a:p>
            <a:pPr eaLnBrk="1" hangingPunct="1">
              <a:defRPr/>
            </a:pPr>
            <a:endParaRPr lang="fr-FR" sz="1400" b="1" dirty="0" smtClean="0">
              <a:solidFill>
                <a:srgbClr val="FF0000"/>
              </a:solidFill>
              <a:cs typeface="Arial" charset="0"/>
            </a:endParaRPr>
          </a:p>
        </p:txBody>
      </p:sp>
      <p:grpSp>
        <p:nvGrpSpPr>
          <p:cNvPr id="26627" name="Group 21"/>
          <p:cNvGrpSpPr>
            <a:grpSpLocks/>
          </p:cNvGrpSpPr>
          <p:nvPr/>
        </p:nvGrpSpPr>
        <p:grpSpPr bwMode="auto">
          <a:xfrm>
            <a:off x="3494088" y="5341938"/>
            <a:ext cx="2454275" cy="549275"/>
            <a:chOff x="1490" y="11705"/>
            <a:chExt cx="3425" cy="865"/>
          </a:xfrm>
        </p:grpSpPr>
        <p:sp>
          <p:nvSpPr>
            <p:cNvPr id="27678" name="Text Box 22"/>
            <p:cNvSpPr txBox="1">
              <a:spLocks noChangeArrowheads="1"/>
            </p:cNvSpPr>
            <p:nvPr/>
          </p:nvSpPr>
          <p:spPr bwMode="auto">
            <a:xfrm>
              <a:off x="2515" y="11705"/>
              <a:ext cx="2400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ja-JP" sz="1200" b="1"/>
                <a:t>MIC</a:t>
              </a:r>
              <a:endParaRPr lang="fr-FR" altLang="cs-CZ" sz="1800"/>
            </a:p>
          </p:txBody>
        </p:sp>
        <p:sp>
          <p:nvSpPr>
            <p:cNvPr id="27679" name="AutoShape 23"/>
            <p:cNvSpPr>
              <a:spLocks/>
            </p:cNvSpPr>
            <p:nvPr/>
          </p:nvSpPr>
          <p:spPr bwMode="auto">
            <a:xfrm rot="-5400000">
              <a:off x="2675" y="10915"/>
              <a:ext cx="470" cy="2840"/>
            </a:xfrm>
            <a:prstGeom prst="rightBrace">
              <a:avLst>
                <a:gd name="adj1" fmla="val 50355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cs-CZ" altLang="cs-CZ" sz="1800"/>
            </a:p>
          </p:txBody>
        </p:sp>
      </p:grpSp>
      <p:grpSp>
        <p:nvGrpSpPr>
          <p:cNvPr id="26628" name="Group 24"/>
          <p:cNvGrpSpPr>
            <a:grpSpLocks/>
          </p:cNvGrpSpPr>
          <p:nvPr/>
        </p:nvGrpSpPr>
        <p:grpSpPr bwMode="auto">
          <a:xfrm>
            <a:off x="1690688" y="5335588"/>
            <a:ext cx="2174875" cy="549275"/>
            <a:chOff x="1490" y="11705"/>
            <a:chExt cx="3425" cy="865"/>
          </a:xfrm>
        </p:grpSpPr>
        <p:sp>
          <p:nvSpPr>
            <p:cNvPr id="27676" name="Text Box 25"/>
            <p:cNvSpPr txBox="1">
              <a:spLocks noChangeArrowheads="1"/>
            </p:cNvSpPr>
            <p:nvPr/>
          </p:nvSpPr>
          <p:spPr bwMode="auto">
            <a:xfrm>
              <a:off x="2515" y="11705"/>
              <a:ext cx="2400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ja-JP" sz="1200" b="1"/>
                <a:t>MIC</a:t>
              </a:r>
              <a:endParaRPr lang="fr-FR" altLang="cs-CZ" sz="1800"/>
            </a:p>
          </p:txBody>
        </p:sp>
        <p:sp>
          <p:nvSpPr>
            <p:cNvPr id="27677" name="AutoShape 26"/>
            <p:cNvSpPr>
              <a:spLocks/>
            </p:cNvSpPr>
            <p:nvPr/>
          </p:nvSpPr>
          <p:spPr bwMode="auto">
            <a:xfrm rot="-5400000">
              <a:off x="2675" y="10915"/>
              <a:ext cx="470" cy="2840"/>
            </a:xfrm>
            <a:prstGeom prst="rightBrace">
              <a:avLst>
                <a:gd name="adj1" fmla="val 50355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cs-CZ" altLang="cs-CZ" sz="1800"/>
            </a:p>
          </p:txBody>
        </p:sp>
      </p:grpSp>
      <p:grpSp>
        <p:nvGrpSpPr>
          <p:cNvPr id="26652" name="Group 28"/>
          <p:cNvGrpSpPr>
            <a:grpSpLocks/>
          </p:cNvGrpSpPr>
          <p:nvPr/>
        </p:nvGrpSpPr>
        <p:grpSpPr bwMode="auto">
          <a:xfrm>
            <a:off x="1677988" y="5680075"/>
            <a:ext cx="6973887" cy="438150"/>
            <a:chOff x="1057" y="3578"/>
            <a:chExt cx="4393" cy="276"/>
          </a:xfrm>
        </p:grpSpPr>
        <p:sp>
          <p:nvSpPr>
            <p:cNvPr id="27674" name="Line 28"/>
            <p:cNvSpPr>
              <a:spLocks noChangeShapeType="1"/>
            </p:cNvSpPr>
            <p:nvPr/>
          </p:nvSpPr>
          <p:spPr bwMode="auto">
            <a:xfrm>
              <a:off x="1057" y="3731"/>
              <a:ext cx="36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675" name="Text Box 29"/>
            <p:cNvSpPr txBox="1">
              <a:spLocks noChangeArrowheads="1"/>
            </p:cNvSpPr>
            <p:nvPr/>
          </p:nvSpPr>
          <p:spPr bwMode="auto">
            <a:xfrm>
              <a:off x="4533" y="3578"/>
              <a:ext cx="91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r" eaLnBrk="1" hangingPunct="1"/>
              <a:r>
                <a:rPr lang="fr-FR" altLang="ja-JP" sz="1000" dirty="0"/>
                <a:t>ATB </a:t>
              </a:r>
              <a:r>
                <a:rPr lang="cs-CZ" altLang="ja-JP" sz="1000" dirty="0" smtClean="0"/>
                <a:t>koncentrace</a:t>
              </a:r>
              <a:endParaRPr lang="fr-FR" altLang="ja-JP" sz="1000" dirty="0"/>
            </a:p>
          </p:txBody>
        </p:sp>
      </p:grpSp>
      <p:grpSp>
        <p:nvGrpSpPr>
          <p:cNvPr id="26653" name="Group 29"/>
          <p:cNvGrpSpPr>
            <a:grpSpLocks/>
          </p:cNvGrpSpPr>
          <p:nvPr/>
        </p:nvGrpSpPr>
        <p:grpSpPr bwMode="auto">
          <a:xfrm>
            <a:off x="1058863" y="6075363"/>
            <a:ext cx="6315075" cy="447675"/>
            <a:chOff x="667" y="3827"/>
            <a:chExt cx="3978" cy="282"/>
          </a:xfrm>
        </p:grpSpPr>
        <p:sp>
          <p:nvSpPr>
            <p:cNvPr id="27672" name="Line 30"/>
            <p:cNvSpPr>
              <a:spLocks noChangeShapeType="1"/>
            </p:cNvSpPr>
            <p:nvPr/>
          </p:nvSpPr>
          <p:spPr bwMode="auto">
            <a:xfrm>
              <a:off x="1045" y="3827"/>
              <a:ext cx="36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stealth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673" name="Text Box 31"/>
            <p:cNvSpPr txBox="1">
              <a:spLocks noChangeArrowheads="1"/>
            </p:cNvSpPr>
            <p:nvPr/>
          </p:nvSpPr>
          <p:spPr bwMode="auto">
            <a:xfrm>
              <a:off x="667" y="3833"/>
              <a:ext cx="960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cs-CZ" altLang="ja-JP" sz="1000" dirty="0" smtClean="0"/>
                <a:t>Průměr okolo</a:t>
              </a:r>
              <a:endParaRPr lang="fr-FR" altLang="ja-JP" sz="1000" dirty="0"/>
            </a:p>
            <a:p>
              <a:pPr eaLnBrk="1" hangingPunct="1"/>
              <a:r>
                <a:rPr lang="fr-FR" altLang="ja-JP" sz="1000" dirty="0" smtClean="0"/>
                <a:t>ATB dis</a:t>
              </a:r>
              <a:r>
                <a:rPr lang="cs-CZ" altLang="ja-JP" sz="1000" dirty="0" err="1" smtClean="0"/>
                <a:t>ků</a:t>
              </a:r>
              <a:endParaRPr lang="fr-FR" altLang="cs-CZ" sz="1000" dirty="0"/>
            </a:p>
          </p:txBody>
        </p:sp>
      </p:grpSp>
      <p:sp>
        <p:nvSpPr>
          <p:cNvPr id="26633" name="Text Box 32"/>
          <p:cNvSpPr txBox="1">
            <a:spLocks noChangeArrowheads="1"/>
          </p:cNvSpPr>
          <p:nvPr/>
        </p:nvSpPr>
        <p:spPr bwMode="auto">
          <a:xfrm>
            <a:off x="5505450" y="5008563"/>
            <a:ext cx="1758950" cy="2508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ja-JP" sz="1200" b="1" dirty="0" smtClean="0">
                <a:solidFill>
                  <a:srgbClr val="FFFFFF"/>
                </a:solidFill>
              </a:rPr>
              <a:t>Resist</a:t>
            </a:r>
            <a:r>
              <a:rPr lang="cs-CZ" altLang="ja-JP" sz="1200" b="1" dirty="0" err="1" smtClean="0">
                <a:solidFill>
                  <a:srgbClr val="FFFFFF"/>
                </a:solidFill>
              </a:rPr>
              <a:t>entí</a:t>
            </a:r>
            <a:endParaRPr lang="fr-FR" altLang="cs-CZ" sz="1800" dirty="0"/>
          </a:p>
        </p:txBody>
      </p:sp>
      <p:sp>
        <p:nvSpPr>
          <p:cNvPr id="26634" name="Text Box 33"/>
          <p:cNvSpPr txBox="1">
            <a:spLocks noChangeArrowheads="1"/>
          </p:cNvSpPr>
          <p:nvPr/>
        </p:nvSpPr>
        <p:spPr bwMode="auto">
          <a:xfrm>
            <a:off x="3478213" y="5006975"/>
            <a:ext cx="2019300" cy="25082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cs-CZ" altLang="cs-CZ" sz="1200" b="1" dirty="0" smtClean="0">
                <a:solidFill>
                  <a:srgbClr val="FFFFFF"/>
                </a:solidFill>
              </a:rPr>
              <a:t>Střední</a:t>
            </a:r>
            <a:endParaRPr lang="fr-FR" altLang="cs-CZ" sz="1800" dirty="0"/>
          </a:p>
        </p:txBody>
      </p:sp>
      <p:sp>
        <p:nvSpPr>
          <p:cNvPr id="26637" name="Text Box 37"/>
          <p:cNvSpPr txBox="1">
            <a:spLocks noChangeArrowheads="1"/>
          </p:cNvSpPr>
          <p:nvPr/>
        </p:nvSpPr>
        <p:spPr bwMode="auto">
          <a:xfrm>
            <a:off x="1662113" y="5008563"/>
            <a:ext cx="1822450" cy="252412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ja-JP" sz="1200" b="1" dirty="0" smtClean="0">
                <a:solidFill>
                  <a:srgbClr val="FFFFFF"/>
                </a:solidFill>
              </a:rPr>
              <a:t>Sen</a:t>
            </a:r>
            <a:r>
              <a:rPr lang="cs-CZ" altLang="ja-JP" sz="1200" b="1" dirty="0" err="1">
                <a:solidFill>
                  <a:srgbClr val="FFFFFF"/>
                </a:solidFill>
              </a:rPr>
              <a:t>z</a:t>
            </a:r>
            <a:r>
              <a:rPr lang="cs-CZ" altLang="ja-JP" sz="1200" b="1" dirty="0" err="1" smtClean="0">
                <a:solidFill>
                  <a:srgbClr val="FFFFFF"/>
                </a:solidFill>
              </a:rPr>
              <a:t>itivní</a:t>
            </a:r>
            <a:endParaRPr lang="fr-FR" altLang="cs-CZ" sz="1800" dirty="0"/>
          </a:p>
        </p:txBody>
      </p:sp>
      <p:grpSp>
        <p:nvGrpSpPr>
          <p:cNvPr id="26638" name="Group 38"/>
          <p:cNvGrpSpPr>
            <a:grpSpLocks/>
          </p:cNvGrpSpPr>
          <p:nvPr/>
        </p:nvGrpSpPr>
        <p:grpSpPr bwMode="auto">
          <a:xfrm>
            <a:off x="5526088" y="5367338"/>
            <a:ext cx="2174875" cy="549275"/>
            <a:chOff x="1490" y="11705"/>
            <a:chExt cx="3425" cy="865"/>
          </a:xfrm>
        </p:grpSpPr>
        <p:sp>
          <p:nvSpPr>
            <p:cNvPr id="27670" name="Text Box 39"/>
            <p:cNvSpPr txBox="1">
              <a:spLocks noChangeArrowheads="1"/>
            </p:cNvSpPr>
            <p:nvPr/>
          </p:nvSpPr>
          <p:spPr bwMode="auto">
            <a:xfrm>
              <a:off x="2515" y="11705"/>
              <a:ext cx="2400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ja-JP" sz="1200" b="1"/>
                <a:t>MIC</a:t>
              </a:r>
              <a:endParaRPr lang="fr-FR" altLang="cs-CZ" sz="1800"/>
            </a:p>
          </p:txBody>
        </p:sp>
        <p:sp>
          <p:nvSpPr>
            <p:cNvPr id="27671" name="AutoShape 40"/>
            <p:cNvSpPr>
              <a:spLocks/>
            </p:cNvSpPr>
            <p:nvPr/>
          </p:nvSpPr>
          <p:spPr bwMode="auto">
            <a:xfrm rot="-5400000">
              <a:off x="2675" y="10915"/>
              <a:ext cx="470" cy="2840"/>
            </a:xfrm>
            <a:prstGeom prst="rightBrace">
              <a:avLst>
                <a:gd name="adj1" fmla="val 50355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cs-CZ" altLang="cs-CZ" sz="1800"/>
            </a:p>
          </p:txBody>
        </p:sp>
      </p:grpSp>
      <p:grpSp>
        <p:nvGrpSpPr>
          <p:cNvPr id="26656" name="Group 32"/>
          <p:cNvGrpSpPr>
            <a:grpSpLocks/>
          </p:cNvGrpSpPr>
          <p:nvPr/>
        </p:nvGrpSpPr>
        <p:grpSpPr bwMode="auto">
          <a:xfrm>
            <a:off x="3346450" y="5553075"/>
            <a:ext cx="2373313" cy="909638"/>
            <a:chOff x="2108" y="3498"/>
            <a:chExt cx="1495" cy="573"/>
          </a:xfrm>
        </p:grpSpPr>
        <p:grpSp>
          <p:nvGrpSpPr>
            <p:cNvPr id="27660" name="Group 31"/>
            <p:cNvGrpSpPr>
              <a:grpSpLocks/>
            </p:cNvGrpSpPr>
            <p:nvPr/>
          </p:nvGrpSpPr>
          <p:grpSpPr bwMode="auto">
            <a:xfrm>
              <a:off x="3397" y="3501"/>
              <a:ext cx="206" cy="550"/>
              <a:chOff x="3397" y="3501"/>
              <a:chExt cx="206" cy="550"/>
            </a:xfrm>
          </p:grpSpPr>
          <p:sp>
            <p:nvSpPr>
              <p:cNvPr id="27666" name="Text Box 35"/>
              <p:cNvSpPr txBox="1">
                <a:spLocks noChangeArrowheads="1"/>
              </p:cNvSpPr>
              <p:nvPr/>
            </p:nvSpPr>
            <p:spPr bwMode="auto">
              <a:xfrm>
                <a:off x="3399" y="3905"/>
                <a:ext cx="204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fr-FR" altLang="ja-JP" sz="1000"/>
                  <a:t>d</a:t>
                </a:r>
                <a:endParaRPr lang="fr-FR" altLang="cs-CZ" sz="1800"/>
              </a:p>
            </p:txBody>
          </p:sp>
          <p:sp>
            <p:nvSpPr>
              <p:cNvPr id="27667" name="Line 36"/>
              <p:cNvSpPr>
                <a:spLocks noChangeShapeType="1"/>
              </p:cNvSpPr>
              <p:nvPr/>
            </p:nvSpPr>
            <p:spPr bwMode="auto">
              <a:xfrm flipH="1">
                <a:off x="3482" y="3779"/>
                <a:ext cx="0" cy="10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668" name="Text Box 41"/>
              <p:cNvSpPr txBox="1">
                <a:spLocks noChangeArrowheads="1"/>
              </p:cNvSpPr>
              <p:nvPr/>
            </p:nvSpPr>
            <p:spPr bwMode="auto">
              <a:xfrm>
                <a:off x="3397" y="3501"/>
                <a:ext cx="204" cy="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fr-FR" altLang="ja-JP" sz="1000"/>
                  <a:t>C</a:t>
                </a:r>
                <a:endParaRPr lang="fr-FR" altLang="cs-CZ" sz="1800"/>
              </a:p>
            </p:txBody>
          </p:sp>
          <p:sp>
            <p:nvSpPr>
              <p:cNvPr id="27669" name="Line 42"/>
              <p:cNvSpPr>
                <a:spLocks noChangeShapeType="1"/>
              </p:cNvSpPr>
              <p:nvPr/>
            </p:nvSpPr>
            <p:spPr bwMode="auto">
              <a:xfrm flipH="1">
                <a:off x="3483" y="3681"/>
                <a:ext cx="0" cy="10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7661" name="Group 30"/>
            <p:cNvGrpSpPr>
              <a:grpSpLocks/>
            </p:cNvGrpSpPr>
            <p:nvPr/>
          </p:nvGrpSpPr>
          <p:grpSpPr bwMode="auto">
            <a:xfrm>
              <a:off x="2108" y="3498"/>
              <a:ext cx="218" cy="573"/>
              <a:chOff x="2108" y="3498"/>
              <a:chExt cx="218" cy="573"/>
            </a:xfrm>
          </p:grpSpPr>
          <p:sp>
            <p:nvSpPr>
              <p:cNvPr id="27662" name="Line 43"/>
              <p:cNvSpPr>
                <a:spLocks noChangeShapeType="1"/>
              </p:cNvSpPr>
              <p:nvPr/>
            </p:nvSpPr>
            <p:spPr bwMode="auto">
              <a:xfrm flipH="1">
                <a:off x="2202" y="3780"/>
                <a:ext cx="0" cy="10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663" name="Line 44"/>
              <p:cNvSpPr>
                <a:spLocks noChangeShapeType="1"/>
              </p:cNvSpPr>
              <p:nvPr/>
            </p:nvSpPr>
            <p:spPr bwMode="auto">
              <a:xfrm flipH="1">
                <a:off x="2203" y="3682"/>
                <a:ext cx="0" cy="10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664" name="Text Box 45"/>
              <p:cNvSpPr txBox="1">
                <a:spLocks noChangeArrowheads="1"/>
              </p:cNvSpPr>
              <p:nvPr/>
            </p:nvSpPr>
            <p:spPr bwMode="auto">
              <a:xfrm>
                <a:off x="2108" y="3907"/>
                <a:ext cx="204" cy="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fr-FR" altLang="ja-JP" sz="1000"/>
                  <a:t>D</a:t>
                </a:r>
                <a:endParaRPr lang="fr-FR" altLang="cs-CZ" sz="1800"/>
              </a:p>
            </p:txBody>
          </p:sp>
          <p:sp>
            <p:nvSpPr>
              <p:cNvPr id="27665" name="Text Box 46"/>
              <p:cNvSpPr txBox="1">
                <a:spLocks noChangeArrowheads="1"/>
              </p:cNvSpPr>
              <p:nvPr/>
            </p:nvSpPr>
            <p:spPr bwMode="auto">
              <a:xfrm>
                <a:off x="2122" y="3498"/>
                <a:ext cx="204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fr-FR" altLang="ja-JP" sz="1000"/>
                  <a:t>c</a:t>
                </a:r>
                <a:endParaRPr lang="fr-FR" altLang="cs-CZ" sz="1800"/>
              </a:p>
            </p:txBody>
          </p:sp>
        </p:grpSp>
      </p:grpSp>
      <p:sp>
        <p:nvSpPr>
          <p:cNvPr id="33" name="Nadpis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Antibiogram</a:t>
            </a:r>
            <a:endParaRPr lang="cs-CZ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2062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 animBg="1"/>
      <p:bldP spid="26634" grpId="0" animBg="1"/>
      <p:bldP spid="266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Antibiogram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cs-CZ" dirty="0" smtClean="0"/>
              <a:t>Použití </a:t>
            </a:r>
            <a:r>
              <a:rPr lang="cs-CZ" dirty="0" err="1" smtClean="0"/>
              <a:t>Abacus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 standardizovaná metoda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  přímá interpretace výsledku</a:t>
            </a:r>
            <a:endParaRPr lang="cs-CZ" dirty="0"/>
          </a:p>
        </p:txBody>
      </p:sp>
      <p:pic>
        <p:nvPicPr>
          <p:cNvPr id="4" name="Picture 7" descr="img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644900"/>
            <a:ext cx="64865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6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9" descr="etest-mic-technique-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4149725"/>
            <a:ext cx="28575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1" descr="etest-k-pneumoni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3735388"/>
            <a:ext cx="28575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5" name="Oval 13"/>
          <p:cNvSpPr>
            <a:spLocks noChangeArrowheads="1"/>
          </p:cNvSpPr>
          <p:nvPr/>
        </p:nvSpPr>
        <p:spPr bwMode="auto">
          <a:xfrm>
            <a:off x="2771775" y="3803650"/>
            <a:ext cx="869950" cy="1016000"/>
          </a:xfrm>
          <a:prstGeom prst="ellips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Verdana" charset="0"/>
              <a:ea typeface="ＭＳ Ｐゴシック" charset="0"/>
            </a:endParaRPr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3629025" y="4165600"/>
            <a:ext cx="2393950" cy="550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latin typeface="Verdana" charset="0"/>
              <a:ea typeface="ＭＳ Ｐゴシック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cs-CZ" sz="4800" dirty="0" smtClean="0"/>
              <a:t>Antibiogram - jiné metody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2247" y="1607206"/>
            <a:ext cx="8229600" cy="4525963"/>
          </a:xfrm>
        </p:spPr>
        <p:txBody>
          <a:bodyPr>
            <a:normAutofit/>
          </a:bodyPr>
          <a:lstStyle/>
          <a:p>
            <a:r>
              <a:rPr lang="fr-FR" altLang="cs-CZ" sz="2000" dirty="0" smtClean="0"/>
              <a:t>Etest® </a:t>
            </a:r>
            <a:r>
              <a:rPr lang="cs-CZ" altLang="cs-CZ" sz="2000" dirty="0" smtClean="0"/>
              <a:t>- </a:t>
            </a:r>
            <a:r>
              <a:rPr lang="fr-FR" altLang="cs-CZ" sz="2000" dirty="0" smtClean="0"/>
              <a:t>skládá</a:t>
            </a:r>
            <a:r>
              <a:rPr lang="cs-CZ" altLang="cs-CZ" sz="2000" dirty="0" smtClean="0"/>
              <a:t> se</a:t>
            </a:r>
            <a:r>
              <a:rPr lang="fr-FR" altLang="cs-CZ" sz="2000" dirty="0" smtClean="0"/>
              <a:t> z předem definovaného gradientu koncentrace antibiotik na plastový</a:t>
            </a:r>
            <a:r>
              <a:rPr lang="cs-CZ" altLang="cs-CZ" sz="2000" dirty="0" smtClean="0"/>
              <a:t>ch</a:t>
            </a:r>
            <a:r>
              <a:rPr lang="fr-FR" altLang="cs-CZ" sz="2000" dirty="0" smtClean="0"/>
              <a:t> pás</a:t>
            </a:r>
            <a:r>
              <a:rPr lang="cs-CZ" altLang="cs-CZ" sz="2000" dirty="0" smtClean="0"/>
              <a:t>cích</a:t>
            </a:r>
          </a:p>
          <a:p>
            <a:pPr lvl="1">
              <a:buFont typeface="Wingdings" pitchFamily="2" charset="2"/>
              <a:buChar char="Ø"/>
            </a:pPr>
            <a:r>
              <a:rPr lang="fr-FR" altLang="cs-CZ" sz="1400" dirty="0" smtClean="0"/>
              <a:t>slouží k určení minimální inhibiční koncentrace (MIC) antibiotik</a:t>
            </a:r>
          </a:p>
          <a:p>
            <a:pPr>
              <a:buFont typeface="Wingdings" pitchFamily="2" charset="2"/>
              <a:buChar char="Ø"/>
            </a:pPr>
            <a:endParaRPr lang="fr-FR" altLang="cs-CZ" sz="2000" dirty="0" smtClean="0"/>
          </a:p>
          <a:p>
            <a:pPr>
              <a:buFont typeface="Wingdings" pitchFamily="2" charset="2"/>
              <a:buChar char="Ø"/>
            </a:pPr>
            <a:r>
              <a:rPr lang="fr-FR" altLang="cs-CZ" sz="2000" dirty="0" smtClean="0"/>
              <a:t>  Přímé čtení MIC hodnoty na pás</a:t>
            </a:r>
            <a:r>
              <a:rPr lang="cs-CZ" altLang="cs-CZ" sz="2000" dirty="0" smtClean="0"/>
              <a:t>cích</a:t>
            </a:r>
            <a:endParaRPr lang="cs-CZ" sz="2000" dirty="0" smtClean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93209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425450" y="1571625"/>
            <a:ext cx="62856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 smtClean="0">
                <a:latin typeface="Verdana" charset="0"/>
                <a:ea typeface="MS PGothic" charset="0"/>
                <a:cs typeface="MS PGothic" charset="0"/>
              </a:rPr>
              <a:t> </a:t>
            </a:r>
            <a:r>
              <a:rPr lang="fr-FR" b="1" dirty="0" smtClean="0">
                <a:latin typeface="Verdana" charset="0"/>
                <a:ea typeface="MS PGothic" charset="0"/>
                <a:cs typeface="MS PGothic" charset="0"/>
              </a:rPr>
              <a:t>Metoda </a:t>
            </a:r>
            <a:r>
              <a:rPr lang="fr-FR" b="1" dirty="0">
                <a:latin typeface="Verdana" charset="0"/>
                <a:ea typeface="MS PGothic" charset="0"/>
                <a:cs typeface="MS PGothic" charset="0"/>
              </a:rPr>
              <a:t>se dvěma kritickými </a:t>
            </a:r>
            <a:r>
              <a:rPr lang="fr-FR" b="1" dirty="0" smtClean="0">
                <a:latin typeface="Verdana" charset="0"/>
                <a:ea typeface="MS PGothic" charset="0"/>
                <a:cs typeface="MS PGothic" charset="0"/>
              </a:rPr>
              <a:t>koncentracemi</a:t>
            </a:r>
            <a:r>
              <a:rPr lang="cs-CZ" b="1" dirty="0" smtClean="0">
                <a:latin typeface="Verdana" charset="0"/>
                <a:ea typeface="MS PGothic" charset="0"/>
                <a:cs typeface="MS PGothic" charset="0"/>
              </a:rPr>
              <a:t>:</a:t>
            </a:r>
            <a:endParaRPr lang="fr-FR" dirty="0">
              <a:latin typeface="Verdana" charset="0"/>
              <a:ea typeface="MS PGothic" charset="0"/>
              <a:cs typeface="MS PGothic" charset="0"/>
            </a:endParaRPr>
          </a:p>
        </p:txBody>
      </p:sp>
      <p:grpSp>
        <p:nvGrpSpPr>
          <p:cNvPr id="29707" name="Group 11"/>
          <p:cNvGrpSpPr>
            <a:grpSpLocks/>
          </p:cNvGrpSpPr>
          <p:nvPr/>
        </p:nvGrpSpPr>
        <p:grpSpPr bwMode="auto">
          <a:xfrm>
            <a:off x="955675" y="3116887"/>
            <a:ext cx="6648450" cy="1800225"/>
            <a:chOff x="1166" y="1179"/>
            <a:chExt cx="4188" cy="1134"/>
          </a:xfrm>
        </p:grpSpPr>
        <p:pic>
          <p:nvPicPr>
            <p:cNvPr id="30732" name="Picture 9" descr="Antibiogramme_Pseudomonas_et_galerie_AP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" y="1179"/>
              <a:ext cx="3611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3" name="Text Box 7"/>
            <p:cNvSpPr txBox="1">
              <a:spLocks noChangeArrowheads="1"/>
            </p:cNvSpPr>
            <p:nvPr/>
          </p:nvSpPr>
          <p:spPr bwMode="auto">
            <a:xfrm>
              <a:off x="1176" y="161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b="1">
                  <a:latin typeface="Verdana" charset="0"/>
                  <a:ea typeface="MS PGothic" charset="0"/>
                  <a:cs typeface="MS PGothic" charset="0"/>
                </a:rPr>
                <a:t>C</a:t>
              </a:r>
            </a:p>
          </p:txBody>
        </p:sp>
        <p:sp>
          <p:nvSpPr>
            <p:cNvPr id="29704" name="Text Box 8"/>
            <p:cNvSpPr txBox="1">
              <a:spLocks noChangeArrowheads="1"/>
            </p:cNvSpPr>
            <p:nvPr/>
          </p:nvSpPr>
          <p:spPr bwMode="auto">
            <a:xfrm>
              <a:off x="1166" y="1893"/>
              <a:ext cx="2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b="1">
                  <a:latin typeface="Verdana" charset="0"/>
                  <a:ea typeface="MS PGothic" charset="0"/>
                  <a:cs typeface="MS PGothic" charset="0"/>
                </a:rPr>
                <a:t>c</a:t>
              </a:r>
            </a:p>
          </p:txBody>
        </p:sp>
        <p:sp>
          <p:nvSpPr>
            <p:cNvPr id="29705" name="Line 9"/>
            <p:cNvSpPr>
              <a:spLocks noChangeShapeType="1"/>
            </p:cNvSpPr>
            <p:nvPr/>
          </p:nvSpPr>
          <p:spPr bwMode="auto">
            <a:xfrm>
              <a:off x="1518" y="1746"/>
              <a:ext cx="4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latin typeface="Verdana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9706" name="Line 10"/>
            <p:cNvSpPr>
              <a:spLocks noChangeShapeType="1"/>
            </p:cNvSpPr>
            <p:nvPr/>
          </p:nvSpPr>
          <p:spPr bwMode="auto">
            <a:xfrm>
              <a:off x="1510" y="2035"/>
              <a:ext cx="4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latin typeface="Verdana" charset="0"/>
                <a:ea typeface="MS PGothic" charset="0"/>
                <a:cs typeface="MS PGothic" charset="0"/>
              </a:endParaRPr>
            </a:p>
          </p:txBody>
        </p:sp>
      </p:grp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6711145" y="3280399"/>
            <a:ext cx="392112" cy="14366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5673218" y="2532297"/>
            <a:ext cx="286007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MS PGothic" charset="0"/>
                <a:cs typeface="MS PGothic" charset="0"/>
              </a:rPr>
              <a:t>Žádná kultura </a:t>
            </a:r>
            <a:r>
              <a:rPr lang="fr-FR" sz="1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MS PGothic" charset="0"/>
                <a:cs typeface="MS PGothic" charset="0"/>
                <a:sym typeface="Wingdings" charset="0"/>
              </a:rPr>
              <a:t> sen</a:t>
            </a:r>
            <a:r>
              <a:rPr lang="cs-CZ" sz="1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MS PGothic" charset="0"/>
                <a:cs typeface="MS PGothic" charset="0"/>
                <a:sym typeface="Wingdings" charset="0"/>
              </a:rPr>
              <a:t>z</a:t>
            </a:r>
            <a:r>
              <a:rPr lang="fr-FR" sz="1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MS PGothic" charset="0"/>
                <a:cs typeface="MS PGothic" charset="0"/>
                <a:sym typeface="Wingdings" charset="0"/>
              </a:rPr>
              <a:t>itiv</a:t>
            </a:r>
            <a:r>
              <a:rPr lang="cs-CZ" sz="1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MS PGothic" charset="0"/>
                <a:cs typeface="MS PGothic" charset="0"/>
                <a:sym typeface="Wingdings" charset="0"/>
              </a:rPr>
              <a:t>ní</a:t>
            </a:r>
            <a:endParaRPr lang="fr-FR" sz="1400" b="1" dirty="0">
              <a:effectLst>
                <a:outerShdw blurRad="38100" dist="38100" dir="2700000" algn="tl">
                  <a:srgbClr val="DDDDDD"/>
                </a:outerShdw>
              </a:effectLst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3009224" y="3310248"/>
            <a:ext cx="349250" cy="14366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971550" y="2532296"/>
            <a:ext cx="23615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MS PGothic" charset="0"/>
                <a:cs typeface="MS PGothic" charset="0"/>
              </a:rPr>
              <a:t>Kultura</a:t>
            </a:r>
            <a:r>
              <a:rPr lang="fr-FR" sz="1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MS PGothic" charset="0"/>
                <a:cs typeface="MS PGothic" charset="0"/>
              </a:rPr>
              <a:t> </a:t>
            </a:r>
            <a:r>
              <a:rPr lang="fr-FR" sz="1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MS PGothic" charset="0"/>
                <a:cs typeface="MS PGothic" charset="0"/>
                <a:sym typeface="Wingdings" charset="0"/>
              </a:rPr>
              <a:t> </a:t>
            </a:r>
            <a:r>
              <a:rPr lang="fr-FR" sz="1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MS PGothic" charset="0"/>
                <a:cs typeface="MS PGothic" charset="0"/>
                <a:sym typeface="Wingdings" charset="0"/>
              </a:rPr>
              <a:t>Resist</a:t>
            </a:r>
            <a:r>
              <a:rPr lang="cs-CZ" sz="1400" b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MS PGothic" charset="0"/>
                <a:cs typeface="MS PGothic" charset="0"/>
                <a:sym typeface="Wingdings" charset="0"/>
              </a:rPr>
              <a:t>entní</a:t>
            </a:r>
            <a:endParaRPr lang="fr-FR" sz="1400" b="1" dirty="0">
              <a:effectLst>
                <a:outerShdw blurRad="38100" dist="38100" dir="2700000" algn="tl">
                  <a:srgbClr val="DDDDDD"/>
                </a:outerShdw>
              </a:effectLst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541838" y="3298657"/>
            <a:ext cx="392112" cy="14366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3648434" y="2424575"/>
            <a:ext cx="18678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MS PGothic" charset="0"/>
                <a:cs typeface="MS PGothic" charset="0"/>
              </a:rPr>
              <a:t>Kultura s </a:t>
            </a:r>
            <a:r>
              <a:rPr lang="fr-FR" sz="1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MS PGothic" charset="0"/>
                <a:cs typeface="MS PGothic" charset="0"/>
                <a:sym typeface="Wingdings" charset="0"/>
              </a:rPr>
              <a:t>c</a:t>
            </a:r>
            <a:r>
              <a:rPr lang="cs-CZ" sz="1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MS PGothic" charset="0"/>
                <a:cs typeface="MS PGothic" charset="0"/>
                <a:sym typeface="Wingdings" charset="0"/>
              </a:rPr>
              <a:t> bez </a:t>
            </a:r>
            <a:r>
              <a:rPr lang="fr-FR" sz="1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MS PGothic" charset="0"/>
                <a:cs typeface="MS PGothic" charset="0"/>
                <a:sym typeface="Wingdings" charset="0"/>
              </a:rPr>
              <a:t>C</a:t>
            </a:r>
            <a:endParaRPr lang="fr-FR" sz="1400" b="1" dirty="0">
              <a:effectLst>
                <a:outerShdw blurRad="38100" dist="38100" dir="2700000" algn="tl">
                  <a:srgbClr val="DDDDDD"/>
                </a:outerShdw>
              </a:effectLst>
              <a:latin typeface="Verdana" charset="0"/>
              <a:ea typeface="MS PGothic" charset="0"/>
              <a:cs typeface="MS PGothic" charset="0"/>
              <a:sym typeface="Wingdings" charset="0"/>
            </a:endParaRPr>
          </a:p>
          <a:p>
            <a:pPr algn="ctr">
              <a:defRPr/>
            </a:pPr>
            <a:r>
              <a:rPr lang="fr-FR" sz="1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MS PGothic" charset="0"/>
                <a:cs typeface="MS PGothic" charset="0"/>
                <a:sym typeface="Wingdings" charset="0"/>
              </a:rPr>
              <a:t> </a:t>
            </a:r>
            <a:r>
              <a:rPr lang="cs-CZ" sz="1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MS PGothic" charset="0"/>
                <a:cs typeface="MS PGothic" charset="0"/>
                <a:sym typeface="Wingdings" charset="0"/>
              </a:rPr>
              <a:t>Střední</a:t>
            </a:r>
            <a:endParaRPr lang="fr-FR" sz="1400" b="1" dirty="0">
              <a:effectLst>
                <a:outerShdw blurRad="38100" dist="38100" dir="2700000" algn="tl">
                  <a:srgbClr val="DDDDDD"/>
                </a:outerShdw>
              </a:effectLst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Antibiogram - jiné metody</a:t>
            </a:r>
            <a:endParaRPr lang="cs-CZ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6739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  <p:bldP spid="29708" grpId="0" animBg="1"/>
      <p:bldP spid="29709" grpId="0"/>
      <p:bldP spid="29710" grpId="0" animBg="1"/>
      <p:bldP spid="29711" grpId="0"/>
      <p:bldP spid="29712" grpId="0" animBg="1"/>
      <p:bldP spid="297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67544"/>
          </a:xfrm>
        </p:spPr>
        <p:txBody>
          <a:bodyPr>
            <a:normAutofit/>
          </a:bodyPr>
          <a:lstStyle/>
          <a:p>
            <a:r>
              <a:rPr lang="cs-CZ" sz="4800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</a:rPr>
              <a:t>Automatizované</a:t>
            </a:r>
            <a:r>
              <a:rPr lang="en-US" sz="4800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</a:rPr>
              <a:t>metody</a:t>
            </a:r>
            <a:r>
              <a:rPr lang="cs-CZ" sz="4800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</a:rPr>
              <a:t>: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fr-FR" altLang="cs-CZ" sz="1800" dirty="0" smtClean="0"/>
              <a:t>Vitek2 </a:t>
            </a:r>
            <a:r>
              <a:rPr lang="fr-FR" altLang="cs-CZ" sz="1800" dirty="0" smtClean="0">
                <a:latin typeface="Calibri Light"/>
              </a:rPr>
              <a:t>→</a:t>
            </a:r>
            <a:r>
              <a:rPr lang="fr-FR" altLang="cs-CZ" sz="1800" dirty="0" smtClean="0"/>
              <a:t> Biomérieux, Phoenix </a:t>
            </a:r>
            <a:r>
              <a:rPr lang="fr-FR" altLang="cs-CZ" sz="1800" dirty="0" smtClean="0">
                <a:latin typeface="Calibri Light"/>
              </a:rPr>
              <a:t>→</a:t>
            </a:r>
            <a:r>
              <a:rPr lang="fr-FR" altLang="cs-CZ" sz="1800" dirty="0" smtClean="0"/>
              <a:t> Becton Dickinson, Microscan Walkaway </a:t>
            </a:r>
            <a:r>
              <a:rPr lang="fr-FR" altLang="cs-CZ" sz="1800" dirty="0" smtClean="0">
                <a:latin typeface="Calibri Light"/>
              </a:rPr>
              <a:t>→</a:t>
            </a:r>
            <a:r>
              <a:rPr lang="fr-FR" altLang="cs-CZ" sz="1800" dirty="0" smtClean="0"/>
              <a:t> Siemens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altLang="cs-CZ" sz="1800" dirty="0" smtClean="0"/>
              <a:t>Systém V</a:t>
            </a:r>
            <a:r>
              <a:rPr lang="cs-CZ" altLang="cs-CZ" sz="1800" dirty="0" err="1" smtClean="0"/>
              <a:t>itek</a:t>
            </a:r>
            <a:r>
              <a:rPr lang="fr-FR" altLang="cs-CZ" sz="1800" dirty="0" smtClean="0"/>
              <a:t>2 rychle určí (~ 4 hodiny) MIC</a:t>
            </a:r>
            <a:r>
              <a:rPr lang="cs-CZ" altLang="cs-CZ" sz="1800" dirty="0" smtClean="0"/>
              <a:t> </a:t>
            </a:r>
            <a:r>
              <a:rPr lang="fr-FR" altLang="cs-CZ" sz="1800" dirty="0" smtClean="0"/>
              <a:t>pomocí analýzy růstové kinetiky bakterie </a:t>
            </a:r>
            <a:r>
              <a:rPr lang="cs-CZ" altLang="cs-CZ" sz="1800" dirty="0" smtClean="0"/>
              <a:t>za</a:t>
            </a:r>
            <a:r>
              <a:rPr lang="fr-FR" altLang="cs-CZ" sz="1800" dirty="0" smtClean="0"/>
              <a:t> přítomnosti různých koncentrací antibiotik</a:t>
            </a:r>
            <a:r>
              <a:rPr lang="cs-CZ" altLang="cs-CZ" sz="1800" dirty="0" smtClean="0"/>
              <a:t>.</a:t>
            </a:r>
            <a:endParaRPr lang="fr-FR" altLang="cs-CZ" sz="1800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9460" name="Picture 4" descr="http://www.biomerieux-nordic.com/upload/Vitek211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56420"/>
            <a:ext cx="19050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s://encrypted-tbn0.gstatic.com/images?q=tbn:ANd9GcRuE5z0IJdzVK-OAuqtHeYbVKrTYpdAY16jCGbx1J5HM1GdZtzB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290" y="3536441"/>
            <a:ext cx="2952328" cy="196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379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861047"/>
            <a:ext cx="7772400" cy="1015753"/>
          </a:xfrm>
        </p:spPr>
        <p:txBody>
          <a:bodyPr/>
          <a:lstStyle/>
          <a:p>
            <a:r>
              <a:rPr lang="cs-CZ" sz="4400" dirty="0" smtClean="0"/>
              <a:t>Rezistence vůči antibiotikům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1727279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39552"/>
          </a:xfrm>
        </p:spPr>
        <p:txBody>
          <a:bodyPr/>
          <a:lstStyle/>
          <a:p>
            <a:r>
              <a:rPr lang="cs-CZ" sz="4800" dirty="0" smtClean="0"/>
              <a:t>Rezistence vůči antibiotikům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3000" dirty="0" smtClean="0"/>
              <a:t>Antibiotika </a:t>
            </a:r>
            <a:r>
              <a:rPr lang="cs-CZ" sz="3000" dirty="0" smtClean="0">
                <a:latin typeface="Calibri Light"/>
              </a:rPr>
              <a:t>→</a:t>
            </a:r>
            <a:r>
              <a:rPr lang="cs-CZ" sz="3000" dirty="0" smtClean="0"/>
              <a:t> velmi důležitým terapeutickým pokrokem ve dvacátém století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600" dirty="0" smtClean="0"/>
              <a:t>zvýšená délka života o více než deset let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600" dirty="0" smtClean="0"/>
              <a:t>rozšířené používání mnoha antibiotik: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200" dirty="0" smtClean="0"/>
              <a:t>preventivní ošetření   ve veterinární a humánní medicíně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200" dirty="0" smtClean="0"/>
              <a:t>  použití jako doplněk stravy v krmivech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200" dirty="0" smtClean="0"/>
              <a:t> </a:t>
            </a:r>
            <a:r>
              <a:rPr lang="cs-CZ" sz="2200" dirty="0" err="1" smtClean="0"/>
              <a:t>užítí</a:t>
            </a:r>
            <a:r>
              <a:rPr lang="cs-CZ" sz="2200" dirty="0" smtClean="0"/>
              <a:t> na ošetřování rostlin</a:t>
            </a:r>
          </a:p>
          <a:p>
            <a:pPr>
              <a:buFont typeface="Calibri Light" panose="020F0302020204030204" pitchFamily="34" charset="0"/>
              <a:buChar char="→"/>
            </a:pPr>
            <a:r>
              <a:rPr lang="cs-CZ" sz="2000" dirty="0" smtClean="0"/>
              <a:t> </a:t>
            </a:r>
            <a:r>
              <a:rPr lang="cs-CZ" sz="2400" dirty="0" smtClean="0"/>
              <a:t>vedlo k vývoji rezistence </a:t>
            </a:r>
            <a:r>
              <a:rPr lang="cs-CZ" sz="2400" dirty="0" smtClean="0"/>
              <a:t>mikroorganismů</a:t>
            </a:r>
            <a:r>
              <a:rPr lang="cs-CZ" sz="2400" dirty="0" smtClean="0"/>
              <a:t> vůči antibiotikům a celkovému poklesu terapeutické účinnosti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3919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67544"/>
          </a:xfrm>
        </p:spPr>
        <p:txBody>
          <a:bodyPr/>
          <a:lstStyle/>
          <a:p>
            <a:r>
              <a:rPr lang="cs-CZ" sz="4800" dirty="0" smtClean="0"/>
              <a:t>Rezistence vůči antibiotikům</a:t>
            </a:r>
            <a:endParaRPr lang="cs-CZ" sz="4800" dirty="0"/>
          </a:p>
        </p:txBody>
      </p:sp>
      <p:graphicFrame>
        <p:nvGraphicFramePr>
          <p:cNvPr id="4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853267"/>
              </p:ext>
            </p:extLst>
          </p:nvPr>
        </p:nvGraphicFramePr>
        <p:xfrm>
          <a:off x="1907704" y="2276872"/>
          <a:ext cx="5053012" cy="3170318"/>
        </p:xfrm>
        <a:graphic>
          <a:graphicData uri="http://schemas.openxmlformats.org/drawingml/2006/table">
            <a:tbl>
              <a:tblPr/>
              <a:tblGrid>
                <a:gridCol w="1643062"/>
                <a:gridCol w="1800225"/>
                <a:gridCol w="1609725"/>
              </a:tblGrid>
              <a:tr h="731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Antibioti</a:t>
                      </a:r>
                      <a:r>
                        <a:rPr kumimoji="0" lang="cs-CZ" alt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kum</a:t>
                      </a:r>
                      <a:endParaRPr kumimoji="0" lang="fr-FR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Rok zavedení</a:t>
                      </a:r>
                      <a:endParaRPr kumimoji="0" lang="fr-FR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První objevení rezistence</a:t>
                      </a:r>
                      <a:endParaRPr kumimoji="0" lang="fr-FR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Sulfamides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1936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1940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Pénicilline G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1943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1946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Streptomycine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1943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1959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Chloramphénicol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1947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1959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Tétracycline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1948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1953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Erythromycine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1952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1988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Ampicilline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1961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1973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Ciprofloxacine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1987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2006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255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868613" y="1517650"/>
            <a:ext cx="30139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cs-CZ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</a:t>
            </a:r>
            <a:r>
              <a:rPr lang="cs-CZ" altLang="cs-CZ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</a:t>
            </a:r>
            <a:r>
              <a:rPr lang="fr-FR" altLang="cs-CZ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terial</a:t>
            </a:r>
            <a:r>
              <a:rPr lang="cs-CZ" altLang="cs-CZ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ní</a:t>
            </a:r>
            <a:r>
              <a:rPr lang="fr-FR" altLang="cs-CZ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resist</a:t>
            </a:r>
            <a:r>
              <a:rPr lang="cs-CZ" altLang="cs-CZ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ence</a:t>
            </a:r>
            <a:endParaRPr lang="fr-FR" altLang="cs-CZ" sz="1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311528" y="3235325"/>
            <a:ext cx="12282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cs-CZ" altLang="cs-CZ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Přírodní</a:t>
            </a:r>
            <a:endParaRPr lang="fr-FR" altLang="cs-CZ" sz="1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5513978" y="2276475"/>
            <a:ext cx="215623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cs-CZ" sz="1800" b="1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Získaná</a:t>
            </a:r>
            <a:endParaRPr lang="fr-FR" sz="1800" b="1" dirty="0" smtClean="0"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  <a:p>
            <a:pPr algn="ctr" eaLnBrk="1" hangingPunct="1">
              <a:defRPr/>
            </a:pPr>
            <a:r>
              <a:rPr lang="en-US" altLang="ja-JP" sz="1400" dirty="0" err="1">
                <a:cs typeface="Arial" charset="0"/>
              </a:rPr>
              <a:t>Některé</a:t>
            </a:r>
            <a:r>
              <a:rPr lang="en-US" altLang="ja-JP" sz="1400" dirty="0">
                <a:cs typeface="Arial" charset="0"/>
              </a:rPr>
              <a:t> </a:t>
            </a:r>
            <a:r>
              <a:rPr lang="en-US" altLang="ja-JP" sz="1400" dirty="0" err="1">
                <a:cs typeface="Arial" charset="0"/>
              </a:rPr>
              <a:t>kmeny</a:t>
            </a:r>
            <a:r>
              <a:rPr lang="en-US" altLang="ja-JP" sz="1400" dirty="0">
                <a:cs typeface="Arial" charset="0"/>
              </a:rPr>
              <a:t> </a:t>
            </a:r>
            <a:r>
              <a:rPr lang="en-US" altLang="ja-JP" sz="1400" dirty="0" err="1">
                <a:cs typeface="Arial" charset="0"/>
              </a:rPr>
              <a:t>druhu</a:t>
            </a:r>
            <a:endParaRPr lang="en-US" altLang="ja-JP" sz="1400" dirty="0">
              <a:cs typeface="Arial" charset="0"/>
            </a:endParaRPr>
          </a:p>
          <a:p>
            <a:pPr algn="ctr" eaLnBrk="1" hangingPunct="1">
              <a:defRPr/>
            </a:pPr>
            <a:r>
              <a:rPr lang="cs-CZ" altLang="ja-JP" sz="1400" dirty="0" smtClean="0">
                <a:cs typeface="Arial" charset="0"/>
              </a:rPr>
              <a:t>Mají t</a:t>
            </a:r>
            <a:r>
              <a:rPr lang="en-US" altLang="ja-JP" sz="1400" dirty="0" err="1" smtClean="0">
                <a:cs typeface="Arial" charset="0"/>
              </a:rPr>
              <a:t>endenci</a:t>
            </a:r>
            <a:r>
              <a:rPr lang="en-US" altLang="ja-JP" sz="1400" dirty="0" smtClean="0">
                <a:cs typeface="Arial" charset="0"/>
              </a:rPr>
              <a:t> </a:t>
            </a:r>
            <a:r>
              <a:rPr lang="en-US" altLang="ja-JP" sz="1400" dirty="0">
                <a:cs typeface="Arial" charset="0"/>
              </a:rPr>
              <a:t>se </a:t>
            </a:r>
            <a:r>
              <a:rPr lang="en-US" altLang="ja-JP" sz="1400" dirty="0" err="1">
                <a:cs typeface="Arial" charset="0"/>
              </a:rPr>
              <a:t>šířit</a:t>
            </a:r>
            <a:endParaRPr lang="fr-FR" sz="1400" dirty="0" smtClean="0">
              <a:cs typeface="Arial" charset="0"/>
            </a:endParaRP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165100" y="3921125"/>
            <a:ext cx="321945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Font typeface="Wingdings" charset="0"/>
              <a:buChar char="ü"/>
              <a:defRPr/>
            </a:pPr>
            <a:r>
              <a:rPr lang="fr-FR" sz="1800" dirty="0" smtClean="0">
                <a:cs typeface="Arial" charset="0"/>
              </a:rPr>
              <a:t> </a:t>
            </a:r>
            <a:r>
              <a:rPr lang="cs-CZ" sz="1800" dirty="0" smtClean="0">
                <a:cs typeface="Arial" charset="0"/>
              </a:rPr>
              <a:t>stálé, neměnné</a:t>
            </a:r>
            <a:endParaRPr lang="fr-FR" sz="1800" dirty="0" smtClean="0"/>
          </a:p>
          <a:p>
            <a:pPr algn="ctr" eaLnBrk="1" hangingPunct="1">
              <a:buFont typeface="Wingdings" charset="0"/>
              <a:buChar char="ü"/>
              <a:defRPr/>
            </a:pPr>
            <a:r>
              <a:rPr lang="fr-FR" sz="1800" dirty="0" smtClean="0"/>
              <a:t> </a:t>
            </a:r>
            <a:r>
              <a:rPr lang="cs-CZ" sz="1800" dirty="0" smtClean="0"/>
              <a:t>v</a:t>
            </a:r>
            <a:r>
              <a:rPr lang="fr-FR" sz="1800" dirty="0" smtClean="0"/>
              <a:t>šechny </a:t>
            </a:r>
            <a:r>
              <a:rPr lang="fr-FR" sz="1800" dirty="0"/>
              <a:t>kmeny druhu</a:t>
            </a:r>
          </a:p>
          <a:p>
            <a:pPr algn="ctr" eaLnBrk="1" hangingPunct="1">
              <a:buFont typeface="Wingdings" charset="0"/>
              <a:buChar char="ü"/>
              <a:defRPr/>
            </a:pPr>
            <a:r>
              <a:rPr lang="fr-FR" sz="1800" dirty="0"/>
              <a:t>  </a:t>
            </a:r>
            <a:r>
              <a:rPr lang="cs-CZ" sz="1800" dirty="0" smtClean="0"/>
              <a:t>s</a:t>
            </a:r>
            <a:r>
              <a:rPr lang="fr-FR" sz="1800" dirty="0" smtClean="0"/>
              <a:t>pecifické </a:t>
            </a:r>
            <a:r>
              <a:rPr lang="fr-FR" sz="1800" dirty="0"/>
              <a:t>pro ATB</a:t>
            </a:r>
          </a:p>
          <a:p>
            <a:pPr algn="ctr" eaLnBrk="1" hangingPunct="1">
              <a:buFont typeface="Wingdings" charset="0"/>
              <a:buChar char="ü"/>
              <a:defRPr/>
            </a:pPr>
            <a:r>
              <a:rPr lang="fr-FR" sz="1800" dirty="0"/>
              <a:t>  chromozomální</a:t>
            </a:r>
          </a:p>
          <a:p>
            <a:pPr algn="ctr" eaLnBrk="1" hangingPunct="1">
              <a:buFont typeface="Wingdings" charset="0"/>
              <a:buChar char="ü"/>
              <a:defRPr/>
            </a:pPr>
            <a:r>
              <a:rPr lang="fr-FR" sz="1800" dirty="0"/>
              <a:t>  </a:t>
            </a:r>
            <a:r>
              <a:rPr lang="fr-FR" sz="1800" dirty="0" smtClean="0"/>
              <a:t>přenosn</a:t>
            </a:r>
            <a:r>
              <a:rPr lang="cs-CZ" sz="1800" dirty="0" smtClean="0"/>
              <a:t>á</a:t>
            </a:r>
            <a:r>
              <a:rPr lang="fr-FR" sz="1800" dirty="0" smtClean="0"/>
              <a:t> </a:t>
            </a:r>
            <a:r>
              <a:rPr lang="cs-CZ" sz="1800" dirty="0" smtClean="0"/>
              <a:t>vertikálně</a:t>
            </a:r>
            <a:r>
              <a:rPr lang="fr-FR" sz="1800" dirty="0" smtClean="0"/>
              <a:t> </a:t>
            </a:r>
            <a:endParaRPr lang="fr-FR" sz="1800" dirty="0" smtClean="0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3844925" y="4217988"/>
            <a:ext cx="232092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Wingdings" charset="0"/>
              <a:buChar char="ü"/>
              <a:defRPr/>
            </a:pPr>
            <a:r>
              <a:rPr lang="fr-FR" dirty="0">
                <a:latin typeface="Verdana" charset="0"/>
                <a:ea typeface="MS PGothic" charset="0"/>
              </a:rPr>
              <a:t> </a:t>
            </a:r>
            <a:r>
              <a:rPr lang="fr-FR" dirty="0">
                <a:latin typeface="Verdana" charset="0"/>
                <a:ea typeface="MS PGothic" charset="0"/>
                <a:cs typeface="MS PGothic" charset="0"/>
              </a:rPr>
              <a:t>spontánní</a:t>
            </a:r>
          </a:p>
          <a:p>
            <a:pPr algn="ctr">
              <a:buFont typeface="Wingdings" charset="0"/>
              <a:buChar char="ü"/>
              <a:defRPr/>
            </a:pPr>
            <a:r>
              <a:rPr lang="fr-FR" dirty="0">
                <a:latin typeface="Verdana" charset="0"/>
                <a:ea typeface="MS PGothic" charset="0"/>
                <a:cs typeface="MS PGothic" charset="0"/>
              </a:rPr>
              <a:t>  stabilní</a:t>
            </a:r>
          </a:p>
          <a:p>
            <a:pPr algn="ctr">
              <a:buFont typeface="Wingdings" charset="0"/>
              <a:buChar char="ü"/>
              <a:defRPr/>
            </a:pPr>
            <a:r>
              <a:rPr lang="fr-FR" dirty="0">
                <a:latin typeface="Verdana" charset="0"/>
                <a:ea typeface="MS PGothic" charset="0"/>
                <a:cs typeface="MS PGothic" charset="0"/>
              </a:rPr>
              <a:t>  Specifické pro ATB</a:t>
            </a:r>
          </a:p>
          <a:p>
            <a:pPr algn="ctr">
              <a:buFont typeface="Wingdings" charset="0"/>
              <a:buChar char="ü"/>
              <a:defRPr/>
            </a:pPr>
            <a:r>
              <a:rPr lang="fr-FR" dirty="0">
                <a:latin typeface="Verdana" charset="0"/>
                <a:ea typeface="MS PGothic" charset="0"/>
                <a:cs typeface="MS PGothic" charset="0"/>
              </a:rPr>
              <a:t>  chromozomální</a:t>
            </a:r>
          </a:p>
          <a:p>
            <a:pPr algn="ctr">
              <a:buFont typeface="Wingdings" charset="0"/>
              <a:buChar char="ü"/>
              <a:defRPr/>
            </a:pPr>
            <a:r>
              <a:rPr lang="fr-FR" dirty="0">
                <a:latin typeface="Verdana" charset="0"/>
                <a:ea typeface="MS PGothic" charset="0"/>
                <a:cs typeface="MS PGothic" charset="0"/>
              </a:rPr>
              <a:t>  </a:t>
            </a:r>
            <a:r>
              <a:rPr lang="fr-FR" dirty="0" smtClean="0">
                <a:latin typeface="Verdana" charset="0"/>
                <a:ea typeface="MS PGothic" charset="0"/>
                <a:cs typeface="MS PGothic" charset="0"/>
              </a:rPr>
              <a:t>neobvykl</a:t>
            </a:r>
            <a:r>
              <a:rPr lang="cs-CZ" dirty="0">
                <a:latin typeface="Verdana" charset="0"/>
                <a:ea typeface="MS PGothic" charset="0"/>
                <a:cs typeface="MS PGothic" charset="0"/>
              </a:rPr>
              <a:t>á</a:t>
            </a:r>
            <a:endParaRPr lang="fr-FR" dirty="0">
              <a:latin typeface="Verdana" charset="0"/>
              <a:ea typeface="MS PGothic" charset="0"/>
              <a:cs typeface="MS PGothic" charset="0"/>
            </a:endParaRPr>
          </a:p>
          <a:p>
            <a:pPr algn="ctr">
              <a:buFont typeface="Wingdings" charset="0"/>
              <a:buChar char="ü"/>
              <a:defRPr/>
            </a:pPr>
            <a:r>
              <a:rPr lang="fr-FR" dirty="0">
                <a:latin typeface="Verdana" charset="0"/>
                <a:ea typeface="MS PGothic" charset="0"/>
                <a:cs typeface="MS PGothic" charset="0"/>
              </a:rPr>
              <a:t> </a:t>
            </a:r>
            <a:r>
              <a:rPr lang="fr-FR" dirty="0">
                <a:latin typeface="+mj-lt"/>
                <a:ea typeface="MS PGothic" charset="0"/>
                <a:cs typeface="MS PGothic" charset="0"/>
              </a:rPr>
              <a:t> </a:t>
            </a:r>
            <a:r>
              <a:rPr lang="fr-FR" dirty="0" smtClean="0">
                <a:latin typeface="+mj-lt"/>
                <a:ea typeface="MS PGothic" charset="0"/>
                <a:cs typeface="MS PGothic" charset="0"/>
              </a:rPr>
              <a:t>přenosn</a:t>
            </a:r>
            <a:r>
              <a:rPr lang="cs-CZ" dirty="0" smtClean="0">
                <a:latin typeface="+mj-lt"/>
                <a:ea typeface="MS PGothic" charset="0"/>
                <a:cs typeface="MS PGothic" charset="0"/>
              </a:rPr>
              <a:t>á</a:t>
            </a:r>
            <a:r>
              <a:rPr lang="fr-FR" dirty="0" smtClean="0">
                <a:latin typeface="+mj-lt"/>
                <a:ea typeface="MS PGothic" charset="0"/>
                <a:cs typeface="MS PGothic" charset="0"/>
              </a:rPr>
              <a:t> </a:t>
            </a:r>
            <a:r>
              <a:rPr lang="cs-CZ" dirty="0">
                <a:latin typeface="+mj-lt"/>
              </a:rPr>
              <a:t>vertikálně</a:t>
            </a:r>
            <a:r>
              <a:rPr lang="fr-FR" dirty="0">
                <a:latin typeface="+mj-lt"/>
              </a:rPr>
              <a:t> </a:t>
            </a:r>
          </a:p>
          <a:p>
            <a:pPr algn="ctr">
              <a:defRPr/>
            </a:pPr>
            <a:endParaRPr lang="fr-FR" dirty="0">
              <a:latin typeface="Verdana" charset="0"/>
              <a:ea typeface="MS PGothic" charset="0"/>
            </a:endParaRPr>
          </a:p>
          <a:p>
            <a:pPr algn="ctr">
              <a:defRPr/>
            </a:pPr>
            <a:endParaRPr lang="fr-FR" dirty="0">
              <a:latin typeface="Verdana" charset="0"/>
              <a:ea typeface="MS PGothic" charset="0"/>
            </a:endParaRPr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>
            <a:off x="3632200" y="3309938"/>
            <a:ext cx="0" cy="354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latin typeface="Verdana" charset="0"/>
              <a:ea typeface="ＭＳ Ｐゴシック" charset="0"/>
            </a:endParaRP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>
            <a:off x="6319838" y="4106863"/>
            <a:ext cx="0" cy="2751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latin typeface="Verdana" charset="0"/>
              <a:ea typeface="ＭＳ Ｐゴシック" charset="0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6523038" y="4173538"/>
            <a:ext cx="232092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Wingdings" charset="0"/>
              <a:buChar char="ü"/>
              <a:defRPr/>
            </a:pPr>
            <a:r>
              <a:rPr lang="fr-FR" dirty="0" smtClean="0">
                <a:latin typeface="Verdana" charset="0"/>
                <a:ea typeface="MS PGothic" charset="0"/>
              </a:rPr>
              <a:t>nakažliv</a:t>
            </a:r>
            <a:r>
              <a:rPr lang="cs-CZ" dirty="0" smtClean="0">
                <a:latin typeface="Verdana" charset="0"/>
                <a:ea typeface="MS PGothic" charset="0"/>
              </a:rPr>
              <a:t>á</a:t>
            </a:r>
            <a:endParaRPr lang="fr-FR" dirty="0">
              <a:latin typeface="Verdana" charset="0"/>
              <a:ea typeface="MS PGothic" charset="0"/>
            </a:endParaRPr>
          </a:p>
          <a:p>
            <a:pPr algn="ctr">
              <a:buFont typeface="Wingdings" charset="0"/>
              <a:buChar char="ü"/>
              <a:defRPr/>
            </a:pPr>
            <a:r>
              <a:rPr lang="fr-FR" dirty="0">
                <a:latin typeface="Verdana" charset="0"/>
                <a:ea typeface="MS PGothic" charset="0"/>
              </a:rPr>
              <a:t>  Nespecifická: </a:t>
            </a:r>
            <a:r>
              <a:rPr lang="fr-FR" dirty="0" smtClean="0">
                <a:latin typeface="Verdana" charset="0"/>
                <a:ea typeface="MS PGothic" charset="0"/>
              </a:rPr>
              <a:t>rezistence</a:t>
            </a:r>
            <a:r>
              <a:rPr lang="cs-CZ" dirty="0" smtClean="0">
                <a:latin typeface="Verdana" charset="0"/>
                <a:ea typeface="MS PGothic" charset="0"/>
              </a:rPr>
              <a:t> vůči mnohým léčivům</a:t>
            </a:r>
            <a:endParaRPr lang="fr-FR" dirty="0">
              <a:latin typeface="Verdana" charset="0"/>
              <a:ea typeface="MS PGothic" charset="0"/>
            </a:endParaRPr>
          </a:p>
          <a:p>
            <a:pPr algn="ctr">
              <a:buFont typeface="Wingdings" charset="0"/>
              <a:buChar char="ü"/>
              <a:defRPr/>
            </a:pPr>
            <a:r>
              <a:rPr lang="fr-FR" dirty="0">
                <a:latin typeface="Verdana" charset="0"/>
                <a:ea typeface="MS PGothic" charset="0"/>
              </a:rPr>
              <a:t>  Externí genetický materiál</a:t>
            </a:r>
          </a:p>
          <a:p>
            <a:pPr algn="ctr">
              <a:buFont typeface="Wingdings" charset="0"/>
              <a:buChar char="ü"/>
              <a:defRPr/>
            </a:pPr>
            <a:r>
              <a:rPr lang="fr-FR" dirty="0">
                <a:latin typeface="Verdana" charset="0"/>
                <a:ea typeface="MS PGothic" charset="0"/>
              </a:rPr>
              <a:t>  </a:t>
            </a:r>
            <a:r>
              <a:rPr lang="fr-FR" dirty="0" smtClean="0">
                <a:latin typeface="Verdana" charset="0"/>
                <a:ea typeface="MS PGothic" charset="0"/>
              </a:rPr>
              <a:t>čast</a:t>
            </a:r>
            <a:r>
              <a:rPr lang="cs-CZ" dirty="0" smtClean="0">
                <a:latin typeface="Verdana" charset="0"/>
                <a:ea typeface="MS PGothic" charset="0"/>
              </a:rPr>
              <a:t>á</a:t>
            </a:r>
            <a:endParaRPr lang="fr-FR" dirty="0">
              <a:latin typeface="Verdana" charset="0"/>
              <a:ea typeface="MS PGothic" charset="0"/>
            </a:endParaRPr>
          </a:p>
          <a:p>
            <a:pPr algn="ctr">
              <a:buFont typeface="Wingdings" charset="0"/>
              <a:buChar char="ü"/>
              <a:defRPr/>
            </a:pPr>
            <a:r>
              <a:rPr lang="fr-FR" dirty="0">
                <a:latin typeface="Verdana" charset="0"/>
                <a:ea typeface="MS PGothic" charset="0"/>
              </a:rPr>
              <a:t>  </a:t>
            </a:r>
            <a:r>
              <a:rPr lang="fr-FR" dirty="0" smtClean="0">
                <a:latin typeface="Verdana" charset="0"/>
                <a:ea typeface="MS PGothic" charset="0"/>
              </a:rPr>
              <a:t>přenosn</a:t>
            </a:r>
            <a:r>
              <a:rPr lang="cs-CZ" dirty="0" smtClean="0">
                <a:latin typeface="Verdana" charset="0"/>
                <a:ea typeface="MS PGothic" charset="0"/>
              </a:rPr>
              <a:t>á</a:t>
            </a:r>
            <a:r>
              <a:rPr lang="fr-FR" dirty="0" smtClean="0">
                <a:latin typeface="Verdana" charset="0"/>
                <a:ea typeface="MS PGothic" charset="0"/>
              </a:rPr>
              <a:t> </a:t>
            </a:r>
            <a:r>
              <a:rPr lang="fr-FR" dirty="0">
                <a:latin typeface="Verdana" charset="0"/>
                <a:ea typeface="MS PGothic" charset="0"/>
              </a:rPr>
              <a:t>horizontálně</a:t>
            </a:r>
          </a:p>
          <a:p>
            <a:pPr algn="ctr">
              <a:defRPr/>
            </a:pPr>
            <a:endParaRPr lang="fr-FR" dirty="0">
              <a:latin typeface="Verdana" charset="0"/>
              <a:ea typeface="MS PGothic" charset="0"/>
            </a:endParaRPr>
          </a:p>
          <a:p>
            <a:pPr algn="ctr">
              <a:defRPr/>
            </a:pPr>
            <a:endParaRPr lang="fr-FR" dirty="0">
              <a:latin typeface="Verdana" charset="0"/>
              <a:ea typeface="MS PGothic" charset="0"/>
            </a:endParaRP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4562187" y="3417888"/>
            <a:ext cx="10118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cs-CZ" altLang="cs-CZ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Mutace</a:t>
            </a:r>
            <a:endParaRPr lang="fr-FR" altLang="cs-CZ" sz="1600" b="1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ctr" eaLnBrk="1" hangingPunct="1"/>
            <a:r>
              <a:rPr lang="fr-FR" altLang="cs-CZ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20%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6708544" y="3302000"/>
            <a:ext cx="198483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cs-CZ" altLang="cs-CZ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fr-FR" altLang="cs-CZ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xtra-</a:t>
            </a:r>
          </a:p>
          <a:p>
            <a:pPr algn="ctr" eaLnBrk="1" hangingPunct="1"/>
            <a:r>
              <a:rPr lang="fr-FR" altLang="cs-CZ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Chromozomální</a:t>
            </a:r>
            <a:endParaRPr lang="cs-CZ" altLang="cs-CZ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/>
            <a:r>
              <a:rPr lang="fr-FR" altLang="cs-CZ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80</a:t>
            </a:r>
            <a:r>
              <a:rPr lang="fr-FR" altLang="cs-CZ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%</a:t>
            </a:r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 flipH="1">
            <a:off x="1746250" y="1944688"/>
            <a:ext cx="1481138" cy="1262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latin typeface="Verdana" charset="0"/>
              <a:ea typeface="ＭＳ Ｐゴシック" charset="0"/>
            </a:endParaRPr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5399088" y="1914525"/>
            <a:ext cx="1001712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latin typeface="Verdana" charset="0"/>
              <a:ea typeface="ＭＳ Ｐゴシック" charset="0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 flipH="1">
            <a:off x="5141913" y="3046413"/>
            <a:ext cx="1262062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latin typeface="Verdana" charset="0"/>
              <a:ea typeface="ＭＳ Ｐゴシック" charset="0"/>
            </a:endParaRP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>
            <a:off x="6388100" y="3044825"/>
            <a:ext cx="1277938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latin typeface="Verdana" charset="0"/>
              <a:ea typeface="ＭＳ Ｐゴシック" charset="0"/>
            </a:endParaRPr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Rezistence vůči antibiotikům – přírodní a získaná</a:t>
            </a:r>
            <a:endParaRPr lang="cs-CZ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6689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  <p:bldP spid="63493" grpId="0"/>
      <p:bldP spid="63494" grpId="0"/>
      <p:bldP spid="63495" grpId="0"/>
      <p:bldP spid="63496" grpId="0"/>
      <p:bldP spid="63499" grpId="0"/>
      <p:bldP spid="63500" grpId="0"/>
      <p:bldP spid="635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Antibiotika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sz="2200" dirty="0"/>
              <a:t> </a:t>
            </a:r>
            <a:r>
              <a:rPr lang="cs-CZ" sz="22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přírodní</a:t>
            </a:r>
            <a:r>
              <a:rPr lang="fr-FR" sz="2200" dirty="0" smtClean="0"/>
              <a:t> </a:t>
            </a:r>
            <a:r>
              <a:rPr lang="cs-CZ" sz="2200" dirty="0" smtClean="0"/>
              <a:t>neb</a:t>
            </a:r>
            <a:r>
              <a:rPr lang="fr-FR" sz="2200" dirty="0" smtClean="0"/>
              <a:t>o</a:t>
            </a:r>
            <a:r>
              <a:rPr lang="fr-FR" sz="22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cs-CZ" sz="22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syntetické </a:t>
            </a:r>
            <a:r>
              <a:rPr lang="cs-CZ" sz="2200" dirty="0" smtClean="0"/>
              <a:t>látky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Přírodní - produkovány</a:t>
            </a:r>
            <a:r>
              <a:rPr lang="cs-CZ" sz="2200" dirty="0"/>
              <a:t> bakteriemi nebo houbami</a:t>
            </a:r>
            <a:endParaRPr lang="fr-FR" sz="2200" dirty="0"/>
          </a:p>
          <a:p>
            <a:pPr>
              <a:defRPr/>
            </a:pPr>
            <a:r>
              <a:rPr lang="fr-FR" sz="2200" dirty="0"/>
              <a:t> </a:t>
            </a:r>
            <a:r>
              <a:rPr lang="cs-CZ" sz="22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působí už v </a:t>
            </a:r>
            <a:r>
              <a:rPr lang="cs-CZ" sz="22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malé specifické dávce </a:t>
            </a:r>
            <a:r>
              <a:rPr lang="cs-CZ" sz="22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proti bakteriím</a:t>
            </a:r>
            <a:endParaRPr lang="fr-FR" sz="2200" dirty="0"/>
          </a:p>
          <a:p>
            <a:pPr>
              <a:defRPr/>
            </a:pPr>
            <a:r>
              <a:rPr lang="fr-FR" sz="2200" dirty="0"/>
              <a:t> </a:t>
            </a:r>
            <a:r>
              <a:rPr lang="cs-CZ" sz="2200" dirty="0" smtClean="0"/>
              <a:t>buď</a:t>
            </a:r>
            <a:r>
              <a:rPr lang="fr-FR" sz="2200" dirty="0" smtClean="0"/>
              <a:t>:</a:t>
            </a:r>
            <a:endParaRPr lang="fr-FR" sz="2200" dirty="0"/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r-FR" sz="2200" dirty="0"/>
              <a:t> </a:t>
            </a:r>
            <a:r>
              <a:rPr lang="cs-CZ" sz="2200" b="1" dirty="0" smtClean="0"/>
              <a:t>zabijí</a:t>
            </a:r>
            <a:r>
              <a:rPr lang="cs-CZ" sz="2200" dirty="0" smtClean="0"/>
              <a:t> bakterie</a:t>
            </a:r>
            <a:r>
              <a:rPr lang="fr-FR" sz="2200" dirty="0" smtClean="0"/>
              <a:t>: </a:t>
            </a:r>
            <a:r>
              <a:rPr lang="fr-FR" sz="22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ba</a:t>
            </a:r>
            <a:r>
              <a:rPr lang="cs-CZ" sz="22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k</a:t>
            </a:r>
            <a:r>
              <a:rPr lang="fr-FR" sz="22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tericid</a:t>
            </a:r>
            <a:r>
              <a:rPr lang="cs-CZ" sz="22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ní</a:t>
            </a:r>
            <a:endParaRPr lang="fr-FR" sz="2200" dirty="0" smtClean="0"/>
          </a:p>
          <a:p>
            <a:pPr>
              <a:defRPr/>
            </a:pPr>
            <a:r>
              <a:rPr lang="cs-CZ" sz="2200" dirty="0" smtClean="0"/>
              <a:t> nebo: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cs-CZ" sz="2200" b="1" dirty="0" smtClean="0"/>
              <a:t>inhibují</a:t>
            </a:r>
            <a:r>
              <a:rPr lang="cs-CZ" sz="2200" dirty="0" smtClean="0"/>
              <a:t> bakteriální růst</a:t>
            </a:r>
            <a:r>
              <a:rPr lang="fr-FR" sz="2200" dirty="0" smtClean="0"/>
              <a:t>: </a:t>
            </a:r>
            <a:r>
              <a:rPr lang="fr-FR" sz="22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ba</a:t>
            </a:r>
            <a:r>
              <a:rPr lang="cs-CZ" sz="22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k</a:t>
            </a:r>
            <a:r>
              <a:rPr lang="fr-FR" sz="22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terostatic</a:t>
            </a:r>
            <a:r>
              <a:rPr lang="cs-CZ" sz="2200" b="1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ké</a:t>
            </a:r>
            <a:r>
              <a:rPr lang="fr-FR" sz="2200" dirty="0"/>
              <a:t/>
            </a:r>
            <a:br>
              <a:rPr lang="fr-FR" sz="2200" dirty="0"/>
            </a:br>
            <a:r>
              <a:rPr lang="fr-FR" sz="1800" dirty="0"/>
              <a:t>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cs-CZ" sz="1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MS PGothic" charset="0"/>
                <a:cs typeface="MS PGothic" charset="0"/>
              </a:rPr>
              <a:t> </a:t>
            </a:r>
            <a:r>
              <a:rPr lang="fr-FR" sz="1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MS PGothic" charset="0"/>
                <a:cs typeface="MS PGothic" charset="0"/>
              </a:rPr>
              <a:t>Antisepti</a:t>
            </a:r>
            <a:r>
              <a:rPr lang="cs-CZ" sz="14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MS PGothic" charset="0"/>
                <a:cs typeface="MS PGothic" charset="0"/>
              </a:rPr>
              <a:t>ka</a:t>
            </a:r>
            <a:r>
              <a:rPr lang="cs-CZ" sz="1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MS PGothic" charset="0"/>
                <a:cs typeface="MS PGothic" charset="0"/>
              </a:rPr>
              <a:t> nejsou </a:t>
            </a:r>
            <a:r>
              <a:rPr lang="cs-CZ" sz="14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MS PGothic" charset="0"/>
                <a:cs typeface="MS PGothic" charset="0"/>
              </a:rPr>
              <a:t>an</a:t>
            </a:r>
            <a:r>
              <a:rPr lang="fr-FR" sz="1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MS PGothic" charset="0"/>
                <a:cs typeface="MS PGothic" charset="0"/>
              </a:rPr>
              <a:t>tibioti</a:t>
            </a:r>
            <a:r>
              <a:rPr lang="cs-CZ" sz="14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MS PGothic" charset="0"/>
                <a:cs typeface="MS PGothic" charset="0"/>
              </a:rPr>
              <a:t>ka</a:t>
            </a:r>
            <a:endParaRPr lang="fr-FR" sz="1400" dirty="0">
              <a:effectLst>
                <a:outerShdw blurRad="38100" dist="38100" dir="2700000" algn="tl">
                  <a:srgbClr val="DDDDDD"/>
                </a:outerShdw>
              </a:effectLst>
              <a:latin typeface="Verdana" charset="0"/>
              <a:ea typeface="MS PGothic" charset="0"/>
              <a:cs typeface="MS PGothic" charset="0"/>
            </a:endParaRPr>
          </a:p>
          <a:p>
            <a:pPr>
              <a:buFont typeface="Wingdings" charset="0"/>
              <a:buChar char="ü"/>
              <a:defRPr/>
            </a:pPr>
            <a:r>
              <a:rPr lang="fr-FR" sz="1400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MS PGothic" charset="0"/>
                <a:cs typeface="MS PGothic" charset="0"/>
              </a:rPr>
              <a:t> </a:t>
            </a:r>
            <a:r>
              <a:rPr lang="cs-CZ" sz="1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MS PGothic" charset="0"/>
                <a:cs typeface="MS PGothic" charset="0"/>
              </a:rPr>
              <a:t>Nezabijí jen bakterie, ale i jiné mikroorganismy </a:t>
            </a:r>
            <a:r>
              <a:rPr lang="fr-FR" sz="1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MS PGothic" charset="0"/>
                <a:cs typeface="MS PGothic" charset="0"/>
              </a:rPr>
              <a:t>(</a:t>
            </a:r>
            <a:r>
              <a:rPr lang="cs-CZ" sz="1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MS PGothic" charset="0"/>
                <a:cs typeface="MS PGothic" charset="0"/>
              </a:rPr>
              <a:t>houby, viry</a:t>
            </a:r>
            <a:r>
              <a:rPr lang="fr-FR" sz="1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MS PGothic" charset="0"/>
                <a:cs typeface="MS PGothic" charset="0"/>
              </a:rPr>
              <a:t>)</a:t>
            </a:r>
            <a:endParaRPr lang="fr-FR" sz="1400" dirty="0">
              <a:effectLst>
                <a:outerShdw blurRad="38100" dist="38100" dir="2700000" algn="tl">
                  <a:srgbClr val="DDDDDD"/>
                </a:outerShdw>
              </a:effectLst>
              <a:latin typeface="Verdana" charset="0"/>
              <a:ea typeface="MS PGothic" charset="0"/>
              <a:cs typeface="MS PGothic" charset="0"/>
            </a:endParaRPr>
          </a:p>
          <a:p>
            <a:pPr>
              <a:buFont typeface="Wingdings" charset="0"/>
              <a:buChar char="ü"/>
              <a:defRPr/>
            </a:pPr>
            <a:r>
              <a:rPr lang="fr-FR" sz="1400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MS PGothic" charset="0"/>
                <a:cs typeface="MS PGothic" charset="0"/>
              </a:rPr>
              <a:t> </a:t>
            </a:r>
            <a:r>
              <a:rPr lang="cs-CZ" sz="1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MS PGothic" charset="0"/>
                <a:cs typeface="MS PGothic" charset="0"/>
              </a:rPr>
              <a:t>Nejsou specifická</a:t>
            </a:r>
            <a:endParaRPr lang="fr-FR" sz="1400" dirty="0">
              <a:effectLst>
                <a:outerShdw blurRad="38100" dist="38100" dir="2700000" algn="tl">
                  <a:srgbClr val="DDDDDD"/>
                </a:outerShdw>
              </a:effectLst>
              <a:latin typeface="Verdana" charset="0"/>
              <a:ea typeface="MS PGothic" charset="0"/>
              <a:cs typeface="MS PGothic" charset="0"/>
            </a:endParaRPr>
          </a:p>
          <a:p>
            <a:pPr>
              <a:buFont typeface="Wingdings" charset="0"/>
              <a:buChar char="ü"/>
              <a:defRPr/>
            </a:pPr>
            <a:endParaRPr lang="fr-FR" dirty="0">
              <a:latin typeface="Verdana" charset="0"/>
              <a:ea typeface="MS PGothic" charset="0"/>
              <a:cs typeface="MS PGothic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5117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208088" y="5883275"/>
            <a:ext cx="4822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charset="0"/>
              <a:buChar char="Ø"/>
              <a:defRPr/>
            </a:pPr>
            <a:r>
              <a:rPr lang="cs-CZ" sz="2000" dirty="0" smtClean="0">
                <a:latin typeface="Verdana" charset="0"/>
                <a:ea typeface="MS PGothic" charset="0"/>
              </a:rPr>
              <a:t> </a:t>
            </a:r>
            <a:r>
              <a:rPr lang="fr-FR" sz="2000" dirty="0" smtClean="0">
                <a:latin typeface="Verdana" charset="0"/>
                <a:ea typeface="MS PGothic" charset="0"/>
              </a:rPr>
              <a:t>Produkce enzym</a:t>
            </a:r>
            <a:r>
              <a:rPr lang="cs-CZ" sz="2000" dirty="0" smtClean="0">
                <a:latin typeface="Verdana" charset="0"/>
                <a:ea typeface="MS PGothic" charset="0"/>
              </a:rPr>
              <a:t>ů</a:t>
            </a:r>
            <a:r>
              <a:rPr lang="fr-FR" sz="2000" dirty="0" smtClean="0">
                <a:latin typeface="Verdana" charset="0"/>
                <a:ea typeface="MS PGothic" charset="0"/>
              </a:rPr>
              <a:t>, kter</a:t>
            </a:r>
            <a:r>
              <a:rPr lang="cs-CZ" sz="2000" dirty="0" smtClean="0">
                <a:latin typeface="Verdana" charset="0"/>
                <a:ea typeface="MS PGothic" charset="0"/>
              </a:rPr>
              <a:t>é</a:t>
            </a:r>
            <a:r>
              <a:rPr lang="fr-FR" sz="2000" dirty="0" smtClean="0">
                <a:latin typeface="Verdana" charset="0"/>
                <a:ea typeface="MS PGothic" charset="0"/>
              </a:rPr>
              <a:t> modifikuj</a:t>
            </a:r>
            <a:r>
              <a:rPr lang="cs-CZ" sz="2000" dirty="0" smtClean="0">
                <a:latin typeface="Verdana" charset="0"/>
                <a:ea typeface="MS PGothic" charset="0"/>
              </a:rPr>
              <a:t>í</a:t>
            </a:r>
            <a:r>
              <a:rPr lang="fr-FR" sz="2000" dirty="0" smtClean="0">
                <a:latin typeface="Verdana" charset="0"/>
                <a:ea typeface="MS PGothic" charset="0"/>
              </a:rPr>
              <a:t> </a:t>
            </a:r>
            <a:r>
              <a:rPr lang="fr-FR" sz="2000" dirty="0">
                <a:latin typeface="Verdana" charset="0"/>
                <a:ea typeface="MS PGothic" charset="0"/>
              </a:rPr>
              <a:t>nebo zničí antibiotikum</a:t>
            </a:r>
            <a:endParaRPr lang="fr-FR" dirty="0">
              <a:latin typeface="Verdana" charset="0"/>
              <a:ea typeface="MS PGothic" charset="0"/>
              <a:cs typeface="MS PGothic" charset="0"/>
            </a:endParaRPr>
          </a:p>
        </p:txBody>
      </p:sp>
      <p:pic>
        <p:nvPicPr>
          <p:cNvPr id="35846" name="Picture 6" descr="resist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874713"/>
            <a:ext cx="6759575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27650" y="1600200"/>
            <a:ext cx="3816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charset="0"/>
              <a:buChar char="Ø"/>
              <a:defRPr/>
            </a:pPr>
            <a:r>
              <a:rPr lang="fr-FR" altLang="ja-JP" dirty="0">
                <a:latin typeface="Verdana" charset="0"/>
                <a:ea typeface="MS PGothic" charset="0"/>
                <a:cs typeface="MS PGothic" charset="0"/>
              </a:rPr>
              <a:t> Hydroizolace membrány bakterií nebo odtok antibiotik</a:t>
            </a:r>
            <a:endParaRPr lang="fr-FR" dirty="0"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71463" y="1630363"/>
            <a:ext cx="36766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charset="0"/>
              <a:buChar char="Ø"/>
              <a:defRPr/>
            </a:pPr>
            <a:r>
              <a:rPr lang="cs-CZ" altLang="ja-JP" b="1" dirty="0" smtClean="0">
                <a:latin typeface="Verdana" charset="0"/>
                <a:ea typeface="MS PGothic" charset="0"/>
                <a:cs typeface="MS PGothic" charset="0"/>
              </a:rPr>
              <a:t> </a:t>
            </a:r>
            <a:r>
              <a:rPr lang="fr-FR" altLang="ja-JP" dirty="0" smtClean="0">
                <a:latin typeface="Verdana" charset="0"/>
                <a:ea typeface="MS PGothic" charset="0"/>
                <a:cs typeface="MS PGothic" charset="0"/>
              </a:rPr>
              <a:t>Modifikace </a:t>
            </a:r>
            <a:r>
              <a:rPr lang="fr-FR" altLang="ja-JP" dirty="0">
                <a:latin typeface="Verdana" charset="0"/>
                <a:ea typeface="MS PGothic" charset="0"/>
                <a:cs typeface="MS PGothic" charset="0"/>
              </a:rPr>
              <a:t>cíle antibiotika prostřednictvím mutací nebo enzymem</a:t>
            </a:r>
            <a:endParaRPr lang="fr-FR" dirty="0"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V="1">
            <a:off x="3178175" y="4151313"/>
            <a:ext cx="1016000" cy="1741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H="1">
            <a:off x="5803900" y="2552700"/>
            <a:ext cx="711200" cy="1336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H="1">
            <a:off x="4903788" y="1912938"/>
            <a:ext cx="434975" cy="8429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1679575" y="2563813"/>
            <a:ext cx="536575" cy="5953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404664"/>
            <a:ext cx="8229600" cy="10129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Rezistence vůči antibiotikům - mechanismus</a:t>
            </a:r>
            <a:endParaRPr lang="cs-CZ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1782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Náš experiment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Antibiogram bakteriálního kmene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0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ZoneTexte 2"/>
          <p:cNvSpPr txBox="1">
            <a:spLocks noChangeArrowheads="1"/>
          </p:cNvSpPr>
          <p:nvPr/>
        </p:nvSpPr>
        <p:spPr bwMode="auto">
          <a:xfrm>
            <a:off x="1483591" y="306387"/>
            <a:ext cx="57102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cs-CZ" altLang="cs-CZ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Potřebujeme:</a:t>
            </a:r>
            <a:endParaRPr lang="fr-FR" altLang="cs-CZ" sz="3200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82423" y="3149645"/>
            <a:ext cx="138925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cs-CZ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Sterilní </a:t>
            </a:r>
          </a:p>
          <a:p>
            <a:r>
              <a:rPr lang="cs-CZ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výtěrový tampon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937375" y="1668463"/>
            <a:ext cx="169862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cs-CZ" altLang="ja-JP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Agar s bakteriemi</a:t>
            </a:r>
            <a:endParaRPr lang="fr-FR" altLang="cs-CZ" sz="18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598863" y="5983288"/>
            <a:ext cx="33369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fr-FR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Antibiotika v Petriho misce</a:t>
            </a:r>
            <a:endParaRPr lang="cs-CZ" sz="20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485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517650"/>
            <a:ext cx="4910138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928222" y="2745704"/>
            <a:ext cx="1698625" cy="142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ja-JP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Mueller </a:t>
            </a:r>
            <a:r>
              <a:rPr lang="fr-FR" altLang="ja-JP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Hinton</a:t>
            </a:r>
            <a:r>
              <a:rPr lang="cs-CZ" altLang="ja-JP" sz="1800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ovo</a:t>
            </a:r>
            <a:r>
              <a:rPr lang="cs-CZ" altLang="ja-JP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altLang="ja-JP" sz="1800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kultivovací</a:t>
            </a:r>
            <a:r>
              <a:rPr lang="cs-CZ" altLang="ja-JP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altLang="ja-JP" sz="1800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méduim</a:t>
            </a:r>
            <a:endParaRPr lang="fr-FR" altLang="cs-CZ" sz="18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065989" y="4202113"/>
            <a:ext cx="15700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cs-CZ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Nákres rozložení</a:t>
            </a:r>
          </a:p>
        </p:txBody>
      </p:sp>
      <p:cxnSp>
        <p:nvCxnSpPr>
          <p:cNvPr id="4" name="Connecteur droit avec flèche 3"/>
          <p:cNvCxnSpPr>
            <a:cxnSpLocks noChangeShapeType="1"/>
          </p:cNvCxnSpPr>
          <p:nvPr/>
        </p:nvCxnSpPr>
        <p:spPr bwMode="auto">
          <a:xfrm flipH="1" flipV="1">
            <a:off x="3859213" y="4545013"/>
            <a:ext cx="773112" cy="1457325"/>
          </a:xfrm>
          <a:prstGeom prst="straightConnector1">
            <a:avLst/>
          </a:prstGeom>
          <a:noFill/>
          <a:ln w="38100">
            <a:solidFill>
              <a:srgbClr val="3366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er 1"/>
          <p:cNvGrpSpPr>
            <a:grpSpLocks/>
          </p:cNvGrpSpPr>
          <p:nvPr/>
        </p:nvGrpSpPr>
        <p:grpSpPr bwMode="auto">
          <a:xfrm>
            <a:off x="56888" y="894556"/>
            <a:ext cx="5400675" cy="919163"/>
            <a:chOff x="0" y="885825"/>
            <a:chExt cx="5400675" cy="919163"/>
          </a:xfrm>
        </p:grpSpPr>
        <p:sp>
          <p:nvSpPr>
            <p:cNvPr id="20490" name="Text Box 9"/>
            <p:cNvSpPr txBox="1">
              <a:spLocks noChangeArrowheads="1"/>
            </p:cNvSpPr>
            <p:nvPr/>
          </p:nvSpPr>
          <p:spPr bwMode="auto">
            <a:xfrm>
              <a:off x="0" y="885825"/>
              <a:ext cx="5400675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cs-CZ" altLang="ja-JP" sz="1800" dirty="0" smtClean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Sterilní fyziologický roztok ve zkumavce (5 ml)</a:t>
              </a:r>
              <a:endParaRPr lang="fr-FR" altLang="cs-CZ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2289175" y="1354138"/>
              <a:ext cx="725488" cy="450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0245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4" grpId="0"/>
      <p:bldP spid="6155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1. Příprava inokula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Naberte </a:t>
            </a:r>
            <a:r>
              <a:rPr lang="cs-CZ" dirty="0"/>
              <a:t>bakteriální kolonii sterilní očkovací </a:t>
            </a:r>
            <a:r>
              <a:rPr lang="cs-CZ" dirty="0" smtClean="0"/>
              <a:t>kličkou</a:t>
            </a:r>
            <a:endParaRPr lang="cs-CZ" dirty="0"/>
          </a:p>
          <a:p>
            <a:pPr marL="0" indent="0" algn="ctr">
              <a:buNone/>
            </a:pPr>
            <a:r>
              <a:rPr lang="cs-CZ" dirty="0"/>
              <a:t> </a:t>
            </a:r>
            <a:r>
              <a:rPr lang="cs-CZ" sz="1400" b="1" dirty="0" smtClean="0"/>
              <a:t>Pozor</a:t>
            </a:r>
            <a:r>
              <a:rPr lang="cs-CZ" sz="1400" b="1" dirty="0"/>
              <a:t>! Pracujte ve sterilním prostředí </a:t>
            </a:r>
            <a:r>
              <a:rPr lang="cs-CZ" sz="1400" b="1" dirty="0" err="1"/>
              <a:t>Bunsenova</a:t>
            </a:r>
            <a:r>
              <a:rPr lang="cs-CZ" sz="1400" b="1" dirty="0"/>
              <a:t> hořáku</a:t>
            </a:r>
            <a:r>
              <a:rPr lang="cs-CZ" sz="1400" b="1" dirty="0" smtClean="0"/>
              <a:t>!</a:t>
            </a:r>
          </a:p>
          <a:p>
            <a:r>
              <a:rPr lang="cs-CZ" dirty="0" smtClean="0"/>
              <a:t>Ponořte očkovací kličku do zkumavky s 5 </a:t>
            </a:r>
            <a:r>
              <a:rPr lang="cs-CZ" dirty="0" err="1" smtClean="0"/>
              <a:t>mL</a:t>
            </a:r>
            <a:r>
              <a:rPr lang="cs-CZ" dirty="0" smtClean="0"/>
              <a:t> fyziologického roztoku a otřete kličku o stěnu zkumavky pod hladinou roztoku</a:t>
            </a:r>
          </a:p>
          <a:p>
            <a:endParaRPr lang="cs-CZ" dirty="0" smtClean="0"/>
          </a:p>
          <a:p>
            <a:r>
              <a:rPr lang="cs-CZ" dirty="0" smtClean="0"/>
              <a:t>Opakujte 4x, abyste zajistili přítomnost alespoň 5 kolonii bakterií ve zkumavce</a:t>
            </a:r>
          </a:p>
          <a:p>
            <a:endParaRPr lang="cs-CZ" dirty="0" smtClean="0"/>
          </a:p>
          <a:p>
            <a:r>
              <a:rPr lang="cs-CZ" dirty="0" smtClean="0"/>
              <a:t>Popište zkumavku písmenem „I“</a:t>
            </a:r>
          </a:p>
          <a:p>
            <a:endParaRPr lang="cs-CZ" dirty="0"/>
          </a:p>
          <a:p>
            <a:r>
              <a:rPr lang="cs-CZ" dirty="0" smtClean="0"/>
              <a:t>Poté promíchejte obsah zkumavky krouživými pohyby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32656"/>
            <a:ext cx="903024" cy="170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2626"/>
            <a:ext cx="1512168" cy="118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3107681"/>
            <a:ext cx="442912" cy="242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208" y="4175835"/>
            <a:ext cx="607888" cy="132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962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67388"/>
            <a:ext cx="504056" cy="326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96752"/>
            <a:ext cx="819750" cy="273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95536"/>
          </a:xfrm>
        </p:spPr>
        <p:txBody>
          <a:bodyPr>
            <a:normAutofit/>
          </a:bodyPr>
          <a:lstStyle/>
          <a:p>
            <a:r>
              <a:rPr lang="cs-CZ" sz="3600" dirty="0"/>
              <a:t>2. Příprava </a:t>
            </a:r>
            <a:r>
              <a:rPr lang="cs-CZ" sz="3600" dirty="0" err="1"/>
              <a:t>Mueller</a:t>
            </a:r>
            <a:r>
              <a:rPr lang="cs-CZ" sz="3600" dirty="0"/>
              <a:t> </a:t>
            </a:r>
            <a:r>
              <a:rPr lang="cs-CZ" sz="3600" dirty="0" err="1"/>
              <a:t>Hintonova</a:t>
            </a:r>
            <a:r>
              <a:rPr lang="cs-CZ" sz="3600" dirty="0"/>
              <a:t> média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Do </a:t>
            </a:r>
            <a:r>
              <a:rPr lang="cs-CZ" dirty="0"/>
              <a:t>zkumavky „I" ponořte výtěrový </a:t>
            </a:r>
            <a:r>
              <a:rPr lang="cs-CZ" dirty="0" smtClean="0"/>
              <a:t>tampon</a:t>
            </a: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  <a:p>
            <a:r>
              <a:rPr lang="cs-CZ" dirty="0" smtClean="0"/>
              <a:t>Omočte </a:t>
            </a:r>
            <a:r>
              <a:rPr lang="cs-CZ" dirty="0"/>
              <a:t>výtěrový tampon a pomocí jemného přitisknutí na stěnu zkumavky se zbavte </a:t>
            </a:r>
            <a:r>
              <a:rPr lang="cs-CZ" dirty="0" smtClean="0"/>
              <a:t>přebytečné tekutiny</a:t>
            </a:r>
          </a:p>
          <a:p>
            <a:endParaRPr lang="cs-CZ" dirty="0"/>
          </a:p>
          <a:p>
            <a:r>
              <a:rPr lang="cs-CZ" dirty="0" smtClean="0"/>
              <a:t>Potřete </a:t>
            </a:r>
            <a:r>
              <a:rPr lang="cs-CZ" dirty="0" err="1"/>
              <a:t>Mueller</a:t>
            </a:r>
            <a:r>
              <a:rPr lang="cs-CZ" dirty="0"/>
              <a:t> </a:t>
            </a:r>
            <a:r>
              <a:rPr lang="cs-CZ" dirty="0" err="1"/>
              <a:t>Hintonovo</a:t>
            </a:r>
            <a:r>
              <a:rPr lang="cs-CZ" dirty="0"/>
              <a:t> kultivační médium výtěrovým </a:t>
            </a:r>
            <a:r>
              <a:rPr lang="cs-CZ" dirty="0" smtClean="0"/>
              <a:t>tamponem - tenká linie</a:t>
            </a:r>
          </a:p>
          <a:p>
            <a:endParaRPr lang="cs-CZ" dirty="0"/>
          </a:p>
          <a:p>
            <a:r>
              <a:rPr lang="cs-CZ" dirty="0" smtClean="0"/>
              <a:t>Otočte </a:t>
            </a:r>
            <a:r>
              <a:rPr lang="cs-CZ" dirty="0"/>
              <a:t>médium o 60° a </a:t>
            </a:r>
            <a:r>
              <a:rPr lang="cs-CZ" dirty="0" smtClean="0"/>
              <a:t>opakujte předchozí krok</a:t>
            </a:r>
          </a:p>
          <a:p>
            <a:endParaRPr lang="cs-CZ" dirty="0"/>
          </a:p>
          <a:p>
            <a:r>
              <a:rPr lang="cs-CZ" dirty="0" smtClean="0"/>
              <a:t>Celé ještě jednou, abyste </a:t>
            </a:r>
            <a:r>
              <a:rPr lang="cs-CZ" dirty="0"/>
              <a:t>zajistili rovnoměrné rozložení </a:t>
            </a:r>
            <a:r>
              <a:rPr lang="cs-CZ" dirty="0" smtClean="0"/>
              <a:t>inokula</a:t>
            </a:r>
            <a:endParaRPr lang="cs-CZ" dirty="0"/>
          </a:p>
          <a:p>
            <a:endParaRPr lang="cs-CZ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56" y="2276872"/>
            <a:ext cx="6732116" cy="251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613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3. Přidání </a:t>
            </a:r>
            <a:r>
              <a:rPr lang="cs-CZ" dirty="0" smtClean="0"/>
              <a:t>antibiotik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Umístěte </a:t>
            </a:r>
            <a:r>
              <a:rPr lang="cs-CZ" dirty="0" err="1"/>
              <a:t>Mueller</a:t>
            </a:r>
            <a:r>
              <a:rPr lang="cs-CZ" dirty="0"/>
              <a:t> </a:t>
            </a:r>
            <a:r>
              <a:rPr lang="cs-CZ" dirty="0" err="1"/>
              <a:t>Hintonovo</a:t>
            </a:r>
            <a:r>
              <a:rPr lang="cs-CZ" dirty="0"/>
              <a:t> médium na nákres rozložení </a:t>
            </a:r>
            <a:r>
              <a:rPr lang="cs-CZ" dirty="0" smtClean="0"/>
              <a:t>antibiotik</a:t>
            </a:r>
          </a:p>
          <a:p>
            <a:r>
              <a:rPr lang="cs-CZ" dirty="0" smtClean="0"/>
              <a:t>Sterilní </a:t>
            </a:r>
            <a:r>
              <a:rPr lang="cs-CZ" dirty="0"/>
              <a:t>pinzetou přeneste antibiotika na povrch média dle </a:t>
            </a:r>
            <a:r>
              <a:rPr lang="cs-CZ" dirty="0" smtClean="0"/>
              <a:t>nákresu</a:t>
            </a:r>
          </a:p>
          <a:p>
            <a:pPr lvl="1">
              <a:buFont typeface="Calibri Light" panose="020F0302020204030204" pitchFamily="34" charset="0"/>
              <a:buChar char="→"/>
            </a:pPr>
            <a:r>
              <a:rPr lang="cs-CZ" sz="1800" b="1" dirty="0"/>
              <a:t> </a:t>
            </a:r>
            <a:r>
              <a:rPr lang="cs-CZ" sz="1800" b="1" dirty="0" smtClean="0"/>
              <a:t>Buďte </a:t>
            </a:r>
            <a:r>
              <a:rPr lang="cs-CZ" sz="1800" b="1" dirty="0"/>
              <a:t>opatrní při pokládání </a:t>
            </a:r>
            <a:r>
              <a:rPr lang="cs-CZ" sz="1800" b="1" dirty="0" smtClean="0"/>
              <a:t>antibiotik – musí držet, ale nesmíte poškodit agar!</a:t>
            </a:r>
            <a:endParaRPr lang="cs-CZ" sz="1800" b="1" dirty="0"/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17032"/>
            <a:ext cx="2736304" cy="239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83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Inkubace </a:t>
            </a:r>
            <a:r>
              <a:rPr lang="cs-CZ" dirty="0"/>
              <a:t>média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Médium inkubujte dnem vzhůru po dobu 16 h za teploty nejméně 37 ° </a:t>
            </a:r>
            <a:r>
              <a:rPr lang="cs-CZ" dirty="0" smtClean="0"/>
              <a:t>C</a:t>
            </a:r>
            <a:endParaRPr lang="cs-CZ" dirty="0"/>
          </a:p>
        </p:txBody>
      </p:sp>
      <p:pic>
        <p:nvPicPr>
          <p:cNvPr id="6146" name="Picture 2" descr="http://www.path.queensu.ca/labs/yang/Lab%20tour/Bacteria%20incubator-sha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36912"/>
            <a:ext cx="5715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672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Analýza výsledků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Druhý </a:t>
            </a:r>
            <a:r>
              <a:rPr lang="cs-CZ" dirty="0"/>
              <a:t>den po inkubaci změřte průměr zón bez bakterií, které se vytvořily kolem </a:t>
            </a:r>
            <a:r>
              <a:rPr lang="cs-CZ" dirty="0" smtClean="0"/>
              <a:t>antibiotik</a:t>
            </a:r>
          </a:p>
          <a:p>
            <a:r>
              <a:rPr lang="cs-CZ" dirty="0" smtClean="0"/>
              <a:t>Pomocí tabulky </a:t>
            </a:r>
            <a:r>
              <a:rPr lang="cs-CZ" dirty="0"/>
              <a:t>stanovte senzitivitu či rezistenci bakteriálního kmene vůči sledovaným </a:t>
            </a:r>
            <a:r>
              <a:rPr lang="cs-CZ" dirty="0" smtClean="0"/>
              <a:t>antibiotikům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01008"/>
            <a:ext cx="2757384" cy="267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19" y="3791548"/>
            <a:ext cx="4086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665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6. 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Vyberte nejvhodnější antibiotika k léčbě </a:t>
            </a:r>
            <a:r>
              <a:rPr lang="cs-CZ" dirty="0" err="1"/>
              <a:t>nozokomiálních</a:t>
            </a:r>
            <a:r>
              <a:rPr lang="cs-CZ" dirty="0"/>
              <a:t> infekcí způsobených Vašimi </a:t>
            </a:r>
            <a:r>
              <a:rPr lang="cs-CZ" dirty="0" smtClean="0"/>
              <a:t>bakteriemi</a:t>
            </a:r>
            <a:endParaRPr lang="cs-CZ" dirty="0"/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61048"/>
            <a:ext cx="3517844" cy="128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300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85800" y="2492895"/>
            <a:ext cx="7772400" cy="1224137"/>
          </a:xfrm>
        </p:spPr>
        <p:txBody>
          <a:bodyPr/>
          <a:lstStyle/>
          <a:p>
            <a:r>
              <a:rPr lang="cs-CZ" sz="6600" dirty="0" smtClean="0"/>
              <a:t>Děkuji za pozornost</a:t>
            </a:r>
            <a:endParaRPr lang="cs-CZ" sz="66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331640" y="4077072"/>
            <a:ext cx="6400800" cy="1219200"/>
          </a:xfrm>
        </p:spPr>
        <p:txBody>
          <a:bodyPr>
            <a:normAutofit/>
          </a:bodyPr>
          <a:lstStyle/>
          <a:p>
            <a:r>
              <a:rPr lang="cs-CZ" sz="1400" dirty="0" smtClean="0"/>
              <a:t>Petra Jeřábková</a:t>
            </a:r>
          </a:p>
          <a:p>
            <a:r>
              <a:rPr lang="cs-CZ" sz="1200" dirty="0" smtClean="0"/>
              <a:t>Septima A</a:t>
            </a:r>
          </a:p>
          <a:p>
            <a:r>
              <a:rPr lang="cs-CZ" sz="1050" dirty="0" smtClean="0"/>
              <a:t>2014/2015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439231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altLang="cs-CZ" dirty="0" smtClean="0"/>
              <a:t>1877: Pasteur </a:t>
            </a:r>
            <a:r>
              <a:rPr lang="cs-CZ" altLang="cs-CZ" dirty="0" smtClean="0"/>
              <a:t>a</a:t>
            </a:r>
            <a:r>
              <a:rPr lang="fr-FR" altLang="cs-CZ" dirty="0" smtClean="0"/>
              <a:t> Joubert </a:t>
            </a:r>
            <a:r>
              <a:rPr lang="cs-CZ" altLang="cs-CZ" dirty="0" smtClean="0"/>
              <a:t>pozorovali</a:t>
            </a:r>
            <a:r>
              <a:rPr lang="fr-FR" altLang="cs-CZ" dirty="0" smtClean="0"/>
              <a:t> </a:t>
            </a:r>
            <a:r>
              <a:rPr lang="cs-CZ" altLang="cs-CZ" dirty="0" smtClean="0"/>
              <a:t>zmenšení bakteriální kultury za přítomnosti plísní</a:t>
            </a:r>
            <a:r>
              <a:rPr lang="fr-FR" altLang="cs-CZ" dirty="0" smtClean="0"/>
              <a:t/>
            </a:r>
            <a:br>
              <a:rPr lang="fr-FR" altLang="cs-CZ" dirty="0" smtClean="0"/>
            </a:br>
            <a:endParaRPr lang="cs-CZ" altLang="cs-CZ" dirty="0" smtClean="0"/>
          </a:p>
          <a:p>
            <a:r>
              <a:rPr lang="fr-FR" altLang="cs-CZ" dirty="0" smtClean="0"/>
              <a:t>1897: Duchesne </a:t>
            </a:r>
            <a:r>
              <a:rPr lang="cs-CZ" altLang="cs-CZ" dirty="0" smtClean="0"/>
              <a:t>popsal</a:t>
            </a:r>
            <a:r>
              <a:rPr lang="fr-FR" altLang="cs-CZ" dirty="0" smtClean="0"/>
              <a:t> </a:t>
            </a:r>
            <a:r>
              <a:rPr lang="cs-CZ" altLang="cs-CZ" dirty="0" smtClean="0"/>
              <a:t>inhibici bakteriální kultury houbou </a:t>
            </a:r>
            <a:r>
              <a:rPr lang="fr-FR" altLang="cs-CZ" dirty="0" smtClean="0"/>
              <a:t>Penicillium</a:t>
            </a:r>
          </a:p>
          <a:p>
            <a:pPr marL="0" indent="0">
              <a:buNone/>
            </a:pPr>
            <a:endParaRPr lang="cs-CZ" altLang="cs-CZ" dirty="0" smtClean="0"/>
          </a:p>
          <a:p>
            <a:r>
              <a:rPr lang="fr-FR" altLang="cs-CZ" dirty="0" smtClean="0"/>
              <a:t>1929: Sir Alexander Fleming</a:t>
            </a:r>
            <a:br>
              <a:rPr lang="fr-FR" altLang="cs-CZ" dirty="0" smtClean="0"/>
            </a:br>
            <a:r>
              <a:rPr lang="cs-CZ" altLang="cs-CZ" dirty="0" smtClean="0"/>
              <a:t>objevil</a:t>
            </a:r>
            <a:r>
              <a:rPr lang="fr-FR" altLang="cs-CZ" dirty="0" smtClean="0"/>
              <a:t> penicillin </a:t>
            </a:r>
            <a:r>
              <a:rPr lang="cs-CZ" altLang="cs-CZ" dirty="0" smtClean="0"/>
              <a:t>pozorováním</a:t>
            </a:r>
            <a:r>
              <a:rPr lang="fr-FR" altLang="cs-CZ" dirty="0" smtClean="0"/>
              <a:t/>
            </a:r>
            <a:br>
              <a:rPr lang="fr-FR" altLang="cs-CZ" dirty="0" smtClean="0"/>
            </a:br>
            <a:r>
              <a:rPr lang="cs-CZ" altLang="cs-CZ" dirty="0" smtClean="0"/>
              <a:t>bakteriálních kultur </a:t>
            </a:r>
            <a:r>
              <a:rPr lang="fr-FR" altLang="cs-CZ" dirty="0" smtClean="0"/>
              <a:t>inhib</a:t>
            </a:r>
            <a:r>
              <a:rPr lang="cs-CZ" altLang="cs-CZ" dirty="0" err="1" smtClean="0"/>
              <a:t>ovaných</a:t>
            </a:r>
            <a:r>
              <a:rPr lang="fr-FR" altLang="cs-CZ" dirty="0" smtClean="0"/>
              <a:t/>
            </a:r>
            <a:br>
              <a:rPr lang="fr-FR" altLang="cs-CZ" dirty="0" smtClean="0"/>
            </a:br>
            <a:r>
              <a:rPr lang="fr-FR" altLang="cs-CZ" dirty="0" smtClean="0"/>
              <a:t>Penicilli</a:t>
            </a:r>
            <a:r>
              <a:rPr lang="cs-CZ" altLang="cs-CZ" dirty="0" smtClean="0"/>
              <a:t>e</a:t>
            </a:r>
            <a:r>
              <a:rPr lang="fr-FR" altLang="cs-CZ" dirty="0" smtClean="0"/>
              <a:t>m notat</a:t>
            </a:r>
            <a:r>
              <a:rPr lang="cs-CZ" altLang="cs-CZ" dirty="0" smtClean="0"/>
              <a:t>e</a:t>
            </a:r>
            <a:r>
              <a:rPr lang="fr-FR" altLang="cs-CZ" dirty="0" smtClean="0"/>
              <a:t>m</a:t>
            </a:r>
            <a:endParaRPr lang="cs-CZ" altLang="cs-CZ" dirty="0" smtClean="0"/>
          </a:p>
          <a:p>
            <a:r>
              <a:rPr lang="fr-FR" altLang="cs-CZ" dirty="0" smtClean="0"/>
              <a:t>1939: Chain </a:t>
            </a:r>
            <a:r>
              <a:rPr lang="cs-CZ" altLang="cs-CZ" dirty="0" smtClean="0"/>
              <a:t>získal stabilní formu</a:t>
            </a:r>
            <a:r>
              <a:rPr lang="cs-CZ" altLang="cs-CZ" dirty="0"/>
              <a:t> </a:t>
            </a:r>
            <a:r>
              <a:rPr lang="fr-FR" altLang="cs-CZ" dirty="0" smtClean="0"/>
              <a:t>penicillin</a:t>
            </a:r>
            <a:r>
              <a:rPr lang="cs-CZ" altLang="cs-CZ" dirty="0" smtClean="0"/>
              <a:t>u</a:t>
            </a:r>
            <a:endParaRPr lang="fr-FR" altLang="cs-CZ" dirty="0" smtClean="0"/>
          </a:p>
          <a:p>
            <a:endParaRPr lang="cs-CZ" altLang="cs-CZ" dirty="0" smtClean="0"/>
          </a:p>
          <a:p>
            <a:r>
              <a:rPr lang="fr-FR" altLang="cs-CZ" dirty="0" smtClean="0"/>
              <a:t>1942: Industri</a:t>
            </a:r>
            <a:r>
              <a:rPr lang="cs-CZ" altLang="cs-CZ" dirty="0" smtClean="0"/>
              <a:t>á</a:t>
            </a:r>
            <a:r>
              <a:rPr lang="fr-FR" altLang="cs-CZ" dirty="0" smtClean="0"/>
              <a:t>l</a:t>
            </a:r>
            <a:r>
              <a:rPr lang="cs-CZ" altLang="cs-CZ" dirty="0" smtClean="0"/>
              <a:t>ní</a:t>
            </a:r>
            <a:r>
              <a:rPr lang="fr-FR" altLang="cs-CZ" dirty="0" smtClean="0"/>
              <a:t> </a:t>
            </a:r>
            <a:r>
              <a:rPr lang="cs-CZ" altLang="cs-CZ" dirty="0" smtClean="0"/>
              <a:t>produkce</a:t>
            </a:r>
            <a:r>
              <a:rPr lang="fr-FR" altLang="cs-CZ" dirty="0" smtClean="0"/>
              <a:t> penicillin</a:t>
            </a:r>
            <a:r>
              <a:rPr lang="cs-CZ" altLang="cs-CZ" dirty="0" smtClean="0"/>
              <a:t>u</a:t>
            </a:r>
            <a:endParaRPr lang="fr-FR" altLang="cs-CZ" sz="3600" dirty="0" smtClean="0">
              <a:latin typeface="Arial" charset="0"/>
            </a:endParaRPr>
          </a:p>
          <a:p>
            <a:endParaRPr lang="fr-FR" altLang="cs-CZ" sz="3600" dirty="0" smtClean="0">
              <a:latin typeface="Arial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738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Sele</a:t>
            </a:r>
            <a:r>
              <a:rPr lang="cs-CZ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ktivně</a:t>
            </a:r>
            <a:r>
              <a:rPr lang="cs-CZ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toxická</a:t>
            </a:r>
            <a:r>
              <a:rPr lang="en-US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:</a:t>
            </a:r>
            <a:endParaRPr lang="en-US" sz="2000" b="1" dirty="0"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cs-CZ" sz="1400" dirty="0" smtClean="0">
                <a:cs typeface="Arial" charset="0"/>
              </a:rPr>
              <a:t>Zabijí nebo inhibují</a:t>
            </a:r>
            <a:r>
              <a:rPr lang="cs-CZ" sz="1400" dirty="0">
                <a:cs typeface="Arial" charset="0"/>
              </a:rPr>
              <a:t> </a:t>
            </a:r>
            <a:r>
              <a:rPr lang="en-US" sz="1400" dirty="0" smtClean="0">
                <a:cs typeface="Arial" charset="0"/>
              </a:rPr>
              <a:t>patoge</a:t>
            </a:r>
            <a:r>
              <a:rPr lang="cs-CZ" sz="1400" dirty="0" smtClean="0">
                <a:cs typeface="Arial" charset="0"/>
              </a:rPr>
              <a:t>n</a:t>
            </a:r>
            <a:r>
              <a:rPr lang="en-US" sz="1400" dirty="0" smtClean="0">
                <a:cs typeface="Arial" charset="0"/>
              </a:rPr>
              <a:t>n</a:t>
            </a:r>
            <a:r>
              <a:rPr lang="cs-CZ" sz="1400" dirty="0" smtClean="0">
                <a:cs typeface="Arial" charset="0"/>
              </a:rPr>
              <a:t>í mikroby, co nejmenší poškození pacienta</a:t>
            </a:r>
            <a:endParaRPr lang="en-US" sz="1400" dirty="0">
              <a:cs typeface="Arial" charset="0"/>
            </a:endParaRPr>
          </a:p>
          <a:p>
            <a:pPr>
              <a:defRPr/>
            </a:pPr>
            <a:endParaRPr lang="en-US" sz="1400" dirty="0">
              <a:cs typeface="Arial" charset="0"/>
            </a:endParaRPr>
          </a:p>
          <a:p>
            <a:pPr>
              <a:defRPr/>
            </a:pPr>
            <a:endParaRPr lang="en-US" sz="1400" dirty="0">
              <a:cs typeface="Arial" charset="0"/>
            </a:endParaRPr>
          </a:p>
          <a:p>
            <a:pPr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System</a:t>
            </a:r>
            <a:r>
              <a:rPr lang="cs-CZ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at</a:t>
            </a:r>
            <a:r>
              <a:rPr lang="en-US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ic</a:t>
            </a:r>
            <a:r>
              <a:rPr lang="cs-CZ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ká</a:t>
            </a:r>
            <a:r>
              <a:rPr lang="en-US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(</a:t>
            </a:r>
            <a:r>
              <a:rPr lang="cs-CZ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nejvíce</a:t>
            </a:r>
            <a:r>
              <a:rPr lang="en-US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)</a:t>
            </a:r>
            <a:endParaRPr lang="en-US" sz="2000" b="1" dirty="0"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cs-CZ" sz="1400" dirty="0" smtClean="0">
                <a:cs typeface="Arial" charset="0"/>
              </a:rPr>
              <a:t>Projeví se v těle až po průchodu krevním oběhem</a:t>
            </a:r>
            <a:endParaRPr lang="en-US" sz="1400" dirty="0">
              <a:cs typeface="Arial" charset="0"/>
            </a:endParaRPr>
          </a:p>
          <a:p>
            <a:pPr>
              <a:defRPr/>
            </a:pPr>
            <a:endParaRPr lang="en-US" sz="1400" dirty="0">
              <a:cs typeface="Arial" charset="0"/>
            </a:endParaRPr>
          </a:p>
          <a:p>
            <a:pPr>
              <a:defRPr/>
            </a:pPr>
            <a:endParaRPr lang="en-US" sz="1400" dirty="0">
              <a:cs typeface="Arial" charset="0"/>
            </a:endParaRPr>
          </a:p>
          <a:p>
            <a:pPr>
              <a:defRPr/>
            </a:pPr>
            <a:r>
              <a:rPr lang="cs-CZ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Efektivnost</a:t>
            </a:r>
            <a:r>
              <a:rPr lang="en-US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:</a:t>
            </a:r>
            <a:endParaRPr lang="en-US" sz="2000" b="1" dirty="0"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  <a:p>
            <a:pPr>
              <a:buFont typeface="Wingdings" charset="0"/>
              <a:buChar char="Ø"/>
              <a:defRPr/>
            </a:pP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Úzké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 smtClean="0">
                <a:cs typeface="Arial" charset="0"/>
              </a:rPr>
              <a:t>spektrum</a:t>
            </a:r>
            <a:r>
              <a:rPr lang="cs-CZ" sz="1400" dirty="0" smtClean="0">
                <a:cs typeface="Arial" charset="0"/>
              </a:rPr>
              <a:t>,</a:t>
            </a:r>
            <a:r>
              <a:rPr lang="en-US" sz="1400" dirty="0" smtClean="0">
                <a:cs typeface="Arial" charset="0"/>
              </a:rPr>
              <a:t> </a:t>
            </a:r>
            <a:r>
              <a:rPr lang="cs-CZ" sz="1400" dirty="0" smtClean="0">
                <a:cs typeface="Arial" charset="0"/>
              </a:rPr>
              <a:t>působí jen na některé </a:t>
            </a:r>
            <a:r>
              <a:rPr lang="en-US" sz="1400" dirty="0" err="1" smtClean="0">
                <a:cs typeface="Arial" charset="0"/>
              </a:rPr>
              <a:t>mikroorganismy</a:t>
            </a:r>
            <a:endParaRPr lang="en-US" sz="1400" dirty="0">
              <a:cs typeface="Arial" charset="0"/>
            </a:endParaRPr>
          </a:p>
          <a:p>
            <a:pPr>
              <a:buFont typeface="Wingdings" charset="0"/>
              <a:buChar char="Ø"/>
              <a:defRPr/>
            </a:pPr>
            <a:r>
              <a:rPr lang="en-US" sz="1400" dirty="0">
                <a:cs typeface="Arial" charset="0"/>
              </a:rPr>
              <a:t> </a:t>
            </a:r>
            <a:r>
              <a:rPr lang="en-US" sz="1400" dirty="0" err="1" smtClean="0">
                <a:cs typeface="Arial" charset="0"/>
              </a:rPr>
              <a:t>Široké</a:t>
            </a:r>
            <a:r>
              <a:rPr lang="en-US" sz="1400" dirty="0" smtClean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spektrum</a:t>
            </a:r>
            <a:r>
              <a:rPr lang="en-US" sz="1400" dirty="0">
                <a:cs typeface="Arial" charset="0"/>
              </a:rPr>
              <a:t>, </a:t>
            </a:r>
            <a:r>
              <a:rPr lang="en-US" sz="1400" dirty="0" err="1">
                <a:cs typeface="Arial" charset="0"/>
              </a:rPr>
              <a:t>působí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na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 smtClean="0">
                <a:cs typeface="Arial" charset="0"/>
              </a:rPr>
              <a:t>mnoh</a:t>
            </a:r>
            <a:r>
              <a:rPr lang="cs-CZ" sz="1400" dirty="0" smtClean="0">
                <a:cs typeface="Arial" charset="0"/>
              </a:rPr>
              <a:t>o</a:t>
            </a:r>
            <a:r>
              <a:rPr lang="en-US" sz="1400" dirty="0" smtClean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různých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typů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patogenních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činitelů</a:t>
            </a:r>
            <a:endParaRPr lang="en-US" sz="1400" dirty="0">
              <a:cs typeface="Arial" charset="0"/>
            </a:endParaRPr>
          </a:p>
          <a:p>
            <a:pPr>
              <a:defRPr/>
            </a:pPr>
            <a:endParaRPr lang="en-US" sz="1400" dirty="0">
              <a:cs typeface="Arial" charset="0"/>
            </a:endParaRPr>
          </a:p>
          <a:p>
            <a:pPr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Ba</a:t>
            </a:r>
            <a:r>
              <a:rPr lang="cs-CZ" sz="1600" b="1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k</a:t>
            </a:r>
            <a:r>
              <a:rPr lang="en-US" sz="1600" b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tericid</a:t>
            </a:r>
            <a:r>
              <a:rPr lang="cs-CZ" sz="1600" b="1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ní</a:t>
            </a:r>
            <a:r>
              <a:rPr lang="en-US" sz="1600" b="1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</a:t>
            </a:r>
            <a:r>
              <a:rPr lang="en-US" sz="1600" dirty="0" smtClean="0">
                <a:cs typeface="Arial" charset="0"/>
              </a:rPr>
              <a:t>(</a:t>
            </a:r>
            <a:r>
              <a:rPr lang="cs-CZ" sz="1600" dirty="0" smtClean="0">
                <a:cs typeface="Arial" charset="0"/>
              </a:rPr>
              <a:t>smrt zaměřovaného </a:t>
            </a:r>
            <a:r>
              <a:rPr lang="en-US" sz="1600" dirty="0" smtClean="0">
                <a:cs typeface="Arial" charset="0"/>
              </a:rPr>
              <a:t>organism</a:t>
            </a:r>
            <a:r>
              <a:rPr lang="cs-CZ" sz="1600" dirty="0" smtClean="0">
                <a:cs typeface="Arial" charset="0"/>
              </a:rPr>
              <a:t>u</a:t>
            </a:r>
            <a:r>
              <a:rPr lang="en-US" sz="1600" dirty="0" smtClean="0">
                <a:cs typeface="Arial" charset="0"/>
              </a:rPr>
              <a:t>)</a:t>
            </a:r>
            <a:endParaRPr lang="en-US" sz="1600" dirty="0">
              <a:cs typeface="Arial" charset="0"/>
            </a:endParaRPr>
          </a:p>
          <a:p>
            <a:pPr>
              <a:defRPr/>
            </a:pPr>
            <a:r>
              <a:rPr lang="cs-CZ" sz="1600" b="1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B</a:t>
            </a:r>
            <a:r>
              <a:rPr lang="en-US" sz="1600" b="1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a</a:t>
            </a:r>
            <a:r>
              <a:rPr lang="cs-CZ" sz="1600" b="1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k</a:t>
            </a:r>
            <a:r>
              <a:rPr lang="en-US" sz="1600" b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terostatic</a:t>
            </a:r>
            <a:r>
              <a:rPr lang="cs-CZ" sz="1600" b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ká</a:t>
            </a:r>
            <a:r>
              <a:rPr lang="en-US" sz="1600" dirty="0" smtClean="0">
                <a:cs typeface="Arial" charset="0"/>
              </a:rPr>
              <a:t> (</a:t>
            </a:r>
            <a:r>
              <a:rPr lang="cs-CZ" sz="1600" dirty="0" smtClean="0">
                <a:cs typeface="Arial" charset="0"/>
              </a:rPr>
              <a:t>zvratná inhibice růstu</a:t>
            </a:r>
            <a:r>
              <a:rPr lang="en-US" sz="1400" dirty="0" smtClean="0">
                <a:cs typeface="Arial" charset="0"/>
              </a:rPr>
              <a:t>)</a:t>
            </a:r>
            <a:endParaRPr lang="fr-FR" sz="1400" dirty="0">
              <a:cs typeface="Arial" charset="0"/>
            </a:endParaRP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82701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45" name="Group 13"/>
          <p:cNvGrpSpPr>
            <a:grpSpLocks/>
          </p:cNvGrpSpPr>
          <p:nvPr/>
        </p:nvGrpSpPr>
        <p:grpSpPr bwMode="auto">
          <a:xfrm>
            <a:off x="525463" y="1882775"/>
            <a:ext cx="7315200" cy="4152900"/>
            <a:chOff x="286" y="1298"/>
            <a:chExt cx="4608" cy="2616"/>
          </a:xfrm>
        </p:grpSpPr>
        <p:pic>
          <p:nvPicPr>
            <p:cNvPr id="20493" name="Picture 5" descr="ac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1298"/>
              <a:ext cx="4051" cy="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801" y="1308"/>
              <a:ext cx="1716" cy="3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Verdana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2925" y="1335"/>
              <a:ext cx="1837" cy="3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Verdana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286" y="3045"/>
              <a:ext cx="1716" cy="3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Verdana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1795" y="3529"/>
              <a:ext cx="1716" cy="3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Verdana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3178" y="3229"/>
              <a:ext cx="1716" cy="3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Verdana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3431" y="3149"/>
              <a:ext cx="241" cy="3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Verdana" charset="0"/>
                <a:ea typeface="MS PGothic" charset="0"/>
                <a:cs typeface="MS PGothic" charset="0"/>
              </a:endParaRPr>
            </a:p>
          </p:txBody>
        </p:sp>
      </p:grp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600200" y="1955800"/>
            <a:ext cx="2560638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cs-CZ" sz="1400" b="1" dirty="0" smtClean="0">
                <a:latin typeface="Arial" charset="0"/>
                <a:ea typeface="MS PGothic" charset="0"/>
                <a:cs typeface="MS PGothic" charset="0"/>
              </a:rPr>
              <a:t>Inhibice syntézy buněčné stěny</a:t>
            </a:r>
            <a:endParaRPr lang="fr-FR" sz="1400" b="1" dirty="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984750" y="1954213"/>
            <a:ext cx="2835275" cy="614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cs-CZ" sz="1400" b="1" dirty="0" smtClean="0">
                <a:latin typeface="Arial" charset="0"/>
                <a:ea typeface="MS PGothic" charset="0"/>
                <a:cs typeface="MS PGothic" charset="0"/>
              </a:rPr>
              <a:t>Porucha funkce cytoplasmatické membrány</a:t>
            </a:r>
            <a:endParaRPr lang="fr-FR" sz="1400" b="1" dirty="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1195388" y="4776788"/>
            <a:ext cx="2397125" cy="539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cs-CZ" sz="1400" b="1" dirty="0" smtClean="0">
                <a:latin typeface="Arial" charset="0"/>
                <a:ea typeface="MS PGothic" charset="0"/>
                <a:cs typeface="MS PGothic" charset="0"/>
              </a:rPr>
              <a:t>Inhibice syntézy proteinů</a:t>
            </a:r>
            <a:endParaRPr lang="fr-FR" sz="1400" b="1" dirty="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5472113" y="4956175"/>
            <a:ext cx="256063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fr-FR" sz="1400" b="1" dirty="0" smtClean="0">
                <a:latin typeface="Arial" charset="0"/>
                <a:ea typeface="MS PGothic" charset="0"/>
                <a:cs typeface="MS PGothic" charset="0"/>
              </a:rPr>
              <a:t>Inhibi</a:t>
            </a:r>
            <a:r>
              <a:rPr lang="cs-CZ" sz="1400" b="1" dirty="0" err="1" smtClean="0">
                <a:latin typeface="Arial" charset="0"/>
                <a:ea typeface="MS PGothic" charset="0"/>
                <a:cs typeface="MS PGothic" charset="0"/>
              </a:rPr>
              <a:t>ce</a:t>
            </a:r>
            <a:r>
              <a:rPr lang="cs-CZ" sz="1400" b="1" dirty="0" smtClean="0">
                <a:latin typeface="Arial" charset="0"/>
                <a:ea typeface="MS PGothic" charset="0"/>
                <a:cs typeface="MS PGothic" charset="0"/>
              </a:rPr>
              <a:t> </a:t>
            </a:r>
            <a:r>
              <a:rPr lang="cs-CZ" sz="1400" b="1" dirty="0" err="1" smtClean="0">
                <a:latin typeface="Arial" charset="0"/>
                <a:ea typeface="MS PGothic" charset="0"/>
                <a:cs typeface="MS PGothic" charset="0"/>
              </a:rPr>
              <a:t>snytézy</a:t>
            </a:r>
            <a:r>
              <a:rPr lang="cs-CZ" sz="1400" b="1" dirty="0" smtClean="0">
                <a:latin typeface="Arial" charset="0"/>
                <a:ea typeface="MS PGothic" charset="0"/>
                <a:cs typeface="MS PGothic" charset="0"/>
              </a:rPr>
              <a:t> DNA</a:t>
            </a:r>
            <a:endParaRPr lang="fr-FR" sz="1400" b="1" dirty="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3303588" y="5486400"/>
            <a:ext cx="256063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cs-CZ" sz="1400" b="1" dirty="0" smtClean="0">
                <a:latin typeface="Arial" charset="0"/>
                <a:ea typeface="MS PGothic" charset="0"/>
                <a:cs typeface="MS PGothic" charset="0"/>
              </a:rPr>
              <a:t>Jiné mechanismy</a:t>
            </a:r>
            <a:endParaRPr lang="fr-FR" sz="1400" b="1" dirty="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309563" y="2347913"/>
            <a:ext cx="127163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Peniciliny</a:t>
            </a:r>
          </a:p>
          <a:p>
            <a:pPr eaLnBrk="1" hangingPunct="1"/>
            <a:r>
              <a:rPr lang="cs-CZ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Cefalosporiny</a:t>
            </a:r>
          </a:p>
          <a:p>
            <a:pPr eaLnBrk="1" hangingPunct="1"/>
            <a:r>
              <a:rPr lang="cs-CZ" sz="1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Monobaktamy</a:t>
            </a:r>
            <a:endParaRPr lang="cs-CZ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/>
            <a:r>
              <a:rPr lang="cs-CZ" sz="1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Karbapenemy</a:t>
            </a:r>
            <a:endParaRPr lang="cs-CZ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/>
            <a:r>
              <a:rPr lang="cs-CZ" sz="1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Vankomycin</a:t>
            </a:r>
            <a:endParaRPr lang="cs-CZ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/>
            <a:r>
              <a:rPr lang="cs-CZ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bacitracin</a:t>
            </a:r>
            <a:endParaRPr lang="fr-FR" altLang="cs-CZ" sz="1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325438" y="5233988"/>
            <a:ext cx="116166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Aminoglykozidy</a:t>
            </a:r>
            <a:endParaRPr lang="cs-CZ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cs-CZ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Chloramfenikol</a:t>
            </a:r>
            <a:endParaRPr lang="cs-CZ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cs-CZ" sz="1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makrolidy</a:t>
            </a:r>
            <a:endParaRPr lang="cs-CZ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cs-CZ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tetracykliny</a:t>
            </a:r>
            <a:endParaRPr lang="cs-CZ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cs-CZ" sz="1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linkomycin</a:t>
            </a:r>
            <a:endParaRPr lang="fr-FR" sz="1200" b="1" dirty="0">
              <a:solidFill>
                <a:schemeClr val="accent1">
                  <a:lumMod val="60000"/>
                  <a:lumOff val="40000"/>
                </a:schemeClr>
              </a:solidFill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3509963" y="6035675"/>
            <a:ext cx="22483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charset="0"/>
                <a:ea typeface="MS PGothic" charset="0"/>
                <a:cs typeface="MS PGothic" charset="0"/>
              </a:rPr>
              <a:t>U syntézy</a:t>
            </a:r>
            <a:r>
              <a:rPr lang="fr-FR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charset="0"/>
                <a:ea typeface="MS PGothic" charset="0"/>
                <a:cs typeface="MS PGothic" charset="0"/>
              </a:rPr>
              <a:t> </a:t>
            </a:r>
            <a:r>
              <a:rPr lang="fr-FR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charset="0"/>
                <a:ea typeface="MS PGothic" charset="0"/>
                <a:cs typeface="MS PGothic" charset="0"/>
              </a:rPr>
              <a:t>kyseliny </a:t>
            </a:r>
            <a:r>
              <a:rPr lang="fr-FR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charset="0"/>
                <a:ea typeface="MS PGothic" charset="0"/>
                <a:cs typeface="MS PGothic" charset="0"/>
              </a:rPr>
              <a:t>listové:</a:t>
            </a:r>
            <a:endParaRPr lang="fr-FR" sz="1200" dirty="0">
              <a:solidFill>
                <a:schemeClr val="accent1">
                  <a:lumMod val="60000"/>
                  <a:lumOff val="40000"/>
                </a:schemeClr>
              </a:solidFill>
              <a:latin typeface="Verdana" charset="0"/>
              <a:ea typeface="MS PGothic" charset="0"/>
              <a:cs typeface="MS PGothic" charset="0"/>
            </a:endParaRPr>
          </a:p>
          <a:p>
            <a:pPr>
              <a:defRPr/>
            </a:pPr>
            <a:r>
              <a:rPr lang="fr-FR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charset="0"/>
                <a:ea typeface="MS PGothic" charset="0"/>
                <a:cs typeface="MS PGothic" charset="0"/>
              </a:rPr>
              <a:t>  Trimethoprim</a:t>
            </a:r>
          </a:p>
          <a:p>
            <a:pPr>
              <a:defRPr/>
            </a:pPr>
            <a:r>
              <a:rPr lang="fr-FR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charset="0"/>
                <a:ea typeface="MS PGothic" charset="0"/>
                <a:cs typeface="MS PGothic" charset="0"/>
              </a:rPr>
              <a:t>  sulfonamidy</a:t>
            </a: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6430963" y="5486400"/>
            <a:ext cx="98270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Sulfonamidy</a:t>
            </a:r>
            <a:endParaRPr lang="cs-CZ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cs-CZ" sz="1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Trimetoprim</a:t>
            </a:r>
            <a:endParaRPr lang="cs-CZ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cs-CZ" sz="1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Chinolony</a:t>
            </a:r>
            <a:endParaRPr lang="cs-CZ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cs-CZ" sz="1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Rifampicin</a:t>
            </a:r>
            <a:endParaRPr lang="cs-CZ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cs-CZ" sz="1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pyrimetamin</a:t>
            </a:r>
            <a:endParaRPr lang="fr-FR" sz="1200" b="1" dirty="0">
              <a:solidFill>
                <a:schemeClr val="accent1">
                  <a:lumMod val="60000"/>
                  <a:lumOff val="40000"/>
                </a:schemeClr>
              </a:solidFill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7521575" y="2379663"/>
            <a:ext cx="10365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Amfotericin</a:t>
            </a:r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</a:t>
            </a:r>
            <a:endParaRPr lang="cs-CZ" sz="1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en-US" sz="1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Azoly</a:t>
            </a:r>
            <a:endParaRPr lang="cs-CZ" sz="1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en-US" sz="1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Polyeny</a:t>
            </a:r>
            <a:endParaRPr lang="cs-CZ" sz="1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en-US" sz="1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polymyxiny</a:t>
            </a:r>
            <a:endParaRPr lang="fr-FR" sz="1200" b="1" dirty="0">
              <a:solidFill>
                <a:schemeClr val="accent1">
                  <a:lumMod val="60000"/>
                  <a:lumOff val="40000"/>
                </a:schemeClr>
              </a:solidFill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2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 antibiotik v akci</a:t>
            </a:r>
            <a:endParaRPr lang="cs-CZ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5639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8" grpId="0" animBg="1"/>
      <p:bldP spid="18446" grpId="0" animBg="1"/>
      <p:bldP spid="18447" grpId="0" animBg="1"/>
      <p:bldP spid="18448" grpId="0" animBg="1"/>
      <p:bldP spid="18450" grpId="0"/>
      <p:bldP spid="18451" grpId="0"/>
      <p:bldP spid="18452" grpId="0"/>
      <p:bldP spid="18453" grpId="0"/>
      <p:bldP spid="184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5152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Minimální inhibiční koncentrace (MIC)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Nejnižší koncentrace antibiotik potřebná k inhibici růstu bakterií</a:t>
            </a:r>
          </a:p>
          <a:p>
            <a:pPr algn="ctr"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MS PGothic" charset="0"/>
                <a:cs typeface="MS PGothic" charset="0"/>
              </a:rPr>
              <a:t>MIC </a:t>
            </a:r>
            <a:r>
              <a:rPr lang="fr-FR" b="1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MS PGothic" charset="0"/>
                <a:cs typeface="MS PGothic" charset="0"/>
              </a:rPr>
              <a:t>= measuring a concentration</a:t>
            </a:r>
          </a:p>
          <a:p>
            <a:r>
              <a:rPr lang="cs-CZ" dirty="0" smtClean="0"/>
              <a:t>  Chceme-li zjistit MIC, musíme testovat vliv zvyšující se koncentrace antibiotik na růst bakterií</a:t>
            </a:r>
          </a:p>
          <a:p>
            <a:r>
              <a:rPr lang="cs-CZ" dirty="0" smtClean="0"/>
              <a:t>  Konvenční metoda je zředění v kapalném médiu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8919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Antibiogram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19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Antibiogram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fr-FR" altLang="cs-CZ" dirty="0" smtClean="0"/>
              <a:t> </a:t>
            </a:r>
            <a:r>
              <a:rPr lang="cs-CZ" altLang="cs-CZ" dirty="0" smtClean="0"/>
              <a:t>Měření </a:t>
            </a:r>
            <a:r>
              <a:rPr lang="fr-FR" alt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MIC</a:t>
            </a:r>
            <a:r>
              <a:rPr lang="fr-FR" altLang="cs-CZ" dirty="0" smtClean="0"/>
              <a:t> </a:t>
            </a:r>
            <a:r>
              <a:rPr lang="cs-CZ" altLang="cs-CZ" dirty="0" smtClean="0"/>
              <a:t>několika antibiotik </a:t>
            </a:r>
            <a:r>
              <a:rPr lang="cs-CZ" altLang="cs-CZ" dirty="0" err="1" smtClean="0"/>
              <a:t>působícíh</a:t>
            </a:r>
            <a:r>
              <a:rPr lang="cs-CZ" altLang="cs-CZ" dirty="0" smtClean="0"/>
              <a:t> proti isolovanému mikrobu</a:t>
            </a:r>
            <a:endParaRPr lang="fr-FR" altLang="cs-CZ" dirty="0" smtClean="0"/>
          </a:p>
          <a:p>
            <a:pPr>
              <a:buFont typeface="Wingdings" pitchFamily="2" charset="2"/>
              <a:buChar char="Ø"/>
            </a:pPr>
            <a:endParaRPr lang="fr-FR" altLang="cs-CZ" dirty="0" smtClean="0"/>
          </a:p>
          <a:p>
            <a:pPr>
              <a:buFont typeface="Wingdings" pitchFamily="2" charset="2"/>
              <a:buChar char="Ø"/>
            </a:pPr>
            <a:r>
              <a:rPr lang="fr-FR" altLang="cs-CZ" dirty="0" smtClean="0"/>
              <a:t> </a:t>
            </a:r>
            <a:r>
              <a:rPr lang="cs-CZ" altLang="cs-CZ" dirty="0" smtClean="0"/>
              <a:t>Profil sensitivity </a:t>
            </a:r>
            <a:r>
              <a:rPr lang="fr-FR" altLang="cs-CZ" dirty="0" smtClean="0"/>
              <a:t>ba</a:t>
            </a:r>
            <a:r>
              <a:rPr lang="cs-CZ" altLang="cs-CZ" dirty="0" smtClean="0"/>
              <a:t>k</a:t>
            </a:r>
            <a:r>
              <a:rPr lang="fr-FR" altLang="cs-CZ" dirty="0" smtClean="0"/>
              <a:t>ter</a:t>
            </a:r>
            <a:r>
              <a:rPr lang="cs-CZ" altLang="cs-CZ" dirty="0" err="1" smtClean="0"/>
              <a:t>ie</a:t>
            </a:r>
            <a:endParaRPr lang="fr-FR" altLang="cs-CZ" dirty="0" smtClean="0"/>
          </a:p>
          <a:p>
            <a:pPr algn="ctr">
              <a:buNone/>
            </a:pPr>
            <a:r>
              <a:rPr lang="fr-FR" altLang="cs-CZ" dirty="0" smtClean="0"/>
              <a:t/>
            </a:r>
            <a:br>
              <a:rPr lang="fr-FR" altLang="cs-CZ" dirty="0" smtClean="0"/>
            </a:br>
            <a:r>
              <a:rPr lang="fr-FR" altLang="cs-CZ" dirty="0" smtClean="0"/>
              <a:t/>
            </a:r>
            <a:br>
              <a:rPr lang="fr-FR" altLang="cs-CZ" dirty="0" smtClean="0"/>
            </a:br>
            <a:r>
              <a:rPr lang="cs-CZ" altLang="cs-CZ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 každé antibiotikum</a:t>
            </a:r>
            <a:r>
              <a:rPr lang="fr-FR" altLang="cs-CZ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cs-CZ" altLang="cs-CZ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jedna</a:t>
            </a:r>
            <a:r>
              <a:rPr lang="fr-FR" altLang="cs-CZ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MIC </a:t>
            </a:r>
            <a:r>
              <a:rPr lang="cs-CZ" altLang="cs-CZ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 specifický mikrob</a:t>
            </a:r>
            <a:endParaRPr lang="fr-FR" altLang="cs-CZ" sz="4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None/>
            </a:pPr>
            <a:endParaRPr lang="fr-FR" altLang="cs-CZ" sz="4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None/>
            </a:pPr>
            <a:r>
              <a:rPr lang="cs-CZ" altLang="cs-CZ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 každý mikrob</a:t>
            </a:r>
            <a:r>
              <a:rPr lang="fr-FR" altLang="cs-CZ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cs-CZ" altLang="cs-CZ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jeden</a:t>
            </a:r>
            <a:r>
              <a:rPr lang="fr-FR" altLang="cs-CZ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antibiogram  </a:t>
            </a:r>
            <a:r>
              <a:rPr lang="cs-CZ" altLang="cs-CZ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 skupinu antibiotik</a:t>
            </a:r>
            <a:endParaRPr lang="fr-FR" altLang="cs-CZ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</a:pPr>
            <a:endParaRPr lang="fr-FR" altLang="cs-CZ" dirty="0" smtClean="0"/>
          </a:p>
          <a:p>
            <a:pPr>
              <a:buNone/>
            </a:pPr>
            <a:endParaRPr lang="fr-FR" altLang="cs-CZ" dirty="0" smtClean="0"/>
          </a:p>
          <a:p>
            <a:pPr>
              <a:buFont typeface="Wingdings" pitchFamily="2" charset="2"/>
              <a:buChar char="Ø"/>
            </a:pPr>
            <a:r>
              <a:rPr lang="fr-FR" altLang="cs-CZ" dirty="0" smtClean="0"/>
              <a:t> </a:t>
            </a:r>
            <a:r>
              <a:rPr lang="cs-CZ" altLang="cs-CZ" dirty="0" smtClean="0"/>
              <a:t>Nezbytný pro určení nejvhodnějších antibiotik na léčbu dané bakteriální infekce</a:t>
            </a:r>
            <a:endParaRPr lang="fr-FR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7545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539750" y="1660525"/>
            <a:ext cx="835342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fr-FR" altLang="cs-CZ" sz="1800" dirty="0"/>
              <a:t> </a:t>
            </a:r>
            <a:r>
              <a:rPr lang="fr-FR" altLang="cs-CZ" sz="1800" dirty="0" smtClean="0"/>
              <a:t>Agar</a:t>
            </a:r>
            <a:r>
              <a:rPr lang="cs-CZ" altLang="cs-CZ" sz="1800" dirty="0" err="1" smtClean="0"/>
              <a:t>ové</a:t>
            </a:r>
            <a:r>
              <a:rPr lang="fr-FR" altLang="cs-CZ" sz="1800" dirty="0" smtClean="0"/>
              <a:t> m</a:t>
            </a:r>
            <a:r>
              <a:rPr lang="cs-CZ" altLang="cs-CZ" sz="1800" dirty="0" smtClean="0"/>
              <a:t>é</a:t>
            </a:r>
            <a:r>
              <a:rPr lang="fr-FR" altLang="cs-CZ" sz="1800" dirty="0" smtClean="0"/>
              <a:t>dium </a:t>
            </a:r>
            <a:r>
              <a:rPr lang="cs-CZ" altLang="cs-CZ" sz="1800" dirty="0" smtClean="0"/>
              <a:t>naočkované bakteriemi</a:t>
            </a:r>
            <a:r>
              <a:rPr lang="fr-FR" altLang="cs-CZ" sz="1800" dirty="0" smtClean="0"/>
              <a:t> </a:t>
            </a:r>
            <a:r>
              <a:rPr lang="cs-CZ" altLang="cs-CZ" sz="1800" dirty="0" smtClean="0"/>
              <a:t>za</a:t>
            </a:r>
            <a:r>
              <a:rPr lang="fr-FR" altLang="cs-CZ" sz="1800" dirty="0" smtClean="0"/>
              <a:t> standard</a:t>
            </a:r>
            <a:r>
              <a:rPr lang="cs-CZ" altLang="cs-CZ" sz="1800" dirty="0" err="1" smtClean="0"/>
              <a:t>ních</a:t>
            </a:r>
            <a:r>
              <a:rPr lang="fr-FR" altLang="cs-CZ" sz="1800" dirty="0" smtClean="0"/>
              <a:t> </a:t>
            </a:r>
            <a:r>
              <a:rPr lang="cs-CZ" altLang="cs-CZ" sz="1800" dirty="0" smtClean="0"/>
              <a:t>podmínek</a:t>
            </a:r>
            <a:r>
              <a:rPr lang="fr-FR" altLang="cs-CZ" sz="1800" dirty="0" smtClean="0"/>
              <a:t>:</a:t>
            </a:r>
            <a:endParaRPr lang="fr-FR" altLang="cs-CZ" sz="1800" dirty="0"/>
          </a:p>
          <a:p>
            <a:pPr lvl="1" eaLnBrk="1" hangingPunct="1">
              <a:buFont typeface="Wingdings" pitchFamily="2" charset="2"/>
              <a:buChar char="ü"/>
            </a:pPr>
            <a:r>
              <a:rPr lang="fr-FR" altLang="cs-CZ" sz="1800" dirty="0"/>
              <a:t> </a:t>
            </a:r>
            <a:r>
              <a:rPr lang="fr-FR" altLang="cs-CZ" sz="1400" dirty="0"/>
              <a:t>Muller Hinton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fr-FR" altLang="cs-CZ" sz="1400" dirty="0"/>
              <a:t> </a:t>
            </a:r>
            <a:r>
              <a:rPr lang="cs-CZ" altLang="cs-CZ" sz="1400" dirty="0" smtClean="0"/>
              <a:t>Tloušťka</a:t>
            </a:r>
            <a:r>
              <a:rPr lang="fr-FR" altLang="cs-CZ" sz="1400" dirty="0" smtClean="0"/>
              <a:t> </a:t>
            </a:r>
            <a:r>
              <a:rPr lang="fr-FR" altLang="cs-CZ" sz="1400" dirty="0"/>
              <a:t>4mm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fr-FR" altLang="cs-CZ" sz="1400" dirty="0"/>
              <a:t> </a:t>
            </a:r>
            <a:r>
              <a:rPr lang="cs-CZ" altLang="cs-CZ" sz="1400" dirty="0" smtClean="0"/>
              <a:t>Standardní inokulum</a:t>
            </a:r>
            <a:endParaRPr lang="fr-FR" altLang="cs-CZ" sz="1400" dirty="0"/>
          </a:p>
          <a:p>
            <a:pPr lvl="1" eaLnBrk="1" hangingPunct="1">
              <a:buFont typeface="Wingdings" pitchFamily="2" charset="2"/>
              <a:buChar char="ü"/>
            </a:pPr>
            <a:r>
              <a:rPr lang="fr-FR" altLang="cs-CZ" sz="1400" dirty="0"/>
              <a:t> </a:t>
            </a:r>
            <a:r>
              <a:rPr lang="fr-FR" altLang="cs-CZ" sz="1400" dirty="0" smtClean="0"/>
              <a:t>In</a:t>
            </a:r>
            <a:r>
              <a:rPr lang="cs-CZ" altLang="cs-CZ" sz="1400" dirty="0" smtClean="0"/>
              <a:t>k</a:t>
            </a:r>
            <a:r>
              <a:rPr lang="fr-FR" altLang="cs-CZ" sz="1400" dirty="0" smtClean="0"/>
              <a:t>uba</a:t>
            </a:r>
            <a:r>
              <a:rPr lang="cs-CZ" altLang="cs-CZ" sz="1400" dirty="0" err="1" smtClean="0"/>
              <a:t>ce</a:t>
            </a:r>
            <a:r>
              <a:rPr lang="fr-FR" altLang="cs-CZ" sz="1400" dirty="0" smtClean="0"/>
              <a:t>: </a:t>
            </a:r>
            <a:r>
              <a:rPr lang="fr-FR" altLang="cs-CZ" sz="1400" dirty="0"/>
              <a:t>18 </a:t>
            </a:r>
            <a:r>
              <a:rPr lang="cs-CZ" altLang="cs-CZ" sz="1400" dirty="0" smtClean="0"/>
              <a:t>až</a:t>
            </a:r>
            <a:r>
              <a:rPr lang="fr-FR" altLang="cs-CZ" sz="1400" dirty="0" smtClean="0"/>
              <a:t> </a:t>
            </a:r>
            <a:r>
              <a:rPr lang="fr-FR" altLang="cs-CZ" sz="1400" dirty="0"/>
              <a:t>24 </a:t>
            </a:r>
            <a:r>
              <a:rPr lang="cs-CZ" altLang="cs-CZ" sz="1400" dirty="0" smtClean="0"/>
              <a:t>hodin za teploty</a:t>
            </a:r>
            <a:r>
              <a:rPr lang="fr-FR" altLang="cs-CZ" sz="1400" dirty="0" smtClean="0"/>
              <a:t> </a:t>
            </a:r>
            <a:r>
              <a:rPr lang="fr-FR" altLang="cs-CZ" sz="1400" dirty="0"/>
              <a:t>37°C</a:t>
            </a:r>
          </a:p>
          <a:p>
            <a:pPr lvl="1" eaLnBrk="1" hangingPunct="1">
              <a:buFont typeface="Wingdings" pitchFamily="2" charset="2"/>
              <a:buNone/>
            </a:pPr>
            <a:endParaRPr lang="fr-FR" altLang="cs-CZ" sz="1400" dirty="0"/>
          </a:p>
          <a:p>
            <a:pPr eaLnBrk="1" hangingPunct="1">
              <a:buFont typeface="Wingdings" pitchFamily="2" charset="2"/>
              <a:buChar char="Ø"/>
            </a:pPr>
            <a:r>
              <a:rPr lang="cs-CZ" altLang="cs-CZ" sz="1800" dirty="0" smtClean="0"/>
              <a:t> </a:t>
            </a:r>
            <a:r>
              <a:rPr lang="fr-FR" altLang="cs-CZ" sz="1800" dirty="0" smtClean="0"/>
              <a:t>Antibiotick</a:t>
            </a:r>
            <a:r>
              <a:rPr lang="cs-CZ" altLang="cs-CZ" sz="1800" dirty="0" smtClean="0"/>
              <a:t>y</a:t>
            </a:r>
            <a:r>
              <a:rPr lang="fr-FR" altLang="cs-CZ" sz="1800" dirty="0" smtClean="0"/>
              <a:t> </a:t>
            </a:r>
            <a:r>
              <a:rPr lang="cs-CZ" altLang="cs-CZ" sz="1800" dirty="0" smtClean="0"/>
              <a:t>na</a:t>
            </a:r>
            <a:r>
              <a:rPr lang="fr-FR" altLang="cs-CZ" sz="1800" dirty="0" smtClean="0"/>
              <a:t>impregnované papír</a:t>
            </a:r>
            <a:r>
              <a:rPr lang="cs-CZ" altLang="cs-CZ" sz="1800" dirty="0" smtClean="0"/>
              <a:t>k</a:t>
            </a:r>
            <a:r>
              <a:rPr lang="fr-FR" altLang="cs-CZ" sz="1800" dirty="0" smtClean="0"/>
              <a:t>y</a:t>
            </a:r>
            <a:r>
              <a:rPr lang="cs-CZ" altLang="cs-CZ" sz="1800" dirty="0" smtClean="0"/>
              <a:t> (disky)</a:t>
            </a:r>
            <a:r>
              <a:rPr lang="fr-FR" altLang="cs-CZ" sz="1800" dirty="0" smtClean="0"/>
              <a:t> </a:t>
            </a:r>
            <a:r>
              <a:rPr lang="cs-CZ" altLang="cs-CZ" sz="1800" dirty="0"/>
              <a:t>v</a:t>
            </a:r>
            <a:r>
              <a:rPr lang="fr-FR" altLang="cs-CZ" sz="1800" dirty="0" smtClean="0"/>
              <a:t>ložené na agar</a:t>
            </a:r>
            <a:endParaRPr lang="fr-FR" altLang="cs-CZ" sz="1800" dirty="0"/>
          </a:p>
          <a:p>
            <a:pPr eaLnBrk="1" hangingPunct="1">
              <a:buFont typeface="Wingdings" pitchFamily="2" charset="2"/>
              <a:buChar char="Ø"/>
            </a:pPr>
            <a:endParaRPr lang="fr-FR" altLang="cs-CZ" sz="1800" dirty="0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5808663" y="4268788"/>
            <a:ext cx="29241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charset="0"/>
              <a:buChar char="Ø"/>
              <a:defRPr/>
            </a:pPr>
            <a:r>
              <a:rPr lang="cs-CZ" dirty="0" smtClean="0">
                <a:latin typeface="Verdana" charset="0"/>
                <a:ea typeface="MS PGothic" charset="0"/>
              </a:rPr>
              <a:t> </a:t>
            </a:r>
            <a:r>
              <a:rPr lang="fr-FR" dirty="0" smtClean="0">
                <a:latin typeface="Verdana" charset="0"/>
                <a:ea typeface="MS PGothic" charset="0"/>
              </a:rPr>
              <a:t>Antibiotika </a:t>
            </a:r>
            <a:r>
              <a:rPr lang="cs-CZ" dirty="0" smtClean="0">
                <a:latin typeface="Verdana" charset="0"/>
                <a:ea typeface="MS PGothic" charset="0"/>
              </a:rPr>
              <a:t>se rozptýlí</a:t>
            </a:r>
            <a:r>
              <a:rPr lang="fr-FR" dirty="0" smtClean="0">
                <a:latin typeface="Verdana" charset="0"/>
                <a:ea typeface="MS PGothic" charset="0"/>
              </a:rPr>
              <a:t> </a:t>
            </a:r>
            <a:r>
              <a:rPr lang="fr-FR" dirty="0">
                <a:latin typeface="Verdana" charset="0"/>
                <a:ea typeface="MS PGothic" charset="0"/>
              </a:rPr>
              <a:t>do agaru: koncentrace </a:t>
            </a:r>
            <a:r>
              <a:rPr lang="fr-FR" dirty="0" smtClean="0">
                <a:latin typeface="Verdana" charset="0"/>
                <a:ea typeface="MS PGothic" charset="0"/>
              </a:rPr>
              <a:t>j</a:t>
            </a:r>
            <a:r>
              <a:rPr lang="cs-CZ" dirty="0" smtClean="0">
                <a:latin typeface="Verdana" charset="0"/>
                <a:ea typeface="MS PGothic" charset="0"/>
              </a:rPr>
              <a:t>e</a:t>
            </a:r>
            <a:r>
              <a:rPr lang="fr-FR" dirty="0" smtClean="0">
                <a:latin typeface="Verdana" charset="0"/>
                <a:ea typeface="MS PGothic" charset="0"/>
              </a:rPr>
              <a:t> </a:t>
            </a:r>
            <a:r>
              <a:rPr lang="fr-FR" dirty="0">
                <a:latin typeface="Verdana" charset="0"/>
                <a:ea typeface="MS PGothic" charset="0"/>
              </a:rPr>
              <a:t>nepřímo úměrná vzdálenosti disku</a:t>
            </a:r>
            <a:endParaRPr lang="fr-FR" dirty="0">
              <a:latin typeface="Verdana" charset="0"/>
              <a:ea typeface="MS PGothic" charset="0"/>
              <a:cs typeface="MS PGothic" charset="0"/>
            </a:endParaRPr>
          </a:p>
        </p:txBody>
      </p:sp>
      <p:pic>
        <p:nvPicPr>
          <p:cNvPr id="24582" name="Picture 6" descr="ATB01e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2"/>
          <a:stretch>
            <a:fillRect/>
          </a:stretch>
        </p:blipFill>
        <p:spPr bwMode="auto">
          <a:xfrm>
            <a:off x="323528" y="3429000"/>
            <a:ext cx="58420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Pevné médium: provedení</a:t>
            </a:r>
            <a:endParaRPr lang="cs-CZ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0196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230</TotalTime>
  <Words>720</Words>
  <Application>Microsoft Office PowerPoint</Application>
  <PresentationFormat>Předvádění na obrazovce (4:3)</PresentationFormat>
  <Paragraphs>247</Paragraphs>
  <Slides>29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Exekutivní</vt:lpstr>
      <vt:lpstr>Antibiotika</vt:lpstr>
      <vt:lpstr>Antibiotika</vt:lpstr>
      <vt:lpstr>Historie</vt:lpstr>
      <vt:lpstr>Charakteristika</vt:lpstr>
      <vt:lpstr>Prezentace aplikace PowerPoint</vt:lpstr>
      <vt:lpstr>Minimální inhibiční koncentrace (MIC)</vt:lpstr>
      <vt:lpstr>Antibiogram</vt:lpstr>
      <vt:lpstr>Antibiogram</vt:lpstr>
      <vt:lpstr>Prezentace aplikace PowerPoint</vt:lpstr>
      <vt:lpstr>Prezentace aplikace PowerPoint</vt:lpstr>
      <vt:lpstr>Prezentace aplikace PowerPoint</vt:lpstr>
      <vt:lpstr>Antibiogram</vt:lpstr>
      <vt:lpstr>Antibiogram - jiné metody</vt:lpstr>
      <vt:lpstr>Prezentace aplikace PowerPoint</vt:lpstr>
      <vt:lpstr> Automatizované metody:</vt:lpstr>
      <vt:lpstr>Rezistence vůči antibiotikům</vt:lpstr>
      <vt:lpstr>Rezistence vůči antibiotikům</vt:lpstr>
      <vt:lpstr>Rezistence vůči antibiotikům</vt:lpstr>
      <vt:lpstr>Prezentace aplikace PowerPoint</vt:lpstr>
      <vt:lpstr>Prezentace aplikace PowerPoint</vt:lpstr>
      <vt:lpstr>Náš experiment</vt:lpstr>
      <vt:lpstr>Prezentace aplikace PowerPoint</vt:lpstr>
      <vt:lpstr>1. Příprava inokula</vt:lpstr>
      <vt:lpstr>2. Příprava Mueller Hintonova média </vt:lpstr>
      <vt:lpstr>3. Přidání antibiotik</vt:lpstr>
      <vt:lpstr>4. Inkubace média</vt:lpstr>
      <vt:lpstr>5. Analýza výsledků</vt:lpstr>
      <vt:lpstr>6. Závěr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Antibiotika</dc:title>
  <dc:creator>family</dc:creator>
  <cp:lastModifiedBy>family</cp:lastModifiedBy>
  <cp:revision>52</cp:revision>
  <dcterms:created xsi:type="dcterms:W3CDTF">2015-06-13T11:38:34Z</dcterms:created>
  <dcterms:modified xsi:type="dcterms:W3CDTF">2015-06-13T15:29:25Z</dcterms:modified>
</cp:coreProperties>
</file>