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71" r:id="rId5"/>
    <p:sldId id="258" r:id="rId6"/>
    <p:sldId id="269" r:id="rId7"/>
    <p:sldId id="270" r:id="rId8"/>
    <p:sldId id="259" r:id="rId9"/>
    <p:sldId id="260" r:id="rId10"/>
    <p:sldId id="262" r:id="rId11"/>
    <p:sldId id="281" r:id="rId12"/>
    <p:sldId id="277" r:id="rId13"/>
    <p:sldId id="278" r:id="rId14"/>
    <p:sldId id="280" r:id="rId15"/>
    <p:sldId id="265" r:id="rId16"/>
    <p:sldId id="276" r:id="rId17"/>
    <p:sldId id="279" r:id="rId18"/>
    <p:sldId id="264" r:id="rId19"/>
    <p:sldId id="275" r:id="rId20"/>
    <p:sldId id="274" r:id="rId21"/>
    <p:sldId id="266" r:id="rId22"/>
    <p:sldId id="272" r:id="rId23"/>
    <p:sldId id="273" r:id="rId24"/>
    <p:sldId id="282" r:id="rId25"/>
    <p:sldId id="268" r:id="rId26"/>
    <p:sldId id="283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136" autoAdjust="0"/>
    <p:restoredTop sz="94660"/>
  </p:normalViewPr>
  <p:slideViewPr>
    <p:cSldViewPr>
      <p:cViewPr varScale="1">
        <p:scale>
          <a:sx n="73" d="100"/>
          <a:sy n="73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A60AB64-5D69-43D9-A530-5744A4EE4FC3}" type="datetimeFigureOut">
              <a:rPr lang="cs-CZ" smtClean="0"/>
              <a:t>28. 5. 2015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C4A61A5-A274-4317-9FB8-E6BA7B4D770B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élní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élní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AB64-5D69-43D9-A530-5744A4EE4FC3}" type="datetimeFigureOut">
              <a:rPr lang="cs-CZ" smtClean="0"/>
              <a:t>28. 5. 2015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61A5-A274-4317-9FB8-E6BA7B4D770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AB64-5D69-43D9-A530-5744A4EE4FC3}" type="datetimeFigureOut">
              <a:rPr lang="cs-CZ" smtClean="0"/>
              <a:t>28. 5. 2015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61A5-A274-4317-9FB8-E6BA7B4D770B}" type="slidenum">
              <a:rPr lang="cs-CZ" smtClean="0"/>
              <a:t>‹#›</a:t>
            </a:fld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úhe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AB64-5D69-43D9-A530-5744A4EE4FC3}" type="datetimeFigureOut">
              <a:rPr lang="cs-CZ" smtClean="0"/>
              <a:t>28. 5. 2015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61A5-A274-4317-9FB8-E6BA7B4D770B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A60AB64-5D69-43D9-A530-5744A4EE4FC3}" type="datetimeFigureOut">
              <a:rPr lang="cs-CZ" smtClean="0"/>
              <a:t>28. 5. 2015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C4A61A5-A274-4317-9FB8-E6BA7B4D770B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AB64-5D69-43D9-A530-5744A4EE4FC3}" type="datetimeFigureOut">
              <a:rPr lang="cs-CZ" smtClean="0"/>
              <a:t>28. 5. 2015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61A5-A274-4317-9FB8-E6BA7B4D770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AB64-5D69-43D9-A530-5744A4EE4FC3}" type="datetimeFigureOut">
              <a:rPr lang="cs-CZ" smtClean="0"/>
              <a:t>28. 5. 2015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61A5-A274-4317-9FB8-E6BA7B4D770B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AB64-5D69-43D9-A530-5744A4EE4FC3}" type="datetimeFigureOut">
              <a:rPr lang="cs-CZ" smtClean="0"/>
              <a:t>28. 5. 2015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61A5-A274-4317-9FB8-E6BA7B4D770B}" type="slidenum">
              <a:rPr lang="cs-CZ" smtClean="0"/>
              <a:t>‹#›</a:t>
            </a:fld>
            <a:endParaRPr lang="cs-CZ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AB64-5D69-43D9-A530-5744A4EE4FC3}" type="datetimeFigureOut">
              <a:rPr lang="cs-CZ" smtClean="0"/>
              <a:t>28. 5. 2015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61A5-A274-4317-9FB8-E6BA7B4D770B}" type="slidenum">
              <a:rPr lang="cs-CZ" smtClean="0"/>
              <a:t>‹#›</a:t>
            </a:fld>
            <a:endParaRPr lang="cs-CZ"/>
          </a:p>
        </p:txBody>
      </p:sp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AB64-5D69-43D9-A530-5744A4EE4FC3}" type="datetimeFigureOut">
              <a:rPr lang="cs-CZ" smtClean="0"/>
              <a:t>28. 5. 2015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61A5-A274-4317-9FB8-E6BA7B4D770B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AB64-5D69-43D9-A530-5744A4EE4FC3}" type="datetimeFigureOut">
              <a:rPr lang="cs-CZ" smtClean="0"/>
              <a:t>28. 5. 2015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61A5-A274-4317-9FB8-E6BA7B4D770B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A60AB64-5D69-43D9-A530-5744A4EE4FC3}" type="datetimeFigureOut">
              <a:rPr lang="cs-CZ" smtClean="0"/>
              <a:t>28. 5. 2015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C4A61A5-A274-4317-9FB8-E6BA7B4D770B}" type="slidenum">
              <a:rPr lang="cs-CZ" smtClean="0"/>
              <a:t>‹#›</a:t>
            </a:fld>
            <a:endParaRPr lang="cs-CZ"/>
          </a:p>
        </p:txBody>
      </p:sp>
      <p:sp>
        <p:nvSpPr>
          <p:cNvPr id="28" name="Přímá spojovací čár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Přímá spojovací čár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úhe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verahcl.rajce.idnes.cz/" TargetMode="External"/><Relationship Id="rId2" Type="http://schemas.openxmlformats.org/officeDocument/2006/relationships/hyperlink" Target="http://comenius-biotech.spip.ac-rouen.fr/spip.php?rubrique1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kiskripta.eu/index.php/Hom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N</a:t>
            </a:r>
            <a:r>
              <a:rPr lang="cs-CZ" dirty="0" err="1" smtClean="0"/>
              <a:t>ozokomiální</a:t>
            </a:r>
            <a:r>
              <a:rPr lang="cs-CZ" dirty="0" smtClean="0"/>
              <a:t> infekce</a:t>
            </a:r>
            <a:br>
              <a:rPr lang="cs-CZ" dirty="0" smtClean="0"/>
            </a:br>
            <a:r>
              <a:rPr lang="cs-CZ" dirty="0" err="1" smtClean="0"/>
              <a:t>Evreux</a:t>
            </a:r>
            <a:r>
              <a:rPr lang="cs-CZ" dirty="0" smtClean="0"/>
              <a:t> 2015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Prevence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Hygiena pracovníků, návštěv a pacientů</a:t>
            </a:r>
          </a:p>
          <a:p>
            <a:r>
              <a:rPr lang="cs-CZ" dirty="0" smtClean="0"/>
              <a:t>Sterilita nástrojů, prostředí</a:t>
            </a:r>
          </a:p>
          <a:p>
            <a:r>
              <a:rPr lang="cs-CZ" dirty="0" smtClean="0"/>
              <a:t>Regulace ATB – omezení rezistence </a:t>
            </a:r>
          </a:p>
          <a:p>
            <a:r>
              <a:rPr lang="cs-CZ" dirty="0" smtClean="0"/>
              <a:t>Pravidelná kontrola mikrobiologického prostředí pacienta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Zjišťování kontaminace - Pokusy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Zjišťování kontaminace </a:t>
            </a:r>
            <a:r>
              <a:rPr lang="cs-CZ" dirty="0" err="1" smtClean="0"/>
              <a:t>katetru</a:t>
            </a:r>
            <a:endParaRPr lang="cs-CZ" dirty="0"/>
          </a:p>
        </p:txBody>
      </p:sp>
      <p:pic>
        <p:nvPicPr>
          <p:cNvPr id="4" name="Image 1" descr="Sans titre2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2148190" y="1797286"/>
            <a:ext cx="4847619" cy="378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857224" y="171448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Štěteček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286644" y="3286124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Testovaný </a:t>
            </a:r>
            <a:r>
              <a:rPr lang="cs-CZ" dirty="0" err="1" smtClean="0"/>
              <a:t>katetr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928662" y="2357430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Petriho</a:t>
            </a:r>
            <a:r>
              <a:rPr lang="cs-CZ" dirty="0" smtClean="0"/>
              <a:t> miska</a:t>
            </a:r>
            <a:endParaRPr lang="cs-CZ" dirty="0"/>
          </a:p>
        </p:txBody>
      </p:sp>
      <p:cxnSp>
        <p:nvCxnSpPr>
          <p:cNvPr id="8" name="Přímá spojovací šipka 7"/>
          <p:cNvCxnSpPr/>
          <p:nvPr/>
        </p:nvCxnSpPr>
        <p:spPr>
          <a:xfrm>
            <a:off x="1714480" y="2000240"/>
            <a:ext cx="1428760" cy="5715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>
            <a:off x="1785918" y="2857496"/>
            <a:ext cx="2786082" cy="714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 rot="10800000" flipV="1">
            <a:off x="6072198" y="3714752"/>
            <a:ext cx="1143008" cy="78581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Pinzetou uchopíme </a:t>
            </a:r>
            <a:r>
              <a:rPr lang="cs-CZ" dirty="0" err="1" smtClean="0"/>
              <a:t>katetr</a:t>
            </a:r>
            <a:r>
              <a:rPr lang="cs-CZ" dirty="0" smtClean="0"/>
              <a:t> asi 1cm od kraje</a:t>
            </a:r>
          </a:p>
          <a:p>
            <a:r>
              <a:rPr lang="cs-CZ" dirty="0" smtClean="0"/>
              <a:t>Štětečkem vytřeme vnitřek </a:t>
            </a:r>
            <a:r>
              <a:rPr lang="cs-CZ" dirty="0" err="1" smtClean="0"/>
              <a:t>katetru</a:t>
            </a:r>
            <a:endParaRPr lang="cs-CZ" dirty="0" smtClean="0"/>
          </a:p>
          <a:p>
            <a:r>
              <a:rPr lang="cs-CZ" dirty="0" smtClean="0"/>
              <a:t>Štětečkem přejedeme po agarovém povrchu, jednotlivé pruhy jsou tenké a blízko u sebe</a:t>
            </a:r>
          </a:p>
          <a:p>
            <a:r>
              <a:rPr lang="cs-CZ" dirty="0" smtClean="0"/>
              <a:t>Při 37° konzervujeme 24 hodin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Veškerá manipulace probíhá ve sterilním prostředí okolo </a:t>
            </a:r>
            <a:r>
              <a:rPr lang="cs-CZ" dirty="0" err="1" smtClean="0"/>
              <a:t>Bunsenova</a:t>
            </a:r>
            <a:r>
              <a:rPr lang="cs-CZ" dirty="0" smtClean="0"/>
              <a:t> hořáku 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mg98.rajce.idnes.cz/d9803/11/11246/11246841_c0d6d7085de025afb2797fb318b2f3c0/images/P4140090.jpg?ver=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Zjišťování kontaminace fyziologického roztoku</a:t>
            </a:r>
            <a:endParaRPr lang="cs-CZ" dirty="0"/>
          </a:p>
        </p:txBody>
      </p:sp>
      <p:pic>
        <p:nvPicPr>
          <p:cNvPr id="4" name="Image 1" descr="Sans titre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967238" y="1678238"/>
            <a:ext cx="5209524" cy="401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214282" y="2000240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Fyziologický roztok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85720" y="4429132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Roztírací tyčinka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14282" y="2786058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Petriho</a:t>
            </a:r>
            <a:r>
              <a:rPr lang="cs-CZ" dirty="0" smtClean="0"/>
              <a:t> miska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14282" y="3643314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Sterilní pipeta</a:t>
            </a:r>
            <a:endParaRPr lang="cs-CZ" dirty="0"/>
          </a:p>
        </p:txBody>
      </p:sp>
      <p:cxnSp>
        <p:nvCxnSpPr>
          <p:cNvPr id="9" name="Přímá spojovací šipka 8"/>
          <p:cNvCxnSpPr/>
          <p:nvPr/>
        </p:nvCxnSpPr>
        <p:spPr>
          <a:xfrm>
            <a:off x="1571604" y="2214554"/>
            <a:ext cx="2643206" cy="2143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>
            <a:off x="1071538" y="2928934"/>
            <a:ext cx="1285884" cy="1428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 flipV="1">
            <a:off x="1142976" y="3643314"/>
            <a:ext cx="3071834" cy="2857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>
            <a:off x="1357290" y="4714884"/>
            <a:ext cx="2143140" cy="5000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Pipetou nabereme vorek o objemu 0,5 ml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Na povrch </a:t>
            </a:r>
            <a:r>
              <a:rPr lang="cs-CZ" dirty="0" err="1"/>
              <a:t>P</a:t>
            </a:r>
            <a:r>
              <a:rPr lang="cs-CZ" dirty="0" err="1" smtClean="0"/>
              <a:t>etriho</a:t>
            </a:r>
            <a:r>
              <a:rPr lang="cs-CZ" dirty="0" smtClean="0"/>
              <a:t> misky nakapeme 2-3 kapky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Tyčinkou rozetřeme kapky po celém povrchu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Na povrch se nesmí tlačit, jinak se poškodí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Při 37° konzervujeme 24 hodin</a:t>
            </a:r>
          </a:p>
          <a:p>
            <a:pPr marL="514350" indent="-514350">
              <a:buNone/>
            </a:pPr>
            <a:endParaRPr lang="cs-CZ" dirty="0"/>
          </a:p>
          <a:p>
            <a:pPr marL="514350" indent="-514350">
              <a:buNone/>
            </a:pPr>
            <a:r>
              <a:rPr lang="cs-CZ" dirty="0" smtClean="0"/>
              <a:t>Veškerá manipulace probíhá ve sterilním prostředí okolo </a:t>
            </a:r>
            <a:r>
              <a:rPr lang="cs-CZ" dirty="0" err="1" smtClean="0"/>
              <a:t>Bunsenova</a:t>
            </a:r>
            <a:r>
              <a:rPr lang="cs-CZ" dirty="0" smtClean="0"/>
              <a:t> hořáku </a:t>
            </a:r>
          </a:p>
          <a:p>
            <a:pPr marL="514350" indent="-514350">
              <a:buNone/>
            </a:pP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mg98.rajce.idnes.cz/d9803/11/11246/11246841_c0d6d7085de025afb2797fb318b2f3c0/images/P4140088.jpg?ver=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Zjišťování kontaminace </a:t>
            </a:r>
            <a:r>
              <a:rPr lang="cs-CZ" dirty="0" err="1" smtClean="0"/>
              <a:t>perfuzního</a:t>
            </a:r>
            <a:r>
              <a:rPr lang="cs-CZ" dirty="0" smtClean="0"/>
              <a:t> roztoku</a:t>
            </a:r>
            <a:endParaRPr lang="cs-CZ" dirty="0"/>
          </a:p>
        </p:txBody>
      </p:sp>
      <p:pic>
        <p:nvPicPr>
          <p:cNvPr id="4" name="Image 1" descr="Sans titre3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2721731" y="1219200"/>
            <a:ext cx="3700537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1428728" y="2000240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Testovaný roztok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715140" y="2857496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Filtrační aparatura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071538" y="3786190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Bakteriální filtr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928662" y="5214950"/>
            <a:ext cx="1428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Petriho</a:t>
            </a:r>
            <a:r>
              <a:rPr lang="cs-CZ" dirty="0" smtClean="0"/>
              <a:t> miska s </a:t>
            </a:r>
            <a:r>
              <a:rPr lang="cs-CZ" dirty="0" err="1" smtClean="0"/>
              <a:t>agarem</a:t>
            </a:r>
            <a:endParaRPr lang="cs-CZ" dirty="0"/>
          </a:p>
        </p:txBody>
      </p:sp>
      <p:cxnSp>
        <p:nvCxnSpPr>
          <p:cNvPr id="9" name="Přímá spojovací šipka 8"/>
          <p:cNvCxnSpPr/>
          <p:nvPr/>
        </p:nvCxnSpPr>
        <p:spPr>
          <a:xfrm>
            <a:off x="2357422" y="2428868"/>
            <a:ext cx="1643074" cy="150019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 rot="10800000" flipV="1">
            <a:off x="5286380" y="3357562"/>
            <a:ext cx="1428760" cy="3571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>
            <a:off x="2214546" y="4000504"/>
            <a:ext cx="1285884" cy="7143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>
            <a:off x="2000232" y="5572140"/>
            <a:ext cx="1643074" cy="714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Na nachystané aparatuře zkontrolujeme filtr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Nalijeme obsah na filtr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Otevřením vodního kohoutku odpustíme tlak v aparatuře dokud nepřefiltrujeme všechnu kapalinu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Po filtraci zavřeme kohoutek!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Při 37° konzervujeme 24 hodin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Veškerá manipulace probíhá ve sterilním prostředí okolo </a:t>
            </a:r>
            <a:r>
              <a:rPr lang="cs-CZ" dirty="0" err="1" smtClean="0"/>
              <a:t>Bunsenova</a:t>
            </a:r>
            <a:r>
              <a:rPr lang="cs-CZ" dirty="0" smtClean="0"/>
              <a:t> hořáku </a:t>
            </a:r>
          </a:p>
          <a:p>
            <a:pPr>
              <a:buNone/>
            </a:pP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</a:t>
            </a:r>
            <a:r>
              <a:rPr lang="cs-CZ" dirty="0" err="1" smtClean="0"/>
              <a:t>nozokomiální</a:t>
            </a:r>
            <a:r>
              <a:rPr lang="cs-CZ" dirty="0" smtClean="0"/>
              <a:t> infekce(NI)?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/>
          </a:bodyPr>
          <a:lstStyle/>
          <a:p>
            <a:r>
              <a:rPr lang="cs-CZ" dirty="0" smtClean="0"/>
              <a:t>Vznikají v přímé souvislosti s hospitalizací</a:t>
            </a:r>
          </a:p>
          <a:p>
            <a:r>
              <a:rPr lang="cs-CZ" dirty="0" smtClean="0"/>
              <a:t>Projevuje se po propuštění </a:t>
            </a:r>
          </a:p>
          <a:p>
            <a:r>
              <a:rPr lang="cs-CZ" dirty="0" smtClean="0"/>
              <a:t>Nepatří sem zavlečené ani personální nákazy (ty, které se projeví v nemocnici ani nákazy zdravotnického personálu) </a:t>
            </a:r>
          </a:p>
          <a:p>
            <a:pPr>
              <a:buNone/>
            </a:pPr>
            <a:r>
              <a:rPr lang="cs-CZ" dirty="0" smtClean="0"/>
              <a:t>Rozvoj: </a:t>
            </a:r>
          </a:p>
          <a:p>
            <a:r>
              <a:rPr lang="cs-CZ" dirty="0" smtClean="0"/>
              <a:t>Méně než rok po implantování protézy</a:t>
            </a:r>
          </a:p>
          <a:p>
            <a:r>
              <a:rPr lang="cs-CZ" dirty="0" smtClean="0"/>
              <a:t>Méně než měsíc od operace</a:t>
            </a:r>
          </a:p>
          <a:p>
            <a:r>
              <a:rPr lang="cs-CZ" dirty="0" smtClean="0"/>
              <a:t>Nejméně 48 po přijetí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mg98.rajce.idnes.cz/d9803/11/11246/11246841_c0d6d7085de025afb2797fb318b2f3c0/images/P4140097.jpg?ver=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Zjišťování kontaminace gázy</a:t>
            </a:r>
            <a:endParaRPr lang="cs-CZ" dirty="0"/>
          </a:p>
        </p:txBody>
      </p:sp>
      <p:pic>
        <p:nvPicPr>
          <p:cNvPr id="4" name="Image 1" descr="Sans titre0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981523" y="1906810"/>
            <a:ext cx="5180953" cy="356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2357422" y="1571612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Testovaná gáza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358082" y="2714620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Petriho</a:t>
            </a:r>
            <a:r>
              <a:rPr lang="cs-CZ" dirty="0" smtClean="0"/>
              <a:t> miska s </a:t>
            </a:r>
            <a:r>
              <a:rPr lang="cs-CZ" dirty="0" err="1" smtClean="0"/>
              <a:t>agarem</a:t>
            </a:r>
            <a:endParaRPr lang="cs-CZ" dirty="0"/>
          </a:p>
        </p:txBody>
      </p:sp>
      <p:cxnSp>
        <p:nvCxnSpPr>
          <p:cNvPr id="10" name="Přímá spojovací šipka 9"/>
          <p:cNvCxnSpPr/>
          <p:nvPr/>
        </p:nvCxnSpPr>
        <p:spPr>
          <a:xfrm rot="16200000" flipH="1">
            <a:off x="3214678" y="1857364"/>
            <a:ext cx="857256" cy="8572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 rot="10800000" flipV="1">
            <a:off x="6286512" y="3143248"/>
            <a:ext cx="1143008" cy="2143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Otevřeme obal s gázou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Agar přiložíme na gázu a jemně zatlačíme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Odejmeme gázu z </a:t>
            </a:r>
            <a:r>
              <a:rPr lang="cs-CZ" dirty="0" err="1" smtClean="0"/>
              <a:t>agaru</a:t>
            </a: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Při 37° konzervujeme 24 hodin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Veškerá manipulace probíhá ve sterilním prostředí okolo </a:t>
            </a:r>
            <a:r>
              <a:rPr lang="cs-CZ" dirty="0" err="1" smtClean="0"/>
              <a:t>Bunsenova</a:t>
            </a:r>
            <a:r>
              <a:rPr lang="cs-CZ" dirty="0" smtClean="0"/>
              <a:t> hořáku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98.rajce.idnes.cz/d9803/11/11246/11246841_c0d6d7085de025afb2797fb318b2f3c0/images/P4140081.jpg?ver=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img98.rajce.idnes.cz/d9803/11/11246/11246841_c0d6d7085de025afb2797fb318b2f3c0/images/P4150208.jpg?ver=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comenius-biotech.spip.ac-rouen.fr/spip.php?rubrique12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http://verahcl.rajce.idnes.cz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www.</a:t>
            </a:r>
            <a:r>
              <a:rPr lang="cs-CZ" dirty="0" err="1" smtClean="0">
                <a:hlinkClick r:id="rId4"/>
              </a:rPr>
              <a:t>wikiskripta.eu</a:t>
            </a:r>
            <a:r>
              <a:rPr lang="cs-CZ" dirty="0" smtClean="0">
                <a:hlinkClick r:id="rId4"/>
              </a:rPr>
              <a:t>/index.</a:t>
            </a:r>
            <a:r>
              <a:rPr lang="cs-CZ" dirty="0" err="1" smtClean="0">
                <a:hlinkClick r:id="rId4"/>
              </a:rPr>
              <a:t>php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Home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Statisticky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8229600" cy="5214974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Evropa: </a:t>
            </a:r>
          </a:p>
          <a:p>
            <a:r>
              <a:rPr lang="cs-CZ" dirty="0" smtClean="0"/>
              <a:t>4.1 milionů obětí </a:t>
            </a:r>
            <a:r>
              <a:rPr lang="cs-CZ" dirty="0" err="1" smtClean="0"/>
              <a:t>nozokomiálních</a:t>
            </a:r>
            <a:r>
              <a:rPr lang="cs-CZ" dirty="0" smtClean="0"/>
              <a:t> infekcí každý rok</a:t>
            </a:r>
          </a:p>
          <a:p>
            <a:r>
              <a:rPr lang="cs-CZ" dirty="0" smtClean="0"/>
              <a:t>1-2 z 20 pacientů přišlo do styku s infekcí</a:t>
            </a:r>
          </a:p>
          <a:p>
            <a:r>
              <a:rPr lang="cs-CZ" dirty="0" smtClean="0"/>
              <a:t>37 000 úmrtí ročně </a:t>
            </a:r>
          </a:p>
          <a:p>
            <a:r>
              <a:rPr lang="cs-CZ" dirty="0" smtClean="0"/>
              <a:t>5.48 miliard euro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Statisticky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Svět:</a:t>
            </a:r>
          </a:p>
          <a:p>
            <a:r>
              <a:rPr lang="cs-CZ" dirty="0" smtClean="0"/>
              <a:t>1.4 milionů pacientů někdy trpělo NI</a:t>
            </a:r>
          </a:p>
          <a:p>
            <a:r>
              <a:rPr lang="cs-CZ" dirty="0" smtClean="0"/>
              <a:t>V rozvojových zemích dosahuje procento nakažených až 25%</a:t>
            </a:r>
          </a:p>
          <a:p>
            <a:r>
              <a:rPr lang="cs-CZ" dirty="0" smtClean="0"/>
              <a:t>80 000 úmrtí ročně (USA)</a:t>
            </a:r>
          </a:p>
          <a:p>
            <a:r>
              <a:rPr lang="cs-CZ" dirty="0" smtClean="0"/>
              <a:t>USA – mezi 4.5 a 5.7 miliardy USD ročně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infekce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Podle původců: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Exogenní – původce zavlečen zvenčí </a:t>
            </a:r>
          </a:p>
          <a:p>
            <a:r>
              <a:rPr lang="cs-CZ" dirty="0" smtClean="0"/>
              <a:t>Endogenní – vlastní původce – z kolonizovaného místa (vlastní mikrofl</a:t>
            </a:r>
            <a:r>
              <a:rPr lang="cs-CZ" dirty="0"/>
              <a:t>ó</a:t>
            </a:r>
            <a:r>
              <a:rPr lang="cs-CZ" dirty="0" smtClean="0"/>
              <a:t>ry), kde je za normálních podmínek nepatogenní – krví, ránou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Podle napadeného systému</a:t>
            </a:r>
            <a:endParaRPr lang="cs-CZ" dirty="0"/>
          </a:p>
        </p:txBody>
      </p:sp>
      <p:pic>
        <p:nvPicPr>
          <p:cNvPr id="4" name="Picture 4" descr="NOSO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14346" y="1428736"/>
            <a:ext cx="5786446" cy="5082428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6929454" y="6072206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Data  platná pro Francii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Bakterie odpovědné za infekci</a:t>
            </a:r>
            <a:endParaRPr lang="cs-CZ" dirty="0"/>
          </a:p>
        </p:txBody>
      </p:sp>
      <p:pic>
        <p:nvPicPr>
          <p:cNvPr id="4" name="Picture 5" descr="NOSO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5929354" cy="5217831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6929454" y="6072206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Data  platná pro Francii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Původ nákazy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Pacient – vlastní mikroflóra, jiný pacient (sliny, ruce, nástroje, …) </a:t>
            </a:r>
          </a:p>
          <a:p>
            <a:r>
              <a:rPr lang="cs-CZ" dirty="0" smtClean="0"/>
              <a:t>Zdravotník – podcení vlastní onemocnění </a:t>
            </a:r>
          </a:p>
          <a:p>
            <a:r>
              <a:rPr lang="cs-CZ" dirty="0" smtClean="0"/>
              <a:t>Návštěva </a:t>
            </a:r>
          </a:p>
          <a:p>
            <a:r>
              <a:rPr lang="cs-CZ" dirty="0" smtClean="0"/>
              <a:t>Špatná sterilita nástrojů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ůvod">
  <a:themeElements>
    <a:clrScheme name="Původ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26550</TotalTime>
  <Words>426</Words>
  <Application>Microsoft Office PowerPoint</Application>
  <PresentationFormat>Předvádění na obrazovce (4:3)</PresentationFormat>
  <Paragraphs>92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Původ</vt:lpstr>
      <vt:lpstr>Nozokomiální infekce Evreux 2015</vt:lpstr>
      <vt:lpstr>Co je nozokomiální infekce(NI)?</vt:lpstr>
      <vt:lpstr>Statisticky </vt:lpstr>
      <vt:lpstr>Statisticky</vt:lpstr>
      <vt:lpstr>Typy infekce</vt:lpstr>
      <vt:lpstr>Podle původců: </vt:lpstr>
      <vt:lpstr>Podle napadeného systému</vt:lpstr>
      <vt:lpstr>Bakterie odpovědné za infekci</vt:lpstr>
      <vt:lpstr>Původ nákazy</vt:lpstr>
      <vt:lpstr>Prevence </vt:lpstr>
      <vt:lpstr>Zjišťování kontaminace - Pokusy</vt:lpstr>
      <vt:lpstr>Zjišťování kontaminace katetru</vt:lpstr>
      <vt:lpstr>Postup</vt:lpstr>
      <vt:lpstr>Snímek 14</vt:lpstr>
      <vt:lpstr>Zjišťování kontaminace fyziologického roztoku</vt:lpstr>
      <vt:lpstr>Postup</vt:lpstr>
      <vt:lpstr>Snímek 17</vt:lpstr>
      <vt:lpstr>Zjišťování kontaminace perfuzního roztoku</vt:lpstr>
      <vt:lpstr>Postup</vt:lpstr>
      <vt:lpstr>Snímek 20</vt:lpstr>
      <vt:lpstr>Zjišťování kontaminace gázy</vt:lpstr>
      <vt:lpstr>Postup</vt:lpstr>
      <vt:lpstr>Snímek 23</vt:lpstr>
      <vt:lpstr>Snímek 24</vt:lpstr>
      <vt:lpstr>Děkuji za pozornost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Nozokomiální infekce Evreux 2015</dc:title>
  <dc:creator>Míša</dc:creator>
  <cp:lastModifiedBy>Míša</cp:lastModifiedBy>
  <cp:revision>4</cp:revision>
  <dcterms:created xsi:type="dcterms:W3CDTF">2015-05-28T05:33:01Z</dcterms:created>
  <dcterms:modified xsi:type="dcterms:W3CDTF">2015-06-15T16:03:52Z</dcterms:modified>
</cp:coreProperties>
</file>