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8"/>
  </p:notes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566A9-75D1-49B9-8895-E673587E5D55}" type="datetimeFigureOut">
              <a:rPr lang="cs-CZ" smtClean="0"/>
              <a:t>20.5.2015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C01BA-DCEA-489B-8794-E1FC7FC3D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43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4B0E-286A-4CAE-BB69-B68E6F3F4F2B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6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14C4-71E1-46D8-8987-5A3932438DB7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013B-95D5-4470-8652-3E26BFE7F16B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24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527-48F1-49E8-B351-1436ED8E9FB2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49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6E31-6104-4910-BFF4-920FB88E5A60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5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A30E-C655-4A4E-8A60-C80681A937FB}" type="datetime1">
              <a:rPr lang="cs-CZ" smtClean="0"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61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79B6-B155-4A2D-9EDF-ABBC01492308}" type="datetime1">
              <a:rPr lang="cs-CZ" smtClean="0"/>
              <a:t>20.5.2015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07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5483-4F5E-47E9-99A6-D6517A48757B}" type="datetime1">
              <a:rPr lang="cs-CZ" smtClean="0"/>
              <a:t>20.5.2015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5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13A7F-4570-4CB0-8639-87AA9EF91729}" type="datetime1">
              <a:rPr lang="cs-CZ" smtClean="0"/>
              <a:t>20.5.2015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7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B5C2-03FC-45D4-9606-10E8CCFCA58D}" type="datetime1">
              <a:rPr lang="cs-CZ" smtClean="0"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41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02AA-BBD8-41BB-B76A-05AA3125BC66}" type="datetime1">
              <a:rPr lang="cs-CZ" smtClean="0"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35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3000"/>
                <a:lumOff val="37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3ECE-B529-40A7-9581-348817F97EBE}" type="datetime1">
              <a:rPr lang="cs-CZ" smtClean="0"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701E-77BC-4E3F-9269-66A9BDF505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55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erahcl.rajce.idnes.cz/Comenius-Pokusy/" TargetMode="External"/><Relationship Id="rId2" Type="http://schemas.openxmlformats.org/officeDocument/2006/relationships/hyperlink" Target="https://plus.google.com/photos/107171185233822557990/albums/614204942069384430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enius-biotech.spip.ac-rouen.fr/spip.php?article16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tx2"/>
                </a:solidFill>
                <a:latin typeface="Cambria" panose="02040503050406030204" pitchFamily="18" charset="0"/>
                <a:sym typeface="Webdings"/>
              </a:rPr>
              <a:t>· </a:t>
            </a:r>
            <a:r>
              <a:rPr lang="cs-CZ" sz="5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Identifikace bakterií </a:t>
            </a:r>
            <a:r>
              <a:rPr lang="cs-CZ" sz="5400" b="1" dirty="0" smtClean="0">
                <a:solidFill>
                  <a:schemeClr val="tx2"/>
                </a:solidFill>
                <a:latin typeface="Cambria" panose="02040503050406030204" pitchFamily="18" charset="0"/>
                <a:sym typeface="Webdings"/>
              </a:rPr>
              <a:t>·</a:t>
            </a:r>
            <a:endParaRPr lang="cs-CZ" sz="54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Comenius</a:t>
            </a:r>
            <a:r>
              <a:rPr lang="cs-CZ" dirty="0" smtClean="0"/>
              <a:t> meeting </a:t>
            </a:r>
            <a:r>
              <a:rPr lang="cs-CZ" dirty="0" err="1" smtClean="0"/>
              <a:t>Evreux</a:t>
            </a:r>
            <a:endParaRPr lang="cs-CZ" dirty="0" smtClean="0"/>
          </a:p>
          <a:p>
            <a:r>
              <a:rPr lang="cs-CZ" dirty="0" err="1" smtClean="0"/>
              <a:t>April</a:t>
            </a:r>
            <a:r>
              <a:rPr lang="cs-CZ" dirty="0" smtClean="0"/>
              <a:t> 2015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91880" y="602128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Terezie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Zichová,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Sx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A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2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684212" y="1557338"/>
            <a:ext cx="6952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Jak identifikovat neznámou bakterii biochemickou metodou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??</a:t>
            </a:r>
          </a:p>
        </p:txBody>
      </p:sp>
      <p:sp>
        <p:nvSpPr>
          <p:cNvPr id="6" name="ZoneTexte 12"/>
          <p:cNvSpPr txBox="1"/>
          <p:nvPr/>
        </p:nvSpPr>
        <p:spPr>
          <a:xfrm>
            <a:off x="684213" y="2060575"/>
            <a:ext cx="81362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fr-FR" altLang="cs-CZ" sz="1800" b="1" u="sng" dirty="0">
              <a:latin typeface="+mn-lt"/>
              <a:sym typeface="Wingdings" pitchFamily="2" charset="2"/>
            </a:endParaRPr>
          </a:p>
          <a:p>
            <a:pPr algn="ctr" eaLnBrk="1" hangingPunct="1"/>
            <a:r>
              <a:rPr lang="fr-FR" altLang="cs-CZ" sz="1800" b="1" u="sng" dirty="0">
                <a:latin typeface="+mn-lt"/>
                <a:sym typeface="Wingdings" pitchFamily="2" charset="2"/>
              </a:rPr>
              <a:t>4 </a:t>
            </a:r>
            <a:r>
              <a:rPr lang="cs-CZ" altLang="cs-CZ" sz="1800" b="1" u="sng" dirty="0" smtClean="0">
                <a:latin typeface="+mn-lt"/>
                <a:sym typeface="Wingdings" pitchFamily="2" charset="2"/>
              </a:rPr>
              <a:t>kroky</a:t>
            </a:r>
            <a:r>
              <a:rPr lang="fr-FR" altLang="cs-CZ" sz="1800" b="1" u="sng" dirty="0" smtClean="0">
                <a:latin typeface="+mn-lt"/>
                <a:sym typeface="Wingdings" pitchFamily="2" charset="2"/>
              </a:rPr>
              <a:t>:</a:t>
            </a:r>
            <a:endParaRPr lang="fr-FR" altLang="cs-CZ" sz="1800" b="1" u="sng" dirty="0">
              <a:latin typeface="+mn-lt"/>
              <a:sym typeface="Wingdings" pitchFamily="2" charset="2"/>
            </a:endParaRPr>
          </a:p>
          <a:p>
            <a:pPr eaLnBrk="1" hangingPunct="1"/>
            <a:endParaRPr lang="fr-FR" altLang="cs-CZ" sz="1800" dirty="0">
              <a:latin typeface="+mn-lt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cs-CZ" sz="1800" dirty="0" smtClean="0">
                <a:latin typeface="+mn-lt"/>
                <a:sym typeface="Wingdings" pitchFamily="2" charset="2"/>
              </a:rPr>
              <a:t>In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k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ub</a:t>
            </a:r>
            <a:r>
              <a:rPr lang="cs-CZ" altLang="cs-CZ" sz="1800" dirty="0" err="1" smtClean="0">
                <a:latin typeface="+mn-lt"/>
                <a:sym typeface="Wingdings" pitchFamily="2" charset="2"/>
              </a:rPr>
              <a:t>ujte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bakterii k testování v prostředí s odlišnými </a:t>
            </a:r>
            <a:r>
              <a:rPr lang="cs-CZ" altLang="cs-CZ" sz="1800" dirty="0" err="1" smtClean="0">
                <a:latin typeface="+mn-lt"/>
                <a:sym typeface="Wingdings" pitchFamily="2" charset="2"/>
              </a:rPr>
              <a:t>nutrienty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(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většinou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800" dirty="0">
                <a:latin typeface="+mn-lt"/>
                <a:sym typeface="Wingdings" pitchFamily="2" charset="2"/>
              </a:rPr>
              <a:t>5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až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800" dirty="0">
                <a:latin typeface="+mn-lt"/>
                <a:sym typeface="Wingdings" pitchFamily="2" charset="2"/>
              </a:rPr>
              <a:t>20)</a:t>
            </a:r>
          </a:p>
          <a:p>
            <a:pPr eaLnBrk="1" hangingPunct="1"/>
            <a:r>
              <a:rPr lang="cs-CZ" altLang="cs-CZ" sz="1800" dirty="0" smtClean="0">
                <a:latin typeface="+mn-lt"/>
                <a:sym typeface="Wingdings" pitchFamily="2" charset="2"/>
              </a:rPr>
              <a:t>      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 </a:t>
            </a:r>
            <a:r>
              <a:rPr lang="cs-CZ" altLang="cs-CZ" sz="1800" b="1" dirty="0" smtClean="0">
                <a:latin typeface="+mn-lt"/>
                <a:sym typeface="Wingdings" pitchFamily="2" charset="2"/>
              </a:rPr>
              <a:t>jedno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prostředí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pro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800" b="1" dirty="0" smtClean="0">
                <a:latin typeface="+mn-lt"/>
                <a:sym typeface="Wingdings" pitchFamily="2" charset="2"/>
              </a:rPr>
              <a:t>jeden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800" dirty="0">
                <a:latin typeface="+mn-lt"/>
                <a:sym typeface="Wingdings" pitchFamily="2" charset="2"/>
              </a:rPr>
              <a:t>nutrient</a:t>
            </a:r>
          </a:p>
          <a:p>
            <a:pPr eaLnBrk="1" hangingPunct="1"/>
            <a:endParaRPr lang="fr-FR" altLang="cs-CZ" sz="1800" dirty="0">
              <a:latin typeface="+mn-lt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 startAt="2"/>
            </a:pPr>
            <a:r>
              <a:rPr lang="cs-CZ" altLang="cs-CZ" sz="1800" dirty="0" smtClean="0">
                <a:latin typeface="+mn-lt"/>
                <a:sym typeface="Wingdings" pitchFamily="2" charset="2"/>
              </a:rPr>
              <a:t>Po inkubaci</a:t>
            </a:r>
            <a:r>
              <a:rPr lang="cs-CZ" altLang="cs-CZ" sz="1800" dirty="0">
                <a:latin typeface="+mn-lt"/>
                <a:sym typeface="Wingdings" pitchFamily="2" charset="2"/>
              </a:rPr>
              <a:t>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určete výsledky: pozitivní nebo negativní (pro každý </a:t>
            </a:r>
            <a:r>
              <a:rPr lang="cs-CZ" altLang="cs-CZ" sz="1800" dirty="0" err="1" smtClean="0">
                <a:latin typeface="+mn-lt"/>
                <a:sym typeface="Wingdings" pitchFamily="2" charset="2"/>
              </a:rPr>
              <a:t>nutrient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 zvlášť)</a:t>
            </a:r>
          </a:p>
          <a:p>
            <a:pPr eaLnBrk="1" hangingPunct="1"/>
            <a:endParaRPr lang="fr-FR" altLang="cs-CZ" sz="1800" dirty="0">
              <a:latin typeface="+mn-lt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 startAt="3"/>
            </a:pPr>
            <a:r>
              <a:rPr lang="cs-CZ" altLang="cs-CZ" sz="1800" dirty="0" smtClean="0">
                <a:latin typeface="+mn-lt"/>
                <a:sym typeface="Wingdings" pitchFamily="2" charset="2"/>
              </a:rPr>
              <a:t>Napište kompletní biochemický profil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(+ </a:t>
            </a:r>
            <a:r>
              <a:rPr lang="fr-FR" altLang="cs-CZ" sz="1800" dirty="0">
                <a:latin typeface="+mn-lt"/>
                <a:sym typeface="Wingdings" pitchFamily="2" charset="2"/>
              </a:rPr>
              <a:t>- + + + - - + …)</a:t>
            </a:r>
          </a:p>
          <a:p>
            <a:pPr eaLnBrk="1" hangingPunct="1"/>
            <a:endParaRPr lang="fr-FR" altLang="cs-CZ" sz="1800" dirty="0">
              <a:latin typeface="+mn-lt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 startAt="4"/>
            </a:pPr>
            <a:r>
              <a:rPr lang="cs-CZ" altLang="cs-CZ" sz="1800" dirty="0" smtClean="0">
                <a:latin typeface="+mn-lt"/>
                <a:sym typeface="Wingdings" pitchFamily="2" charset="2"/>
              </a:rPr>
              <a:t>Srovnejte profil s databází, abyste mohli identifikovat bakterii</a:t>
            </a:r>
            <a:endParaRPr lang="fr-FR" altLang="cs-CZ" sz="1800" dirty="0">
              <a:latin typeface="+mn-lt"/>
              <a:sym typeface="Wingdings" pitchFamily="2" charset="2"/>
            </a:endParaRPr>
          </a:p>
          <a:p>
            <a:pPr eaLnBrk="1" hangingPunct="1"/>
            <a:endParaRPr lang="fr-FR" altLang="cs-CZ" sz="1800" b="1" dirty="0">
              <a:solidFill>
                <a:srgbClr val="FF0000"/>
              </a:solidFill>
              <a:latin typeface="+mn-lt"/>
              <a:sym typeface="Wingdings" pitchFamily="2" charset="2"/>
            </a:endParaRPr>
          </a:p>
          <a:p>
            <a:pPr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Příprava pro identifikaci</a:t>
            </a:r>
            <a:endParaRPr lang="cs-CZ" sz="36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9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Identifikační média (prostředí)</a:t>
            </a:r>
            <a:endParaRPr lang="cs-CZ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2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23875" y="476672"/>
            <a:ext cx="8229600" cy="7923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fr-FR" sz="3600" b="1" dirty="0">
                <a:solidFill>
                  <a:schemeClr val="accent1"/>
                </a:solidFill>
                <a:latin typeface="Cambria" panose="02040503050406030204" pitchFamily="18" charset="0"/>
              </a:rPr>
              <a:t>Identifikační</a:t>
            </a:r>
            <a:r>
              <a:rPr lang="cs-CZ" altLang="fr-FR" sz="36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altLang="fr-FR" sz="3600" b="1" dirty="0">
                <a:solidFill>
                  <a:schemeClr val="accent1"/>
                </a:solidFill>
                <a:latin typeface="Cambria" panose="02040503050406030204" pitchFamily="18" charset="0"/>
              </a:rPr>
              <a:t>média (prostředí)</a:t>
            </a:r>
            <a:endParaRPr lang="fr-FR" altLang="fr-FR" sz="36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0525" y="1600200"/>
            <a:ext cx="8362950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  <a:defRPr/>
            </a:pPr>
            <a:r>
              <a:rPr lang="cs-CZ" altLang="fr-FR" sz="2800" b="1" dirty="0" smtClean="0"/>
              <a:t>Rozdílné podoby identifikačních médií </a:t>
            </a:r>
            <a:endParaRPr lang="fr-FR" altLang="fr-FR" sz="2000" b="1" dirty="0" smtClean="0"/>
          </a:p>
          <a:p>
            <a:pPr algn="just">
              <a:buFont typeface="Wingdings" pitchFamily="2" charset="2"/>
              <a:buNone/>
              <a:defRPr/>
            </a:pPr>
            <a:endParaRPr lang="fr-FR" altLang="fr-FR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" pitchFamily="2" charset="2"/>
              <a:buNone/>
              <a:defRPr/>
            </a:pPr>
            <a:endParaRPr lang="fr-FR" altLang="fr-FR" dirty="0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208756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2"/>
          <p:cNvSpPr txBox="1">
            <a:spLocks noChangeArrowheads="1"/>
          </p:cNvSpPr>
          <p:nvPr/>
        </p:nvSpPr>
        <p:spPr bwMode="auto">
          <a:xfrm>
            <a:off x="1042988" y="3141663"/>
            <a:ext cx="2160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Misky s agarem</a:t>
            </a:r>
            <a:endParaRPr lang="fr-FR" altLang="cs-CZ" sz="1800" dirty="0">
              <a:latin typeface="+mn-lt"/>
            </a:endParaRPr>
          </a:p>
        </p:txBody>
      </p:sp>
      <p:cxnSp>
        <p:nvCxnSpPr>
          <p:cNvPr id="10" name="Connecteur droit avec flèche 16"/>
          <p:cNvCxnSpPr/>
          <p:nvPr/>
        </p:nvCxnSpPr>
        <p:spPr bwMode="auto">
          <a:xfrm flipH="1">
            <a:off x="2195513" y="2525713"/>
            <a:ext cx="1585912" cy="6159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781426" y="2206623"/>
            <a:ext cx="3471863" cy="646113"/>
            <a:chOff x="2382" y="1390"/>
            <a:chExt cx="2187" cy="407"/>
          </a:xfrm>
        </p:grpSpPr>
        <p:sp>
          <p:nvSpPr>
            <p:cNvPr id="12" name="ZoneTexte 10"/>
            <p:cNvSpPr txBox="1">
              <a:spLocks noChangeArrowheads="1"/>
            </p:cNvSpPr>
            <p:nvPr/>
          </p:nvSpPr>
          <p:spPr bwMode="auto">
            <a:xfrm>
              <a:off x="3208" y="1390"/>
              <a:ext cx="136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cs-CZ" altLang="cs-CZ" sz="1800" b="1" dirty="0" smtClean="0">
                  <a:latin typeface="+mn-lt"/>
                </a:rPr>
                <a:t>Média ve zkumavkách</a:t>
              </a:r>
              <a:endParaRPr lang="fr-FR" altLang="cs-CZ" sz="1800" dirty="0">
                <a:latin typeface="+mn-lt"/>
              </a:endParaRPr>
            </a:p>
          </p:txBody>
        </p:sp>
        <p:cxnSp>
          <p:nvCxnSpPr>
            <p:cNvPr id="13" name="Connecteur droit avec flèche 21"/>
            <p:cNvCxnSpPr/>
            <p:nvPr/>
          </p:nvCxnSpPr>
          <p:spPr>
            <a:xfrm>
              <a:off x="2382" y="1591"/>
              <a:ext cx="672" cy="7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3708400" y="2852738"/>
            <a:ext cx="2301875" cy="3067050"/>
            <a:chOff x="2329" y="1799"/>
            <a:chExt cx="1450" cy="1932"/>
          </a:xfrm>
        </p:grpSpPr>
        <p:sp>
          <p:nvSpPr>
            <p:cNvPr id="15" name="ZoneTexte 13"/>
            <p:cNvSpPr txBox="1">
              <a:spLocks noChangeArrowheads="1"/>
            </p:cNvSpPr>
            <p:nvPr/>
          </p:nvSpPr>
          <p:spPr bwMode="auto">
            <a:xfrm>
              <a:off x="2555" y="2134"/>
              <a:ext cx="9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cs-CZ" altLang="cs-CZ" sz="1800" b="1" dirty="0" smtClean="0">
                  <a:latin typeface="+mn-lt"/>
                </a:rPr>
                <a:t>Klasické zkumavky</a:t>
              </a:r>
              <a:endParaRPr lang="fr-FR" altLang="cs-CZ" sz="1800" b="1" dirty="0">
                <a:latin typeface="+mn-lt"/>
              </a:endParaRPr>
            </a:p>
          </p:txBody>
        </p:sp>
        <p:pic>
          <p:nvPicPr>
            <p:cNvPr id="16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" y="2651"/>
              <a:ext cx="145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cteur droit avec flèche 25"/>
            <p:cNvCxnSpPr/>
            <p:nvPr/>
          </p:nvCxnSpPr>
          <p:spPr>
            <a:xfrm flipH="1">
              <a:off x="3304" y="1799"/>
              <a:ext cx="438" cy="35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6303963" y="2878138"/>
            <a:ext cx="2643187" cy="3749675"/>
            <a:chOff x="3971" y="1813"/>
            <a:chExt cx="1665" cy="2362"/>
          </a:xfrm>
        </p:grpSpPr>
        <p:sp>
          <p:nvSpPr>
            <p:cNvPr id="19" name="ZoneTexte 15"/>
            <p:cNvSpPr txBox="1">
              <a:spLocks noChangeArrowheads="1"/>
            </p:cNvSpPr>
            <p:nvPr/>
          </p:nvSpPr>
          <p:spPr bwMode="auto">
            <a:xfrm>
              <a:off x="4172" y="2005"/>
              <a:ext cx="146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fr-FR" altLang="cs-CZ" sz="1800" b="1" dirty="0">
                  <a:latin typeface="+mn-lt"/>
                </a:rPr>
                <a:t>Multi-test </a:t>
              </a:r>
              <a:r>
                <a:rPr lang="fr-FR" altLang="cs-CZ" sz="1800" b="1" dirty="0" smtClean="0">
                  <a:latin typeface="+mn-lt"/>
                </a:rPr>
                <a:t>miniaturiz</a:t>
              </a:r>
              <a:r>
                <a:rPr lang="cs-CZ" altLang="cs-CZ" sz="1800" b="1" dirty="0" err="1" smtClean="0">
                  <a:latin typeface="+mn-lt"/>
                </a:rPr>
                <a:t>ované</a:t>
              </a:r>
              <a:r>
                <a:rPr lang="fr-FR" altLang="cs-CZ" sz="1800" b="1" dirty="0" smtClean="0">
                  <a:latin typeface="+mn-lt"/>
                </a:rPr>
                <a:t> syst</a:t>
              </a:r>
              <a:r>
                <a:rPr lang="cs-CZ" altLang="cs-CZ" sz="1800" b="1" dirty="0" err="1" smtClean="0">
                  <a:latin typeface="+mn-lt"/>
                </a:rPr>
                <a:t>émy</a:t>
              </a:r>
              <a:endParaRPr lang="fr-FR" altLang="cs-CZ" sz="1800" dirty="0">
                <a:latin typeface="+mn-lt"/>
              </a:endParaRPr>
            </a:p>
          </p:txBody>
        </p:sp>
        <p:pic>
          <p:nvPicPr>
            <p:cNvPr id="20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" y="2650"/>
              <a:ext cx="1665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16"/>
              <a:ext cx="1418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Connecteur droit avec flèche 27"/>
            <p:cNvCxnSpPr/>
            <p:nvPr/>
          </p:nvCxnSpPr>
          <p:spPr>
            <a:xfrm>
              <a:off x="4063" y="1813"/>
              <a:ext cx="367" cy="32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3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cs-CZ" dirty="0">
                <a:solidFill>
                  <a:schemeClr val="accent1"/>
                </a:solidFill>
                <a:latin typeface="Cambria" panose="02040503050406030204" pitchFamily="18" charset="0"/>
              </a:rPr>
              <a:t>Multi-test </a:t>
            </a:r>
            <a:r>
              <a:rPr lang="cs-CZ" alt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miniaturizovaný</a:t>
            </a:r>
            <a:r>
              <a:rPr lang="fr-FR" alt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cs-CZ" alt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systém: API </a:t>
            </a:r>
            <a:r>
              <a:rPr lang="cs-CZ" altLang="cs-CZ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system</a:t>
            </a:r>
            <a:r>
              <a:rPr lang="fr-FR" alt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/>
            </a:r>
            <a:br>
              <a:rPr lang="fr-FR" alt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</a:br>
            <a:endParaRPr lang="cs-CZ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1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9357" y="404664"/>
            <a:ext cx="8229600" cy="1139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  <a:endParaRPr lang="fr-FR" altLang="fr-FR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3345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Nejčastěji používané </a:t>
            </a:r>
            <a:r>
              <a:rPr lang="fr-FR" altLang="cs-CZ" sz="1800" b="1" dirty="0" smtClean="0">
                <a:latin typeface="+mn-lt"/>
              </a:rPr>
              <a:t>API syst</a:t>
            </a:r>
            <a:r>
              <a:rPr lang="cs-CZ" altLang="cs-CZ" sz="1800" b="1" dirty="0" err="1" smtClean="0">
                <a:latin typeface="+mn-lt"/>
              </a:rPr>
              <a:t>émy</a:t>
            </a:r>
            <a:endParaRPr lang="fr-FR" altLang="cs-CZ" sz="1800" b="1" dirty="0">
              <a:latin typeface="+mn-lt"/>
            </a:endParaRPr>
          </a:p>
        </p:txBody>
      </p:sp>
      <p:pic>
        <p:nvPicPr>
          <p:cNvPr id="7" name="Image 5" descr="Capture d’écran 2015-01-22 à 20.0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4930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 descr="Capture d’écran 2015-01-22 à 20.0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48958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Capture d’écran 2015-01-22 à 20.03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89588"/>
            <a:ext cx="48958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Capture d’écran 2015-01-22 à 20.03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4967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5795963" y="2133600"/>
            <a:ext cx="30972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Strep</a:t>
            </a:r>
          </a:p>
          <a:p>
            <a:pPr eaLnBrk="1" hangingPunct="1"/>
            <a:r>
              <a:rPr lang="fr-FR" altLang="cs-CZ" sz="1600" dirty="0">
                <a:latin typeface="+mn-lt"/>
                <a:sym typeface="Wingdings" pitchFamily="2" charset="2"/>
              </a:rPr>
              <a:t> 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Identifikace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600" i="1" dirty="0" smtClean="0">
                <a:latin typeface="+mn-lt"/>
                <a:sym typeface="Wingdings" pitchFamily="2" charset="2"/>
              </a:rPr>
              <a:t>Strepto</a:t>
            </a:r>
            <a:r>
              <a:rPr lang="cs-CZ" altLang="cs-CZ" sz="1600" i="1" dirty="0" smtClean="0">
                <a:latin typeface="+mn-lt"/>
                <a:sym typeface="Wingdings" pitchFamily="2" charset="2"/>
              </a:rPr>
              <a:t>kokových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druhů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2" name="ZoneTexte 12"/>
          <p:cNvSpPr txBox="1">
            <a:spLocks noChangeArrowheads="1"/>
          </p:cNvSpPr>
          <p:nvPr/>
        </p:nvSpPr>
        <p:spPr bwMode="auto">
          <a:xfrm>
            <a:off x="5795963" y="3213100"/>
            <a:ext cx="30972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Staph</a:t>
            </a:r>
          </a:p>
          <a:p>
            <a:pPr eaLnBrk="1" hangingPunct="1"/>
            <a:r>
              <a:rPr lang="fr-FR" altLang="cs-CZ" sz="1600" dirty="0">
                <a:latin typeface="+mn-lt"/>
                <a:sym typeface="Wingdings" pitchFamily="2" charset="2"/>
              </a:rPr>
              <a:t> 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Identifi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k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a</a:t>
            </a:r>
            <a:r>
              <a:rPr lang="cs-CZ" altLang="cs-CZ" sz="1600" dirty="0" err="1" smtClean="0">
                <a:latin typeface="+mn-lt"/>
                <a:sym typeface="Wingdings" pitchFamily="2" charset="2"/>
              </a:rPr>
              <a:t>ce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600" i="1" dirty="0" smtClean="0">
                <a:latin typeface="+mn-lt"/>
                <a:sym typeface="Wingdings" pitchFamily="2" charset="2"/>
              </a:rPr>
              <a:t>Staphylo</a:t>
            </a:r>
            <a:r>
              <a:rPr lang="cs-CZ" altLang="cs-CZ" sz="1600" i="1" dirty="0" smtClean="0">
                <a:latin typeface="+mn-lt"/>
                <a:sym typeface="Wingdings" pitchFamily="2" charset="2"/>
              </a:rPr>
              <a:t>kokových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 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druhů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5795962" y="4292600"/>
            <a:ext cx="33480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20NE</a:t>
            </a:r>
            <a:endParaRPr lang="fr-FR" altLang="cs-CZ" sz="1800" dirty="0">
              <a:latin typeface="+mn-lt"/>
            </a:endParaRPr>
          </a:p>
          <a:p>
            <a:pPr eaLnBrk="1" hangingPunct="1"/>
            <a:r>
              <a:rPr lang="fr-FR" altLang="cs-CZ" sz="1600" dirty="0">
                <a:latin typeface="+mn-lt"/>
                <a:sym typeface="Wingdings" pitchFamily="2" charset="2"/>
              </a:rPr>
              <a:t> 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Identifikace bakterií, které neřadíme mezi </a:t>
            </a:r>
            <a:r>
              <a:rPr lang="fr-FR" altLang="cs-CZ" sz="1600" b="1" dirty="0" smtClean="0">
                <a:latin typeface="+mn-lt"/>
                <a:sym typeface="Wingdings" pitchFamily="2" charset="2"/>
              </a:rPr>
              <a:t>E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nteroba</a:t>
            </a:r>
            <a:r>
              <a:rPr lang="cs-CZ" altLang="cs-CZ" sz="1600" dirty="0" err="1" smtClean="0">
                <a:latin typeface="+mn-lt"/>
                <a:sym typeface="Wingdings" pitchFamily="2" charset="2"/>
              </a:rPr>
              <a:t>kterie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 (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např. </a:t>
            </a:r>
            <a:r>
              <a:rPr lang="fr-FR" altLang="cs-CZ" sz="1600" i="1" dirty="0" smtClean="0">
                <a:latin typeface="+mn-lt"/>
                <a:sym typeface="Wingdings" pitchFamily="2" charset="2"/>
              </a:rPr>
              <a:t>Pseudomonas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)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5867400" y="5516563"/>
            <a:ext cx="30972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20E</a:t>
            </a:r>
          </a:p>
          <a:p>
            <a:pPr eaLnBrk="1" hangingPunct="1"/>
            <a:r>
              <a:rPr lang="fr-FR" altLang="cs-CZ" sz="1600" dirty="0">
                <a:latin typeface="+mn-lt"/>
                <a:sym typeface="Wingdings" pitchFamily="2" charset="2"/>
              </a:rPr>
              <a:t> 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Identifi</a:t>
            </a:r>
            <a:r>
              <a:rPr lang="cs-CZ" altLang="cs-CZ" sz="1600" dirty="0" err="1" smtClean="0">
                <a:latin typeface="+mn-lt"/>
                <a:sym typeface="Wingdings" pitchFamily="2" charset="2"/>
              </a:rPr>
              <a:t>kace</a:t>
            </a:r>
            <a:r>
              <a:rPr lang="cs-CZ" altLang="cs-CZ" sz="16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600" b="1" dirty="0" smtClean="0">
                <a:latin typeface="+mn-lt"/>
                <a:sym typeface="Wingdings" pitchFamily="2" charset="2"/>
              </a:rPr>
              <a:t>E</a:t>
            </a:r>
            <a:r>
              <a:rPr lang="fr-FR" altLang="cs-CZ" sz="1600" dirty="0" smtClean="0">
                <a:latin typeface="+mn-lt"/>
                <a:sym typeface="Wingdings" pitchFamily="2" charset="2"/>
              </a:rPr>
              <a:t>nteroba</a:t>
            </a:r>
            <a:r>
              <a:rPr lang="cs-CZ" altLang="cs-CZ" sz="1600" dirty="0" err="1" smtClean="0">
                <a:latin typeface="+mn-lt"/>
                <a:sym typeface="Wingdings" pitchFamily="2" charset="2"/>
              </a:rPr>
              <a:t>kterií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4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260350"/>
            <a:ext cx="8229600" cy="1139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system: </a:t>
            </a:r>
            <a:r>
              <a:rPr lang="cs-CZ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úvod</a:t>
            </a:r>
            <a:endParaRPr lang="fr-FR" altLang="fr-FR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619250" y="2492375"/>
            <a:ext cx="7056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solidFill>
                  <a:srgbClr val="FF0000"/>
                </a:solidFill>
                <a:latin typeface="+mn-lt"/>
              </a:rPr>
              <a:t>… 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před používáním API systému je nezbytné provést předběžné testy na dané bakterii</a:t>
            </a:r>
            <a:endParaRPr lang="fr-FR" altLang="cs-CZ" sz="1800" b="1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4213" y="3357563"/>
            <a:ext cx="8064500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1800" b="1" dirty="0">
                <a:latin typeface="+mn-lt"/>
              </a:rPr>
              <a:t>P</a:t>
            </a:r>
            <a:r>
              <a:rPr lang="cs-CZ" altLang="cs-CZ" sz="1800" b="1" dirty="0" smtClean="0">
                <a:latin typeface="+mn-lt"/>
              </a:rPr>
              <a:t>ředběžný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test </a:t>
            </a:r>
            <a:r>
              <a:rPr lang="fr-FR" altLang="cs-CZ" sz="1800" b="1" dirty="0" smtClean="0">
                <a:latin typeface="+mn-lt"/>
              </a:rPr>
              <a:t>1</a:t>
            </a:r>
            <a:r>
              <a:rPr lang="fr-FR" altLang="cs-CZ" sz="1800" dirty="0" smtClean="0">
                <a:latin typeface="+mn-lt"/>
              </a:rPr>
              <a:t>: </a:t>
            </a:r>
            <a:r>
              <a:rPr lang="cs-CZ" altLang="cs-CZ" sz="1800" dirty="0" smtClean="0">
                <a:latin typeface="+mn-lt"/>
              </a:rPr>
              <a:t>barvení podle </a:t>
            </a:r>
            <a:r>
              <a:rPr lang="fr-FR" altLang="cs-CZ" sz="1800" dirty="0" smtClean="0">
                <a:latin typeface="+mn-lt"/>
              </a:rPr>
              <a:t>Gram</a:t>
            </a:r>
            <a:r>
              <a:rPr lang="cs-CZ" altLang="cs-CZ" sz="1800" dirty="0" smtClean="0">
                <a:latin typeface="+mn-lt"/>
              </a:rPr>
              <a:t>a</a:t>
            </a:r>
            <a:r>
              <a:rPr lang="fr-FR" altLang="cs-CZ" sz="1800" dirty="0" smtClean="0">
                <a:latin typeface="+mn-lt"/>
              </a:rPr>
              <a:t> </a:t>
            </a:r>
            <a:r>
              <a:rPr lang="fr-FR" altLang="cs-CZ" sz="1800" dirty="0">
                <a:latin typeface="+mn-lt"/>
              </a:rPr>
              <a:t>+ </a:t>
            </a:r>
            <a:r>
              <a:rPr lang="cs-CZ" altLang="cs-CZ" sz="1800" dirty="0" smtClean="0">
                <a:latin typeface="+mn-lt"/>
              </a:rPr>
              <a:t>pozorování pod mikroskopem</a:t>
            </a:r>
            <a:endParaRPr lang="fr-FR" altLang="cs-CZ" sz="1800" dirty="0">
              <a:latin typeface="+mn-lt"/>
            </a:endParaRPr>
          </a:p>
          <a:p>
            <a:pPr eaLnBrk="1" hangingPunct="1"/>
            <a:endParaRPr lang="fr-FR" altLang="cs-CZ" sz="1800" dirty="0">
              <a:latin typeface="+mn-lt"/>
            </a:endParaRPr>
          </a:p>
          <a:p>
            <a:pPr eaLnBrk="1" hangingPunct="1"/>
            <a:r>
              <a:rPr lang="fr-FR" altLang="cs-CZ" sz="1800" dirty="0">
                <a:latin typeface="+mn-lt"/>
                <a:sym typeface="Wingdings" pitchFamily="2" charset="2"/>
              </a:rPr>
              <a:t> </a:t>
            </a:r>
            <a:r>
              <a:rPr lang="cs-CZ" altLang="cs-CZ" sz="1800" dirty="0" smtClean="0">
                <a:latin typeface="+mn-lt"/>
              </a:rPr>
              <a:t>Rozlišuje bakterii podle tvaru</a:t>
            </a:r>
            <a:r>
              <a:rPr lang="fr-FR" altLang="cs-CZ" sz="1800" dirty="0" smtClean="0">
                <a:latin typeface="+mn-lt"/>
              </a:rPr>
              <a:t> (</a:t>
            </a:r>
            <a:r>
              <a:rPr lang="cs-CZ" altLang="cs-CZ" sz="1800" dirty="0" smtClean="0">
                <a:latin typeface="+mn-lt"/>
              </a:rPr>
              <a:t>koky</a:t>
            </a:r>
            <a:r>
              <a:rPr lang="fr-FR" altLang="cs-CZ" sz="1800" dirty="0" smtClean="0">
                <a:latin typeface="+mn-lt"/>
              </a:rPr>
              <a:t>, </a:t>
            </a:r>
            <a:r>
              <a:rPr lang="cs-CZ" altLang="cs-CZ" sz="1800" dirty="0" smtClean="0">
                <a:latin typeface="+mn-lt"/>
              </a:rPr>
              <a:t>tyčinky</a:t>
            </a:r>
            <a:r>
              <a:rPr lang="fr-FR" altLang="cs-CZ" sz="1800" dirty="0" smtClean="0">
                <a:latin typeface="+mn-lt"/>
              </a:rPr>
              <a:t>) </a:t>
            </a:r>
            <a:r>
              <a:rPr lang="cs-CZ" altLang="cs-CZ" sz="1800" dirty="0" smtClean="0">
                <a:latin typeface="+mn-lt"/>
              </a:rPr>
              <a:t>a jejich reakce na obarvení</a:t>
            </a:r>
            <a:r>
              <a:rPr lang="fr-FR" altLang="cs-CZ" sz="1800" dirty="0" smtClean="0">
                <a:latin typeface="+mn-lt"/>
              </a:rPr>
              <a:t> (</a:t>
            </a:r>
            <a:r>
              <a:rPr lang="cs-CZ" altLang="cs-CZ" sz="1800" dirty="0" smtClean="0">
                <a:latin typeface="+mn-lt"/>
              </a:rPr>
              <a:t>fialová</a:t>
            </a:r>
            <a:r>
              <a:rPr lang="fr-FR" altLang="cs-CZ" sz="1800" dirty="0" smtClean="0">
                <a:latin typeface="+mn-lt"/>
              </a:rPr>
              <a:t> </a:t>
            </a:r>
            <a:r>
              <a:rPr lang="fr-FR" altLang="cs-CZ" sz="1800" dirty="0">
                <a:latin typeface="+mn-lt"/>
                <a:sym typeface="Wingdings" pitchFamily="2" charset="2"/>
              </a:rPr>
              <a:t>= Gram +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ba</a:t>
            </a:r>
            <a:r>
              <a:rPr lang="cs-CZ" altLang="cs-CZ" sz="1800" dirty="0" err="1" smtClean="0">
                <a:latin typeface="+mn-lt"/>
                <a:sym typeface="Wingdings" pitchFamily="2" charset="2"/>
              </a:rPr>
              <a:t>kterie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,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růžová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</a:t>
            </a:r>
            <a:r>
              <a:rPr lang="fr-FR" altLang="cs-CZ" sz="1800" dirty="0">
                <a:latin typeface="+mn-lt"/>
                <a:sym typeface="Wingdings" pitchFamily="2" charset="2"/>
              </a:rPr>
              <a:t>= Gram –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bakterie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)</a:t>
            </a:r>
            <a:endParaRPr lang="fr-FR" altLang="cs-CZ" sz="1800" dirty="0">
              <a:latin typeface="+mn-lt"/>
            </a:endParaRPr>
          </a:p>
          <a:p>
            <a:pPr eaLnBrk="1" hangingPunct="1"/>
            <a:r>
              <a:rPr lang="fr-FR" altLang="cs-CZ" sz="1800" dirty="0">
                <a:latin typeface="+mn-lt"/>
                <a:sym typeface="Wingdings" pitchFamily="2" charset="2"/>
              </a:rPr>
              <a:t> </a:t>
            </a:r>
            <a:r>
              <a:rPr lang="fr-FR" altLang="cs-CZ" sz="1800" dirty="0">
                <a:latin typeface="+mn-lt"/>
              </a:rPr>
              <a:t>  </a:t>
            </a:r>
          </a:p>
        </p:txBody>
      </p:sp>
      <p:sp>
        <p:nvSpPr>
          <p:cNvPr id="5" name="ZoneTexte 13"/>
          <p:cNvSpPr txBox="1"/>
          <p:nvPr/>
        </p:nvSpPr>
        <p:spPr>
          <a:xfrm>
            <a:off x="684213" y="5084763"/>
            <a:ext cx="7848600" cy="120032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1800" b="1" dirty="0" smtClean="0">
                <a:latin typeface="+mn-lt"/>
              </a:rPr>
              <a:t>Předběžný</a:t>
            </a:r>
            <a:r>
              <a:rPr lang="fr-FR" altLang="cs-CZ" sz="1800" b="1" dirty="0" smtClean="0">
                <a:latin typeface="+mn-lt"/>
              </a:rPr>
              <a:t> test 2</a:t>
            </a:r>
            <a:r>
              <a:rPr lang="fr-FR" altLang="cs-CZ" sz="1800" dirty="0" smtClean="0">
                <a:latin typeface="+mn-lt"/>
              </a:rPr>
              <a:t>: </a:t>
            </a:r>
            <a:r>
              <a:rPr lang="cs-CZ" altLang="cs-CZ" sz="1800" dirty="0" smtClean="0">
                <a:latin typeface="+mn-lt"/>
              </a:rPr>
              <a:t>Respirační enzymový test bakterie</a:t>
            </a:r>
            <a:endParaRPr lang="fr-FR" altLang="cs-CZ" sz="1800" dirty="0">
              <a:latin typeface="+mn-lt"/>
            </a:endParaRPr>
          </a:p>
          <a:p>
            <a:pPr eaLnBrk="1" hangingPunct="1"/>
            <a:endParaRPr lang="fr-FR" altLang="cs-CZ" sz="1800" dirty="0">
              <a:latin typeface="+mn-lt"/>
            </a:endParaRPr>
          </a:p>
          <a:p>
            <a:pPr eaLnBrk="1" hangingPunct="1"/>
            <a:r>
              <a:rPr lang="fr-FR" altLang="cs-CZ" sz="1800" dirty="0">
                <a:latin typeface="+mn-lt"/>
                <a:sym typeface="Wingdings" pitchFamily="2" charset="2"/>
              </a:rPr>
              <a:t> </a:t>
            </a:r>
            <a:r>
              <a:rPr lang="cs-CZ" altLang="cs-CZ" sz="1800" dirty="0" smtClean="0">
                <a:latin typeface="+mn-lt"/>
              </a:rPr>
              <a:t>Rozlišuje bakterii do skupin </a:t>
            </a:r>
            <a:r>
              <a:rPr lang="cs-CZ" altLang="cs-CZ" sz="1800" dirty="0" smtClean="0">
                <a:latin typeface="+mn-lt"/>
              </a:rPr>
              <a:t>podle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existence 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dvou enzymů: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 « 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 oxidáza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 »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, nebo 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«</a:t>
            </a:r>
            <a:r>
              <a:rPr lang="cs-CZ" altLang="cs-CZ" sz="1800" dirty="0" smtClean="0">
                <a:latin typeface="+mn-lt"/>
                <a:sym typeface="Wingdings" pitchFamily="2" charset="2"/>
              </a:rPr>
              <a:t> kataláza</a:t>
            </a:r>
            <a:r>
              <a:rPr lang="fr-FR" altLang="cs-CZ" sz="1800" dirty="0" smtClean="0">
                <a:latin typeface="+mn-lt"/>
                <a:sym typeface="Wingdings" pitchFamily="2" charset="2"/>
              </a:rPr>
              <a:t> »</a:t>
            </a:r>
            <a:endParaRPr lang="fr-FR" altLang="cs-CZ" sz="1800" dirty="0">
              <a:latin typeface="+mn-lt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288" y="1773238"/>
            <a:ext cx="8748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Který API systém použít, když identifikujeme neznámou bakterii</a:t>
            </a:r>
            <a:r>
              <a:rPr lang="fr-FR" altLang="cs-CZ" sz="1800" b="1" dirty="0" smtClean="0">
                <a:latin typeface="+mn-lt"/>
              </a:rPr>
              <a:t>?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7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82700" y="4351338"/>
            <a:ext cx="1116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>
                <a:latin typeface="+mn-lt"/>
              </a:rPr>
              <a:t>Catalase</a:t>
            </a:r>
            <a:r>
              <a:rPr lang="fr-FR" altLang="cs-CZ" sz="1800" b="1" baseline="30000">
                <a:latin typeface="+mn-lt"/>
              </a:rPr>
              <a:t>+</a:t>
            </a:r>
            <a:r>
              <a:rPr lang="fr-FR" altLang="cs-CZ" sz="1800">
                <a:latin typeface="+mn-lt"/>
              </a:rPr>
              <a:t>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700338" y="5646738"/>
            <a:ext cx="1086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>
                <a:latin typeface="+mn-lt"/>
              </a:rPr>
              <a:t>Catalase</a:t>
            </a:r>
            <a:r>
              <a:rPr lang="fr-FR" altLang="cs-CZ" sz="1800" b="1" baseline="30000">
                <a:latin typeface="+mn-lt"/>
              </a:rPr>
              <a:t>-</a:t>
            </a:r>
            <a:r>
              <a:rPr lang="fr-FR" altLang="cs-CZ" sz="1800" b="1">
                <a:latin typeface="+mn-lt"/>
              </a:rPr>
              <a:t> 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27313" y="4135438"/>
            <a:ext cx="1512887" cy="144145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Cocci Gram</a:t>
            </a:r>
            <a:r>
              <a:rPr lang="fr-FR" altLang="cs-CZ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3213" y="4567238"/>
            <a:ext cx="1605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Staph</a:t>
            </a:r>
          </a:p>
          <a:p>
            <a:pPr eaLnBrk="1" hangingPunct="1"/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pro</a:t>
            </a:r>
            <a:r>
              <a:rPr lang="fr-FR" altLang="cs-CZ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Staphylococcus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58996" y="6007100"/>
            <a:ext cx="1501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Strep</a:t>
            </a:r>
          </a:p>
          <a:p>
            <a:pPr algn="ctr" eaLnBrk="1" hangingPunct="1"/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pro</a:t>
            </a:r>
            <a:r>
              <a:rPr lang="fr-FR" altLang="cs-CZ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Streptococcus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524750" y="4567238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>
                <a:latin typeface="+mn-lt"/>
              </a:rPr>
              <a:t>Oxidase</a:t>
            </a:r>
            <a:r>
              <a:rPr lang="fr-FR" altLang="cs-CZ" sz="1800" b="1" baseline="30000">
                <a:latin typeface="+mn-lt"/>
              </a:rPr>
              <a:t>-</a:t>
            </a:r>
            <a:r>
              <a:rPr lang="fr-FR" altLang="cs-CZ" sz="1800">
                <a:latin typeface="+mn-lt"/>
              </a:rPr>
              <a:t> 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219700" y="5495925"/>
            <a:ext cx="1074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>
                <a:latin typeface="+mn-lt"/>
              </a:rPr>
              <a:t>Oxidase</a:t>
            </a:r>
            <a:r>
              <a:rPr lang="fr-FR" altLang="cs-CZ" sz="1800" b="1" baseline="30000">
                <a:latin typeface="+mn-lt"/>
              </a:rPr>
              <a:t>+</a:t>
            </a:r>
            <a:r>
              <a:rPr lang="fr-FR" altLang="cs-CZ" sz="1800">
                <a:latin typeface="+mn-lt"/>
              </a:rPr>
              <a:t> 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071378" y="5862638"/>
            <a:ext cx="1579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20E</a:t>
            </a:r>
          </a:p>
          <a:p>
            <a:pPr algn="ctr" eaLnBrk="1" hangingPunct="1"/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pro</a:t>
            </a:r>
            <a:r>
              <a:rPr lang="fr-FR" altLang="cs-CZ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Enterobacteria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896750" y="4999038"/>
            <a:ext cx="2247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20NE</a:t>
            </a:r>
          </a:p>
          <a:p>
            <a:pPr algn="ctr" eaLnBrk="1" hangingPunct="1"/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ro bakterie, které </a:t>
            </a:r>
            <a:r>
              <a:rPr lang="cs-CZ" altLang="cs-CZ" sz="1400" b="1" dirty="0" err="1" smtClean="0">
                <a:solidFill>
                  <a:srgbClr val="FF0000"/>
                </a:solidFill>
                <a:latin typeface="+mn-lt"/>
              </a:rPr>
              <a:t>napatří</a:t>
            </a:r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 do skupiny</a:t>
            </a:r>
            <a:endParaRPr lang="fr-FR" altLang="cs-CZ" sz="14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/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Enterobacteria</a:t>
            </a:r>
          </a:p>
          <a:p>
            <a:pPr algn="ct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41338" y="26749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MS PGothic" pitchFamily="34" charset="-128"/>
                <a:cs typeface="MS PGothic" pitchFamily="34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ea typeface="MS PGothic" pitchFamily="34" charset="-128"/>
                <a:cs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ea typeface="MS PGothic" pitchFamily="34" charset="-128"/>
                <a:cs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ea typeface="MS PGothic" pitchFamily="34" charset="-128"/>
                <a:cs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ea typeface="MS PGothic" pitchFamily="34" charset="-128"/>
                <a:cs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997325" y="3456086"/>
            <a:ext cx="1801813" cy="129837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dirty="0" smtClean="0">
                <a:latin typeface="+mn-lt"/>
              </a:rPr>
              <a:t>Výsledky pro </a:t>
            </a:r>
            <a:r>
              <a:rPr lang="fr-FR" altLang="cs-CZ" sz="1800" dirty="0" smtClean="0">
                <a:latin typeface="+mn-lt"/>
              </a:rPr>
              <a:t>Gram </a:t>
            </a:r>
            <a:r>
              <a:rPr lang="fr-FR" altLang="cs-CZ" sz="1800" dirty="0">
                <a:latin typeface="+mn-lt"/>
              </a:rPr>
              <a:t>stain</a:t>
            </a: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773363" y="2486818"/>
            <a:ext cx="1512887" cy="144145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Cocci Gram</a:t>
            </a:r>
            <a:r>
              <a:rPr lang="fr-FR" altLang="cs-CZ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768605" y="2342356"/>
            <a:ext cx="1161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NH</a:t>
            </a:r>
          </a:p>
          <a:p>
            <a:pPr algn="r" eaLnBrk="1" hangingPunct="1"/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pro</a:t>
            </a:r>
            <a:r>
              <a:rPr lang="fr-FR" altLang="cs-CZ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Neisseria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5437188" y="2918618"/>
            <a:ext cx="2016125" cy="576263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>
                <a:solidFill>
                  <a:schemeClr val="bg1"/>
                </a:solidFill>
                <a:latin typeface="+mn-lt"/>
              </a:rPr>
              <a:t>Rods Gram</a:t>
            </a:r>
            <a:r>
              <a:rPr lang="fr-FR" altLang="cs-CZ" sz="1800" b="1" baseline="3000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709210" y="2283618"/>
            <a:ext cx="101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Listeria</a:t>
            </a:r>
          </a:p>
          <a:p>
            <a:pPr algn="r" eaLnBrk="1" hangingPunct="1"/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pro</a:t>
            </a:r>
            <a:r>
              <a:rPr lang="fr-FR" altLang="cs-CZ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cs-CZ" sz="1400" b="1" i="1" dirty="0">
                <a:solidFill>
                  <a:srgbClr val="FF0000"/>
                </a:solidFill>
                <a:latin typeface="+mn-lt"/>
              </a:rPr>
              <a:t>Listeria</a:t>
            </a: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5508625" y="4645818"/>
            <a:ext cx="2016125" cy="576263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>
                <a:solidFill>
                  <a:schemeClr val="bg1"/>
                </a:solidFill>
                <a:latin typeface="+mn-lt"/>
              </a:rPr>
              <a:t>Rods Gram</a:t>
            </a:r>
            <a:r>
              <a:rPr lang="fr-FR" altLang="cs-CZ" sz="1800" b="1" baseline="30000">
                <a:solidFill>
                  <a:schemeClr val="bg1"/>
                </a:solidFill>
                <a:latin typeface="+mn-lt"/>
              </a:rPr>
              <a:t>-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759343" y="3075781"/>
            <a:ext cx="1048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fr-FR" altLang="cs-CZ" sz="1400" b="1" dirty="0">
                <a:solidFill>
                  <a:srgbClr val="FF0000"/>
                </a:solidFill>
                <a:latin typeface="+mn-lt"/>
              </a:rPr>
              <a:t>API 50CH</a:t>
            </a:r>
          </a:p>
          <a:p>
            <a:pPr algn="r" eaLnBrk="1" hangingPunct="1"/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cs-CZ" altLang="cs-CZ" sz="1400" b="1" dirty="0" smtClean="0">
                <a:solidFill>
                  <a:srgbClr val="FF0000"/>
                </a:solidFill>
                <a:latin typeface="+mn-lt"/>
              </a:rPr>
              <a:t>ro </a:t>
            </a:r>
            <a:r>
              <a:rPr lang="fr-FR" altLang="cs-CZ" sz="1400" b="1" i="1" dirty="0" smtClean="0">
                <a:solidFill>
                  <a:srgbClr val="FF0000"/>
                </a:solidFill>
                <a:latin typeface="+mn-lt"/>
              </a:rPr>
              <a:t>Bacillus</a:t>
            </a:r>
            <a:endParaRPr lang="fr-FR" altLang="cs-CZ" sz="1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395288" y="1773238"/>
            <a:ext cx="8748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Který API systém použít, když identifikujeme neznámou bakterii</a:t>
            </a:r>
            <a:r>
              <a:rPr lang="fr-FR" altLang="cs-CZ" sz="1800" b="1" dirty="0" smtClean="0">
                <a:latin typeface="+mn-lt"/>
              </a:rPr>
              <a:t>?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260350"/>
            <a:ext cx="8229600" cy="1139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  <a:endParaRPr lang="fr-FR" altLang="fr-FR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806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Použití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API 20E </a:t>
            </a:r>
            <a:r>
              <a:rPr lang="fr-FR" altLang="cs-CZ" sz="1800" b="1" dirty="0" smtClean="0">
                <a:latin typeface="+mn-lt"/>
              </a:rPr>
              <a:t>syst</a:t>
            </a:r>
            <a:r>
              <a:rPr lang="cs-CZ" altLang="cs-CZ" sz="1800" b="1" dirty="0" smtClean="0">
                <a:latin typeface="+mn-lt"/>
              </a:rPr>
              <a:t>é</a:t>
            </a:r>
            <a:r>
              <a:rPr lang="fr-FR" altLang="cs-CZ" sz="1800" b="1" dirty="0" smtClean="0">
                <a:latin typeface="+mn-lt"/>
              </a:rPr>
              <a:t>m</a:t>
            </a:r>
            <a:r>
              <a:rPr lang="cs-CZ" altLang="cs-CZ" sz="1800" b="1" dirty="0" smtClean="0">
                <a:latin typeface="+mn-lt"/>
              </a:rPr>
              <a:t>u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cs-CZ" altLang="cs-CZ" sz="1800" b="1" dirty="0" smtClean="0">
                <a:latin typeface="+mn-lt"/>
              </a:rPr>
              <a:t>pro identifikaci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i="1" dirty="0" smtClean="0">
                <a:latin typeface="+mn-lt"/>
              </a:rPr>
              <a:t>Enteroba</a:t>
            </a:r>
            <a:r>
              <a:rPr lang="cs-CZ" altLang="cs-CZ" sz="1800" b="1" i="1" dirty="0" smtClean="0">
                <a:latin typeface="+mn-lt"/>
              </a:rPr>
              <a:t>k</a:t>
            </a:r>
            <a:r>
              <a:rPr lang="fr-FR" altLang="cs-CZ" sz="1800" b="1" i="1" dirty="0" smtClean="0">
                <a:latin typeface="+mn-lt"/>
              </a:rPr>
              <a:t>teri</a:t>
            </a:r>
            <a:r>
              <a:rPr lang="cs-CZ" altLang="cs-CZ" sz="1800" b="1" i="1" dirty="0" smtClean="0">
                <a:latin typeface="+mn-lt"/>
              </a:rPr>
              <a:t>í</a:t>
            </a:r>
            <a:r>
              <a:rPr lang="fr-FR" altLang="cs-CZ" sz="1800" b="1" dirty="0" smtClean="0">
                <a:latin typeface="+mn-lt"/>
              </a:rPr>
              <a:t>…</a:t>
            </a:r>
            <a:endParaRPr lang="fr-FR" altLang="cs-CZ" sz="1800" b="1" dirty="0">
              <a:latin typeface="+mn-lt"/>
            </a:endParaRPr>
          </a:p>
        </p:txBody>
      </p:sp>
      <p:pic>
        <p:nvPicPr>
          <p:cNvPr id="4" name="Picture 4" descr="iso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16732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24075" y="2595179"/>
            <a:ext cx="1675606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fr-FR" alt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 </a:t>
            </a:r>
            <a:r>
              <a:rPr lang="cs-CZ" altLang="cs-C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bakteriální kolonie</a:t>
            </a:r>
            <a:endParaRPr lang="fr-FR" altLang="cs-CZ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555875" y="2133600"/>
            <a:ext cx="2671763" cy="2319338"/>
            <a:chOff x="1610" y="1344"/>
            <a:chExt cx="1683" cy="1461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3061" y="1344"/>
              <a:ext cx="232" cy="1461"/>
              <a:chOff x="3385" y="1862"/>
              <a:chExt cx="234" cy="1461"/>
            </a:xfrm>
          </p:grpSpPr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>
                <a:off x="3386" y="1862"/>
                <a:ext cx="233" cy="1461"/>
              </a:xfrm>
              <a:prstGeom prst="can">
                <a:avLst>
                  <a:gd name="adj" fmla="val 35184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1pPr>
                <a:lvl2pPr marL="742950" indent="-28575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2pPr>
                <a:lvl3pPr marL="11430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3pPr>
                <a:lvl4pPr marL="16002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4pPr>
                <a:lvl5pPr marL="20574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76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cs-CZ" altLang="cs-CZ" sz="18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3385" y="2888"/>
                <a:ext cx="234" cy="434"/>
              </a:xfrm>
              <a:prstGeom prst="can">
                <a:avLst>
                  <a:gd name="adj" fmla="val 25210"/>
                </a:avLst>
              </a:prstGeom>
              <a:solidFill>
                <a:srgbClr val="E8F5F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1pPr>
                <a:lvl2pPr marL="742950" indent="-28575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2pPr>
                <a:lvl3pPr marL="11430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3pPr>
                <a:lvl4pPr marL="16002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4pPr>
                <a:lvl5pPr marL="2057400" indent="-228600" defTabSz="449263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76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cs-CZ" altLang="cs-CZ" sz="180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610" y="2523"/>
              <a:ext cx="1567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defTabSz="449263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defTabSz="449263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defTabSz="449263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defTabSz="449263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76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r-FR" altLang="cs-CZ" sz="1400" b="1" dirty="0">
                  <a:latin typeface="+mn-lt"/>
                </a:rPr>
                <a:t>5 </a:t>
              </a:r>
              <a:r>
                <a:rPr lang="fr-FR" altLang="cs-CZ" sz="1400" b="1" dirty="0" smtClean="0">
                  <a:latin typeface="+mn-lt"/>
                </a:rPr>
                <a:t>m</a:t>
              </a:r>
              <a:r>
                <a:rPr lang="cs-CZ" altLang="cs-CZ" sz="1400" b="1" dirty="0" smtClean="0">
                  <a:latin typeface="+mn-lt"/>
                </a:rPr>
                <a:t>l</a:t>
              </a:r>
              <a:r>
                <a:rPr lang="fr-FR" altLang="cs-CZ" sz="1400" b="1" dirty="0" smtClean="0">
                  <a:latin typeface="+mn-lt"/>
                </a:rPr>
                <a:t> </a:t>
              </a:r>
              <a:r>
                <a:rPr lang="cs-CZ" altLang="cs-CZ" sz="1400" b="1" dirty="0" smtClean="0">
                  <a:latin typeface="+mn-lt"/>
                </a:rPr>
                <a:t>vody</a:t>
              </a:r>
              <a:endParaRPr lang="fr-FR" altLang="cs-CZ" sz="1400" b="1" dirty="0">
                <a:latin typeface="+mn-lt"/>
              </a:endParaRPr>
            </a:p>
          </p:txBody>
        </p:sp>
      </p:grpSp>
      <p:pic>
        <p:nvPicPr>
          <p:cNvPr id="11" name="Picture 5" descr="API 20 E à enseme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29225"/>
            <a:ext cx="7416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219700" y="2781300"/>
            <a:ext cx="2447925" cy="2952750"/>
          </a:xfrm>
          <a:prstGeom prst="curvedLeftArrow">
            <a:avLst>
              <a:gd name="adj1" fmla="val 6310"/>
              <a:gd name="adj2" fmla="val 17122"/>
              <a:gd name="adj3" fmla="val 112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cs-CZ" altLang="cs-CZ" sz="1800">
              <a:latin typeface="+mn-lt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1476375" y="2997200"/>
            <a:ext cx="3529013" cy="503238"/>
          </a:xfrm>
          <a:prstGeom prst="rightArrow">
            <a:avLst>
              <a:gd name="adj1" fmla="val 21139"/>
              <a:gd name="adj2" fmla="val 1293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cs-CZ" altLang="cs-CZ" sz="1800">
              <a:latin typeface="+mn-lt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868144" y="4014788"/>
            <a:ext cx="273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cs-CZ" altLang="cs-CZ" sz="1400" b="1" dirty="0" smtClean="0">
                <a:latin typeface="+mn-lt"/>
              </a:rPr>
              <a:t>Naplňte ampulky bakteriální suspenzí</a:t>
            </a:r>
            <a:r>
              <a:rPr lang="fr-FR" altLang="cs-CZ" sz="1400" b="1" dirty="0" smtClean="0">
                <a:latin typeface="+mn-lt"/>
              </a:rPr>
              <a:t> </a:t>
            </a:r>
            <a:endParaRPr lang="fr-FR" altLang="cs-CZ" sz="1400" b="1" dirty="0">
              <a:latin typeface="+mn-lt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7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260350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  <a:endParaRPr lang="fr-FR" altLang="fr-FR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3" descr="Capture d’écran 2015-01-22 à 19.01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7920037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2515534" y="2349500"/>
            <a:ext cx="3623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n-lt"/>
              </a:rPr>
              <a:t>Prohlédněte si </a:t>
            </a:r>
            <a:r>
              <a:rPr lang="fr-FR" altLang="cs-CZ" sz="1800" dirty="0" smtClean="0">
                <a:latin typeface="+mn-lt"/>
              </a:rPr>
              <a:t>API </a:t>
            </a:r>
            <a:r>
              <a:rPr lang="fr-FR" altLang="cs-CZ" sz="1800" dirty="0">
                <a:latin typeface="+mn-lt"/>
              </a:rPr>
              <a:t>20E </a:t>
            </a:r>
            <a:r>
              <a:rPr lang="cs-CZ" altLang="cs-CZ" sz="1800" dirty="0" smtClean="0">
                <a:latin typeface="+mn-lt"/>
              </a:rPr>
              <a:t>po naplnění</a:t>
            </a:r>
            <a:r>
              <a:rPr lang="fr-FR" altLang="cs-CZ" sz="1800" dirty="0" smtClean="0">
                <a:latin typeface="+mn-lt"/>
              </a:rPr>
              <a:t>…</a:t>
            </a:r>
            <a:endParaRPr lang="fr-FR" altLang="cs-CZ" sz="1800" dirty="0">
              <a:latin typeface="+mn-lt"/>
            </a:endParaRPr>
          </a:p>
        </p:txBody>
      </p:sp>
      <p:sp>
        <p:nvSpPr>
          <p:cNvPr id="5" name="AutoShape 14"/>
          <p:cNvSpPr>
            <a:spLocks/>
          </p:cNvSpPr>
          <p:nvPr/>
        </p:nvSpPr>
        <p:spPr bwMode="auto">
          <a:xfrm rot="16200000">
            <a:off x="6659562" y="2997201"/>
            <a:ext cx="504825" cy="3384550"/>
          </a:xfrm>
          <a:prstGeom prst="leftBrace">
            <a:avLst>
              <a:gd name="adj1" fmla="val 558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cs-CZ" altLang="cs-CZ" sz="1800">
              <a:latin typeface="+mn-lt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910277" y="5038725"/>
            <a:ext cx="2170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Metabolis</a:t>
            </a:r>
            <a:r>
              <a:rPr lang="cs-CZ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my sacharidů</a:t>
            </a:r>
            <a:endParaRPr lang="fr-FR" alt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" name="AutoShape 16"/>
          <p:cNvSpPr>
            <a:spLocks/>
          </p:cNvSpPr>
          <p:nvPr/>
        </p:nvSpPr>
        <p:spPr bwMode="auto">
          <a:xfrm rot="16200000">
            <a:off x="2879725" y="2673351"/>
            <a:ext cx="504825" cy="4032250"/>
          </a:xfrm>
          <a:prstGeom prst="leftBrace">
            <a:avLst>
              <a:gd name="adj1" fmla="val 66562"/>
              <a:gd name="adj2" fmla="val 5025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cs-CZ" altLang="cs-CZ" sz="1800">
              <a:latin typeface="+mn-lt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62935" y="5082888"/>
            <a:ext cx="20685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Dusíkaté metabolismy</a:t>
            </a:r>
            <a:endParaRPr lang="fr-FR" alt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 eaLnBrk="1" hangingPunct="1"/>
            <a:r>
              <a:rPr lang="fr-FR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 specific</a:t>
            </a:r>
            <a:r>
              <a:rPr lang="cs-CZ" altLang="cs-CZ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ké</a:t>
            </a:r>
            <a:r>
              <a:rPr lang="fr-FR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enzym</a:t>
            </a:r>
            <a:r>
              <a:rPr lang="cs-CZ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y</a:t>
            </a:r>
            <a:r>
              <a:rPr lang="fr-FR" altLang="cs-CZ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endParaRPr lang="fr-FR" alt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372225" y="6242050"/>
            <a:ext cx="19399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22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24h / 37°C…..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/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5807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20 E </a:t>
            </a:r>
            <a:r>
              <a:rPr lang="cs-CZ" altLang="cs-CZ" sz="1800" b="1" dirty="0" smtClean="0">
                <a:latin typeface="+mn-lt"/>
              </a:rPr>
              <a:t>po inkubaci – Pozitivní výsledky pro všechny testy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971550" y="3933825"/>
            <a:ext cx="5903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API 20 E </a:t>
            </a:r>
            <a:r>
              <a:rPr lang="cs-CZ" altLang="cs-CZ" sz="1800" b="1" dirty="0" smtClean="0">
                <a:latin typeface="+mn-lt"/>
              </a:rPr>
              <a:t>po inkubaci – Negativní výsledky pro všechny testy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pic>
        <p:nvPicPr>
          <p:cNvPr id="3" name="Image 2" descr="Capture d’écran 2015-01-22 à 19.0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591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Capture d’écran 2015-01-22 à 19.01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85677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Základní postup při identifikaci bakterií</a:t>
            </a:r>
            <a:endParaRPr lang="cs-CZ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7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/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</a:t>
            </a:r>
            <a:r>
              <a:rPr lang="fr-FR" altLang="fr-FR" b="1" dirty="0">
                <a:solidFill>
                  <a:schemeClr val="accent1"/>
                </a:solidFill>
                <a:latin typeface="Cambria" panose="02040503050406030204" pitchFamily="18" charset="0"/>
              </a:rPr>
              <a:t>system</a:t>
            </a:r>
          </a:p>
        </p:txBody>
      </p:sp>
      <p:sp>
        <p:nvSpPr>
          <p:cNvPr id="22530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3644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Příklad výsledků testované bakterie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pic>
        <p:nvPicPr>
          <p:cNvPr id="7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36838"/>
            <a:ext cx="73453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403350" y="2205038"/>
            <a:ext cx="1865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 smtClean="0">
                <a:latin typeface="+mn-lt"/>
              </a:rPr>
              <a:t>1</a:t>
            </a:r>
            <a:r>
              <a:rPr lang="cs-CZ" altLang="cs-CZ" sz="1800" b="1" dirty="0" smtClean="0">
                <a:latin typeface="+mn-lt"/>
              </a:rPr>
              <a:t>. Čtení výsledků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403350" y="3716338"/>
            <a:ext cx="5176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 smtClean="0">
                <a:latin typeface="+mn-lt"/>
              </a:rPr>
              <a:t>2</a:t>
            </a:r>
            <a:r>
              <a:rPr lang="cs-CZ" altLang="cs-CZ" sz="1800" b="1" dirty="0" smtClean="0">
                <a:latin typeface="+mn-lt"/>
              </a:rPr>
              <a:t>. Zadávání výsledků do aplikace spojené s databází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pic>
        <p:nvPicPr>
          <p:cNvPr id="6" name="Image 5" descr="Capture d’écran 2015-01-22 à 19.0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292600"/>
            <a:ext cx="6840537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31640" y="602128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Součet plusových hodnot</a:t>
            </a:r>
            <a:endParaRPr lang="cs-CZ" sz="1200" dirty="0"/>
          </a:p>
        </p:txBody>
      </p:sp>
      <p:sp>
        <p:nvSpPr>
          <p:cNvPr id="3" name="Šipka nahoru 2"/>
          <p:cNvSpPr/>
          <p:nvPr/>
        </p:nvSpPr>
        <p:spPr>
          <a:xfrm>
            <a:off x="1707721" y="5877272"/>
            <a:ext cx="45719" cy="18687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74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/>
            <a:r>
              <a:rPr lang="fr-FR" altLang="fr-FR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API system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403350" y="2205038"/>
            <a:ext cx="3634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>
                <a:latin typeface="+mn-lt"/>
              </a:rPr>
              <a:t>3-Expression of results by software :</a:t>
            </a:r>
          </a:p>
        </p:txBody>
      </p:sp>
      <p:pic>
        <p:nvPicPr>
          <p:cNvPr id="3" name="Image 2" descr="Capture d’écran 2015-01-22 à 19.1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77946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1547813" y="4292600"/>
            <a:ext cx="144462" cy="504825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211638" y="4292600"/>
            <a:ext cx="0" cy="865188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042988" y="4797425"/>
            <a:ext cx="2089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Jméno </a:t>
            </a:r>
            <a:r>
              <a:rPr lang="fr-FR" altLang="cs-CZ" sz="1800" b="1" dirty="0" smtClean="0">
                <a:latin typeface="+mn-lt"/>
              </a:rPr>
              <a:t>identifi</a:t>
            </a:r>
            <a:r>
              <a:rPr lang="cs-CZ" altLang="cs-CZ" sz="1800" b="1" dirty="0" smtClean="0">
                <a:latin typeface="+mn-lt"/>
              </a:rPr>
              <a:t>kované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cs-CZ" altLang="cs-CZ" sz="1800" b="1" dirty="0" smtClean="0">
                <a:latin typeface="+mn-lt"/>
              </a:rPr>
              <a:t>bakterie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3348038" y="5157788"/>
            <a:ext cx="2087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Kvalita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cs-CZ" altLang="cs-CZ" sz="1800" b="1" dirty="0" err="1" smtClean="0">
                <a:latin typeface="+mn-lt"/>
              </a:rPr>
              <a:t>idenifikace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435600" y="4724400"/>
            <a:ext cx="3168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V tomto příkladu máme velmi dobrou identifikaci bakterie</a:t>
            </a:r>
            <a:endParaRPr lang="fr-FR" altLang="cs-CZ" sz="18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/>
            <a:r>
              <a:rPr lang="fr-FR" altLang="cs-CZ" sz="1800" b="1" i="1" dirty="0">
                <a:solidFill>
                  <a:srgbClr val="FF0000"/>
                </a:solidFill>
                <a:latin typeface="+mn-lt"/>
              </a:rPr>
              <a:t>Salmonella spp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3644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n-lt"/>
              </a:rPr>
              <a:t>Příklad výsledků testované bakterie</a:t>
            </a:r>
            <a:r>
              <a:rPr lang="fr-FR" altLang="cs-CZ" sz="1800" b="1" dirty="0" smtClean="0">
                <a:latin typeface="+mn-lt"/>
              </a:rPr>
              <a:t>:</a:t>
            </a:r>
            <a:endParaRPr lang="fr-FR" altLang="cs-CZ" sz="1800" b="1" dirty="0">
              <a:latin typeface="+mn-lt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1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Provádění pokusu</a:t>
            </a:r>
            <a:b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</a:br>
            <a: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Identifikace bakterie – 1. část</a:t>
            </a:r>
            <a:endParaRPr lang="cs-CZ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6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288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Dostupné materiály</a:t>
            </a:r>
            <a:endParaRPr lang="cs-CZ" sz="4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12" descr="IMG_0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4752975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87450" y="1916113"/>
            <a:ext cx="19637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fr-FR" altLang="ja-JP" sz="2000" b="1" dirty="0" smtClean="0">
                <a:latin typeface="+mn-lt"/>
                <a:ea typeface="MS Mincho" pitchFamily="49" charset="-128"/>
              </a:rPr>
              <a:t>Distil</a:t>
            </a:r>
            <a:r>
              <a:rPr lang="cs-CZ" altLang="ja-JP" sz="2000" b="1" dirty="0" err="1" smtClean="0">
                <a:latin typeface="+mn-lt"/>
                <a:ea typeface="MS Mincho" pitchFamily="49" charset="-128"/>
              </a:rPr>
              <a:t>ovaná</a:t>
            </a:r>
            <a:r>
              <a:rPr lang="cs-CZ" altLang="ja-JP" sz="2000" b="1" dirty="0" smtClean="0">
                <a:latin typeface="+mn-lt"/>
                <a:ea typeface="MS Mincho" pitchFamily="49" charset="-128"/>
              </a:rPr>
              <a:t> voda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67031" y="1196975"/>
            <a:ext cx="39036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smtClean="0">
                <a:latin typeface="+mn-lt"/>
                <a:ea typeface="MS Mincho" pitchFamily="49" charset="-128"/>
              </a:rPr>
              <a:t>Zkumavka se sterilním fyziologickým roztokem</a:t>
            </a:r>
            <a:r>
              <a:rPr lang="fr-FR" altLang="ja-JP" sz="2000" b="1" dirty="0" smtClean="0">
                <a:latin typeface="+mn-lt"/>
                <a:ea typeface="MS Mincho" pitchFamily="49" charset="-128"/>
              </a:rPr>
              <a:t> (</a:t>
            </a:r>
            <a:r>
              <a:rPr lang="fr-FR" altLang="ja-JP" sz="2000" b="1" dirty="0">
                <a:latin typeface="+mn-lt"/>
                <a:ea typeface="MS Mincho" pitchFamily="49" charset="-128"/>
              </a:rPr>
              <a:t>5 </a:t>
            </a:r>
            <a:r>
              <a:rPr lang="fr-FR" altLang="ja-JP" sz="2000" b="1" dirty="0" smtClean="0">
                <a:latin typeface="+mn-lt"/>
                <a:ea typeface="MS Mincho" pitchFamily="49" charset="-128"/>
              </a:rPr>
              <a:t>m</a:t>
            </a:r>
            <a:r>
              <a:rPr lang="cs-CZ" altLang="ja-JP" sz="2000" b="1" dirty="0" smtClean="0">
                <a:latin typeface="+mn-lt"/>
                <a:ea typeface="MS Mincho" pitchFamily="49" charset="-128"/>
              </a:rPr>
              <a:t>l</a:t>
            </a:r>
            <a:r>
              <a:rPr lang="fr-FR" altLang="ja-JP" sz="2000" b="1" dirty="0" smtClean="0">
                <a:latin typeface="+mn-lt"/>
                <a:ea typeface="MS Mincho" pitchFamily="49" charset="-128"/>
              </a:rPr>
              <a:t>)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76825" y="2565400"/>
            <a:ext cx="86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fr-FR" altLang="ja-JP" sz="2000" b="1" dirty="0" smtClean="0">
                <a:latin typeface="+mn-lt"/>
                <a:ea typeface="MS Mincho" pitchFamily="49" charset="-128"/>
              </a:rPr>
              <a:t>O</a:t>
            </a:r>
            <a:r>
              <a:rPr lang="cs-CZ" altLang="ja-JP" sz="2000" b="1" dirty="0" smtClean="0">
                <a:latin typeface="+mn-lt"/>
                <a:ea typeface="MS Mincho" pitchFamily="49" charset="-128"/>
              </a:rPr>
              <a:t>lej</a:t>
            </a:r>
            <a:r>
              <a:rPr lang="fr-FR" altLang="ja-JP" sz="2000" b="1" dirty="0" smtClean="0">
                <a:latin typeface="+mn-lt"/>
                <a:ea typeface="MS Mincho" pitchFamily="49" charset="-128"/>
              </a:rPr>
              <a:t> 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940425" y="3716338"/>
            <a:ext cx="2435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err="1" smtClean="0">
                <a:latin typeface="+mn-lt"/>
                <a:ea typeface="MS Mincho" pitchFamily="49" charset="-128"/>
              </a:rPr>
              <a:t>Petriho</a:t>
            </a:r>
            <a:r>
              <a:rPr lang="cs-CZ" altLang="ja-JP" sz="2000" b="1" dirty="0" smtClean="0">
                <a:latin typeface="+mn-lt"/>
                <a:ea typeface="MS Mincho" pitchFamily="49" charset="-128"/>
              </a:rPr>
              <a:t> miska s agarem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5288" y="4437063"/>
            <a:ext cx="25384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fr-FR" altLang="ja-JP" sz="2000" b="1" dirty="0">
                <a:latin typeface="+mn-lt"/>
                <a:ea typeface="MS Mincho" pitchFamily="49" charset="-128"/>
              </a:rPr>
              <a:t>API system </a:t>
            </a:r>
          </a:p>
          <a:p>
            <a:pPr algn="r"/>
            <a:r>
              <a:rPr lang="cs-CZ" altLang="ja-JP" sz="2000" b="1" dirty="0" smtClean="0">
                <a:latin typeface="+mn-lt"/>
                <a:ea typeface="MS Mincho" pitchFamily="49" charset="-128"/>
              </a:rPr>
              <a:t>S krabičkou a víčkem</a:t>
            </a:r>
            <a:endParaRPr lang="fr-FR" altLang="ja-JP" sz="2000" b="1" dirty="0">
              <a:latin typeface="+mn-lt"/>
              <a:ea typeface="MS Mincho" pitchFamily="49" charset="-128"/>
            </a:endParaRPr>
          </a:p>
          <a:p>
            <a:pPr algn="r"/>
            <a:endParaRPr lang="fr-FR" altLang="cs-CZ" sz="2000" b="1" dirty="0">
              <a:latin typeface="+mn-lt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03575" y="6165850"/>
            <a:ext cx="30972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smtClean="0">
                <a:latin typeface="+mn-lt"/>
                <a:ea typeface="MS Mincho" pitchFamily="49" charset="-128"/>
              </a:rPr>
              <a:t>Sterilní pipety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724525" y="5084763"/>
            <a:ext cx="2592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smtClean="0">
                <a:latin typeface="+mn-lt"/>
                <a:ea typeface="MS Mincho" pitchFamily="49" charset="-128"/>
              </a:rPr>
              <a:t>Nesterilní pipeta</a:t>
            </a:r>
            <a:endParaRPr lang="fr-FR" altLang="cs-CZ" sz="2000" b="1" dirty="0">
              <a:latin typeface="+mn-lt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3851275" y="1916113"/>
            <a:ext cx="649288" cy="1144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ea typeface="ＭＳ Ｐゴシック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3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Příprava bakteriální suspenze</a:t>
            </a:r>
            <a:endParaRPr lang="cs-CZ" sz="4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58742" r="50000" b="8047"/>
          <a:stretch/>
        </p:blipFill>
        <p:spPr bwMode="auto">
          <a:xfrm>
            <a:off x="2915816" y="1340768"/>
            <a:ext cx="3121862" cy="229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439"/>
          <p:cNvGrpSpPr>
            <a:grpSpLocks noChangeAspect="1"/>
          </p:cNvGrpSpPr>
          <p:nvPr/>
        </p:nvGrpSpPr>
        <p:grpSpPr bwMode="auto">
          <a:xfrm>
            <a:off x="395536" y="4145188"/>
            <a:ext cx="645920" cy="1373906"/>
            <a:chOff x="624" y="804"/>
            <a:chExt cx="1337" cy="2844"/>
          </a:xfrm>
        </p:grpSpPr>
        <p:grpSp>
          <p:nvGrpSpPr>
            <p:cNvPr id="11" name="Group 9"/>
            <p:cNvGrpSpPr>
              <a:grpSpLocks noChangeAspect="1"/>
            </p:cNvGrpSpPr>
            <p:nvPr/>
          </p:nvGrpSpPr>
          <p:grpSpPr bwMode="auto">
            <a:xfrm>
              <a:off x="624" y="1536"/>
              <a:ext cx="1337" cy="2112"/>
              <a:chOff x="2452" y="1622"/>
              <a:chExt cx="1118" cy="1766"/>
            </a:xfrm>
          </p:grpSpPr>
          <p:sp>
            <p:nvSpPr>
              <p:cNvPr id="22" name="Freeform 10"/>
              <p:cNvSpPr>
                <a:spLocks noChangeAspect="1"/>
              </p:cNvSpPr>
              <p:nvPr/>
            </p:nvSpPr>
            <p:spPr bwMode="auto">
              <a:xfrm>
                <a:off x="2822" y="2635"/>
                <a:ext cx="234" cy="62"/>
              </a:xfrm>
              <a:custGeom>
                <a:avLst/>
                <a:gdLst>
                  <a:gd name="T0" fmla="*/ 5824 w 117"/>
                  <a:gd name="T1" fmla="*/ 0 h 29"/>
                  <a:gd name="T2" fmla="*/ 3776 w 117"/>
                  <a:gd name="T3" fmla="*/ 586 h 29"/>
                  <a:gd name="T4" fmla="*/ 1728 w 117"/>
                  <a:gd name="T5" fmla="*/ 0 h 29"/>
                  <a:gd name="T6" fmla="*/ 0 w 117"/>
                  <a:gd name="T7" fmla="*/ 1253 h 29"/>
                  <a:gd name="T8" fmla="*/ 3776 w 117"/>
                  <a:gd name="T9" fmla="*/ 2775 h 29"/>
                  <a:gd name="T10" fmla="*/ 7488 w 117"/>
                  <a:gd name="T11" fmla="*/ 1253 h 29"/>
                  <a:gd name="T12" fmla="*/ 5824 w 117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29">
                    <a:moveTo>
                      <a:pt x="91" y="0"/>
                    </a:moveTo>
                    <a:cubicBezTo>
                      <a:pt x="87" y="3"/>
                      <a:pt x="74" y="6"/>
                      <a:pt x="59" y="6"/>
                    </a:cubicBezTo>
                    <a:cubicBezTo>
                      <a:pt x="44" y="6"/>
                      <a:pt x="31" y="3"/>
                      <a:pt x="27" y="0"/>
                    </a:cubicBezTo>
                    <a:cubicBezTo>
                      <a:pt x="11" y="3"/>
                      <a:pt x="0" y="8"/>
                      <a:pt x="0" y="13"/>
                    </a:cubicBezTo>
                    <a:cubicBezTo>
                      <a:pt x="0" y="22"/>
                      <a:pt x="27" y="29"/>
                      <a:pt x="59" y="29"/>
                    </a:cubicBezTo>
                    <a:cubicBezTo>
                      <a:pt x="91" y="29"/>
                      <a:pt x="117" y="22"/>
                      <a:pt x="117" y="13"/>
                    </a:cubicBezTo>
                    <a:cubicBezTo>
                      <a:pt x="117" y="8"/>
                      <a:pt x="107" y="3"/>
                      <a:pt x="91" y="0"/>
                    </a:cubicBezTo>
                    <a:close/>
                  </a:path>
                </a:pathLst>
              </a:custGeom>
              <a:solidFill>
                <a:srgbClr val="D0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" name="Freeform 11"/>
              <p:cNvSpPr>
                <a:spLocks noChangeAspect="1"/>
              </p:cNvSpPr>
              <p:nvPr/>
            </p:nvSpPr>
            <p:spPr bwMode="auto">
              <a:xfrm>
                <a:off x="2480" y="3143"/>
                <a:ext cx="918" cy="245"/>
              </a:xfrm>
              <a:custGeom>
                <a:avLst/>
                <a:gdLst>
                  <a:gd name="T0" fmla="*/ 29376 w 459"/>
                  <a:gd name="T1" fmla="*/ 3918 h 115"/>
                  <a:gd name="T2" fmla="*/ 14720 w 459"/>
                  <a:gd name="T3" fmla="*/ 10752 h 115"/>
                  <a:gd name="T4" fmla="*/ 0 w 459"/>
                  <a:gd name="T5" fmla="*/ 3918 h 115"/>
                  <a:gd name="T6" fmla="*/ 0 w 459"/>
                  <a:gd name="T7" fmla="*/ 0 h 115"/>
                  <a:gd name="T8" fmla="*/ 14720 w 459"/>
                  <a:gd name="T9" fmla="*/ 6834 h 115"/>
                  <a:gd name="T10" fmla="*/ 29376 w 459"/>
                  <a:gd name="T11" fmla="*/ 0 h 115"/>
                  <a:gd name="T12" fmla="*/ 29376 w 459"/>
                  <a:gd name="T13" fmla="*/ 3918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9" h="115">
                    <a:moveTo>
                      <a:pt x="459" y="42"/>
                    </a:moveTo>
                    <a:cubicBezTo>
                      <a:pt x="459" y="82"/>
                      <a:pt x="356" y="115"/>
                      <a:pt x="230" y="115"/>
                    </a:cubicBezTo>
                    <a:cubicBezTo>
                      <a:pt x="103" y="115"/>
                      <a:pt x="0" y="82"/>
                      <a:pt x="0" y="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103" y="73"/>
                      <a:pt x="230" y="73"/>
                    </a:cubicBezTo>
                    <a:cubicBezTo>
                      <a:pt x="356" y="73"/>
                      <a:pt x="459" y="40"/>
                      <a:pt x="459" y="0"/>
                    </a:cubicBezTo>
                    <a:lnTo>
                      <a:pt x="459" y="42"/>
                    </a:lnTo>
                    <a:close/>
                  </a:path>
                </a:pathLst>
              </a:custGeom>
              <a:solidFill>
                <a:srgbClr val="354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Freeform 12"/>
              <p:cNvSpPr>
                <a:spLocks noChangeAspect="1"/>
              </p:cNvSpPr>
              <p:nvPr/>
            </p:nvSpPr>
            <p:spPr bwMode="auto">
              <a:xfrm>
                <a:off x="2936" y="3192"/>
                <a:ext cx="448" cy="173"/>
              </a:xfrm>
              <a:custGeom>
                <a:avLst/>
                <a:gdLst>
                  <a:gd name="T0" fmla="*/ 5696 w 224"/>
                  <a:gd name="T1" fmla="*/ 5017 h 81"/>
                  <a:gd name="T2" fmla="*/ 0 w 224"/>
                  <a:gd name="T3" fmla="*/ 7678 h 81"/>
                  <a:gd name="T4" fmla="*/ 14336 w 224"/>
                  <a:gd name="T5" fmla="*/ 2495 h 81"/>
                  <a:gd name="T6" fmla="*/ 14336 w 224"/>
                  <a:gd name="T7" fmla="*/ 0 h 81"/>
                  <a:gd name="T8" fmla="*/ 5696 w 224"/>
                  <a:gd name="T9" fmla="*/ 5017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" h="81">
                    <a:moveTo>
                      <a:pt x="89" y="53"/>
                    </a:moveTo>
                    <a:cubicBezTo>
                      <a:pt x="95" y="53"/>
                      <a:pt x="60" y="80"/>
                      <a:pt x="0" y="81"/>
                    </a:cubicBezTo>
                    <a:cubicBezTo>
                      <a:pt x="74" y="81"/>
                      <a:pt x="180" y="73"/>
                      <a:pt x="224" y="26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21" y="10"/>
                      <a:pt x="174" y="47"/>
                      <a:pt x="89" y="53"/>
                    </a:cubicBezTo>
                    <a:close/>
                  </a:path>
                </a:pathLst>
              </a:custGeom>
              <a:solidFill>
                <a:srgbClr val="0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" name="Freeform 13"/>
              <p:cNvSpPr>
                <a:spLocks noChangeAspect="1"/>
              </p:cNvSpPr>
              <p:nvPr/>
            </p:nvSpPr>
            <p:spPr bwMode="auto">
              <a:xfrm>
                <a:off x="2768" y="3286"/>
                <a:ext cx="64" cy="96"/>
              </a:xfrm>
              <a:custGeom>
                <a:avLst/>
                <a:gdLst>
                  <a:gd name="T0" fmla="*/ 0 w 32"/>
                  <a:gd name="T1" fmla="*/ 3983 h 45"/>
                  <a:gd name="T2" fmla="*/ 2048 w 32"/>
                  <a:gd name="T3" fmla="*/ 4241 h 45"/>
                  <a:gd name="T4" fmla="*/ 2048 w 32"/>
                  <a:gd name="T5" fmla="*/ 397 h 45"/>
                  <a:gd name="T6" fmla="*/ 0 w 32"/>
                  <a:gd name="T7" fmla="*/ 0 h 45"/>
                  <a:gd name="T8" fmla="*/ 0 w 32"/>
                  <a:gd name="T9" fmla="*/ 39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0" y="42"/>
                    </a:moveTo>
                    <a:cubicBezTo>
                      <a:pt x="11" y="44"/>
                      <a:pt x="21" y="45"/>
                      <a:pt x="32" y="4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1" y="3"/>
                      <a:pt x="11" y="2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" name="Freeform 14"/>
              <p:cNvSpPr>
                <a:spLocks noChangeAspect="1"/>
              </p:cNvSpPr>
              <p:nvPr/>
            </p:nvSpPr>
            <p:spPr bwMode="auto">
              <a:xfrm>
                <a:off x="2722" y="3279"/>
                <a:ext cx="22" cy="92"/>
              </a:xfrm>
              <a:custGeom>
                <a:avLst/>
                <a:gdLst>
                  <a:gd name="T0" fmla="*/ 0 w 11"/>
                  <a:gd name="T1" fmla="*/ 4046 h 43"/>
                  <a:gd name="T2" fmla="*/ 704 w 11"/>
                  <a:gd name="T3" fmla="*/ 4125 h 43"/>
                  <a:gd name="T4" fmla="*/ 704 w 11"/>
                  <a:gd name="T5" fmla="*/ 188 h 43"/>
                  <a:gd name="T6" fmla="*/ 0 w 11"/>
                  <a:gd name="T7" fmla="*/ 0 h 43"/>
                  <a:gd name="T8" fmla="*/ 0 w 11"/>
                  <a:gd name="T9" fmla="*/ 404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43">
                    <a:moveTo>
                      <a:pt x="0" y="42"/>
                    </a:moveTo>
                    <a:cubicBezTo>
                      <a:pt x="4" y="42"/>
                      <a:pt x="7" y="43"/>
                      <a:pt x="11" y="4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1"/>
                      <a:pt x="4" y="0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B7C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Line 15"/>
              <p:cNvSpPr>
                <a:spLocks noChangeAspect="1" noChangeShapeType="1"/>
              </p:cNvSpPr>
              <p:nvPr/>
            </p:nvSpPr>
            <p:spPr bwMode="auto">
              <a:xfrm flipV="1">
                <a:off x="2744" y="3283"/>
                <a:ext cx="1" cy="8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3330" y="3226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Freeform 17"/>
              <p:cNvSpPr>
                <a:spLocks noChangeAspect="1"/>
              </p:cNvSpPr>
              <p:nvPr/>
            </p:nvSpPr>
            <p:spPr bwMode="auto">
              <a:xfrm>
                <a:off x="2840" y="3292"/>
                <a:ext cx="10" cy="94"/>
              </a:xfrm>
              <a:custGeom>
                <a:avLst/>
                <a:gdLst>
                  <a:gd name="T0" fmla="*/ 0 w 5"/>
                  <a:gd name="T1" fmla="*/ 3997 h 44"/>
                  <a:gd name="T2" fmla="*/ 320 w 5"/>
                  <a:gd name="T3" fmla="*/ 4185 h 44"/>
                  <a:gd name="T4" fmla="*/ 320 w 5"/>
                  <a:gd name="T5" fmla="*/ 188 h 44"/>
                  <a:gd name="T6" fmla="*/ 0 w 5"/>
                  <a:gd name="T7" fmla="*/ 0 h 44"/>
                  <a:gd name="T8" fmla="*/ 0 w 5"/>
                  <a:gd name="T9" fmla="*/ 399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2"/>
                    </a:moveTo>
                    <a:cubicBezTo>
                      <a:pt x="3" y="43"/>
                      <a:pt x="2" y="43"/>
                      <a:pt x="5" y="4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3" y="1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Freeform 18"/>
              <p:cNvSpPr>
                <a:spLocks noChangeAspect="1"/>
              </p:cNvSpPr>
              <p:nvPr/>
            </p:nvSpPr>
            <p:spPr bwMode="auto">
              <a:xfrm>
                <a:off x="3344" y="3211"/>
                <a:ext cx="12" cy="94"/>
              </a:xfrm>
              <a:custGeom>
                <a:avLst/>
                <a:gdLst>
                  <a:gd name="T0" fmla="*/ 384 w 6"/>
                  <a:gd name="T1" fmla="*/ 3997 h 44"/>
                  <a:gd name="T2" fmla="*/ 0 w 6"/>
                  <a:gd name="T3" fmla="*/ 4185 h 44"/>
                  <a:gd name="T4" fmla="*/ 0 w 6"/>
                  <a:gd name="T5" fmla="*/ 273 h 44"/>
                  <a:gd name="T6" fmla="*/ 384 w 6"/>
                  <a:gd name="T7" fmla="*/ 0 h 44"/>
                  <a:gd name="T8" fmla="*/ 384 w 6"/>
                  <a:gd name="T9" fmla="*/ 399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44">
                    <a:moveTo>
                      <a:pt x="6" y="42"/>
                    </a:moveTo>
                    <a:cubicBezTo>
                      <a:pt x="2" y="42"/>
                      <a:pt x="4" y="44"/>
                      <a:pt x="0" y="4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2" y="0"/>
                      <a:pt x="6" y="0"/>
                    </a:cubicBezTo>
                    <a:lnTo>
                      <a:pt x="6" y="42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9"/>
              <p:cNvSpPr>
                <a:spLocks noChangeAspect="1" noChangeShapeType="1"/>
              </p:cNvSpPr>
              <p:nvPr/>
            </p:nvSpPr>
            <p:spPr bwMode="auto">
              <a:xfrm>
                <a:off x="2576" y="3237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Freeform 20"/>
              <p:cNvSpPr>
                <a:spLocks noChangeAspect="1"/>
              </p:cNvSpPr>
              <p:nvPr/>
            </p:nvSpPr>
            <p:spPr bwMode="auto">
              <a:xfrm>
                <a:off x="2588" y="3241"/>
                <a:ext cx="14" cy="96"/>
              </a:xfrm>
              <a:custGeom>
                <a:avLst/>
                <a:gdLst>
                  <a:gd name="T0" fmla="*/ 0 w 14"/>
                  <a:gd name="T1" fmla="*/ 0 h 96"/>
                  <a:gd name="T2" fmla="*/ 0 w 14"/>
                  <a:gd name="T3" fmla="*/ 92 h 96"/>
                  <a:gd name="T4" fmla="*/ 14 w 14"/>
                  <a:gd name="T5" fmla="*/ 96 h 96"/>
                  <a:gd name="T6" fmla="*/ 14 w 14"/>
                  <a:gd name="T7" fmla="*/ 6 h 96"/>
                  <a:gd name="T8" fmla="*/ 0 w 1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96">
                    <a:moveTo>
                      <a:pt x="0" y="0"/>
                    </a:moveTo>
                    <a:lnTo>
                      <a:pt x="0" y="92"/>
                    </a:lnTo>
                    <a:lnTo>
                      <a:pt x="14" y="96"/>
                    </a:lnTo>
                    <a:lnTo>
                      <a:pt x="1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C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Freeform 21"/>
              <p:cNvSpPr>
                <a:spLocks noChangeAspect="1"/>
              </p:cNvSpPr>
              <p:nvPr/>
            </p:nvSpPr>
            <p:spPr bwMode="auto">
              <a:xfrm>
                <a:off x="2588" y="3241"/>
                <a:ext cx="14" cy="96"/>
              </a:xfrm>
              <a:custGeom>
                <a:avLst/>
                <a:gdLst>
                  <a:gd name="T0" fmla="*/ 0 w 14"/>
                  <a:gd name="T1" fmla="*/ 0 h 96"/>
                  <a:gd name="T2" fmla="*/ 0 w 14"/>
                  <a:gd name="T3" fmla="*/ 92 h 96"/>
                  <a:gd name="T4" fmla="*/ 14 w 14"/>
                  <a:gd name="T5" fmla="*/ 96 h 96"/>
                  <a:gd name="T6" fmla="*/ 14 w 14"/>
                  <a:gd name="T7" fmla="*/ 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96">
                    <a:moveTo>
                      <a:pt x="0" y="0"/>
                    </a:moveTo>
                    <a:lnTo>
                      <a:pt x="0" y="92"/>
                    </a:lnTo>
                    <a:lnTo>
                      <a:pt x="14" y="96"/>
                    </a:lnTo>
                    <a:lnTo>
                      <a:pt x="14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4" name="Freeform 22"/>
              <p:cNvSpPr>
                <a:spLocks noChangeAspect="1"/>
              </p:cNvSpPr>
              <p:nvPr/>
            </p:nvSpPr>
            <p:spPr bwMode="auto">
              <a:xfrm>
                <a:off x="2606" y="3247"/>
                <a:ext cx="20" cy="98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92 h 98"/>
                  <a:gd name="T4" fmla="*/ 20 w 20"/>
                  <a:gd name="T5" fmla="*/ 98 h 98"/>
                  <a:gd name="T6" fmla="*/ 20 w 20"/>
                  <a:gd name="T7" fmla="*/ 9 h 98"/>
                  <a:gd name="T8" fmla="*/ 0 w 20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92"/>
                    </a:lnTo>
                    <a:lnTo>
                      <a:pt x="20" y="98"/>
                    </a:lnTo>
                    <a:lnTo>
                      <a:pt x="2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5" name="Freeform 23"/>
              <p:cNvSpPr>
                <a:spLocks noChangeAspect="1"/>
              </p:cNvSpPr>
              <p:nvPr/>
            </p:nvSpPr>
            <p:spPr bwMode="auto">
              <a:xfrm>
                <a:off x="2606" y="3247"/>
                <a:ext cx="20" cy="98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92 h 98"/>
                  <a:gd name="T4" fmla="*/ 20 w 20"/>
                  <a:gd name="T5" fmla="*/ 98 h 98"/>
                  <a:gd name="T6" fmla="*/ 20 w 20"/>
                  <a:gd name="T7" fmla="*/ 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92"/>
                    </a:lnTo>
                    <a:lnTo>
                      <a:pt x="20" y="98"/>
                    </a:lnTo>
                    <a:lnTo>
                      <a:pt x="2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" name="Freeform 24"/>
              <p:cNvSpPr>
                <a:spLocks noChangeAspect="1"/>
              </p:cNvSpPr>
              <p:nvPr/>
            </p:nvSpPr>
            <p:spPr bwMode="auto">
              <a:xfrm>
                <a:off x="2822" y="2663"/>
                <a:ext cx="234" cy="109"/>
              </a:xfrm>
              <a:custGeom>
                <a:avLst/>
                <a:gdLst>
                  <a:gd name="T0" fmla="*/ 0 w 117"/>
                  <a:gd name="T1" fmla="*/ 0 h 51"/>
                  <a:gd name="T2" fmla="*/ 3776 w 117"/>
                  <a:gd name="T3" fmla="*/ 1522 h 51"/>
                  <a:gd name="T4" fmla="*/ 7488 w 117"/>
                  <a:gd name="T5" fmla="*/ 0 h 51"/>
                  <a:gd name="T6" fmla="*/ 7488 w 117"/>
                  <a:gd name="T7" fmla="*/ 3443 h 51"/>
                  <a:gd name="T8" fmla="*/ 3776 w 117"/>
                  <a:gd name="T9" fmla="*/ 4860 h 51"/>
                  <a:gd name="T10" fmla="*/ 0 w 117"/>
                  <a:gd name="T11" fmla="*/ 3443 h 51"/>
                  <a:gd name="T12" fmla="*/ 0 w 117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51">
                    <a:moveTo>
                      <a:pt x="0" y="0"/>
                    </a:moveTo>
                    <a:cubicBezTo>
                      <a:pt x="0" y="9"/>
                      <a:pt x="27" y="16"/>
                      <a:pt x="59" y="16"/>
                    </a:cubicBezTo>
                    <a:cubicBezTo>
                      <a:pt x="91" y="16"/>
                      <a:pt x="117" y="9"/>
                      <a:pt x="117" y="0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17" y="44"/>
                      <a:pt x="91" y="51"/>
                      <a:pt x="59" y="51"/>
                    </a:cubicBezTo>
                    <a:cubicBezTo>
                      <a:pt x="27" y="51"/>
                      <a:pt x="0" y="44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" name="Freeform 25"/>
              <p:cNvSpPr>
                <a:spLocks noChangeAspect="1"/>
              </p:cNvSpPr>
              <p:nvPr/>
            </p:nvSpPr>
            <p:spPr bwMode="auto">
              <a:xfrm>
                <a:off x="2842" y="2757"/>
                <a:ext cx="194" cy="91"/>
              </a:xfrm>
              <a:custGeom>
                <a:avLst/>
                <a:gdLst>
                  <a:gd name="T0" fmla="*/ 0 w 97"/>
                  <a:gd name="T1" fmla="*/ 2804 h 43"/>
                  <a:gd name="T2" fmla="*/ 0 w 97"/>
                  <a:gd name="T3" fmla="*/ 0 h 43"/>
                  <a:gd name="T4" fmla="*/ 3136 w 97"/>
                  <a:gd name="T5" fmla="*/ 645 h 43"/>
                  <a:gd name="T6" fmla="*/ 6208 w 97"/>
                  <a:gd name="T7" fmla="*/ 0 h 43"/>
                  <a:gd name="T8" fmla="*/ 6208 w 97"/>
                  <a:gd name="T9" fmla="*/ 2804 h 43"/>
                  <a:gd name="T10" fmla="*/ 6208 w 97"/>
                  <a:gd name="T11" fmla="*/ 2804 h 43"/>
                  <a:gd name="T12" fmla="*/ 3136 w 97"/>
                  <a:gd name="T13" fmla="*/ 3864 h 43"/>
                  <a:gd name="T14" fmla="*/ 0 w 97"/>
                  <a:gd name="T15" fmla="*/ 2804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" h="43">
                    <a:moveTo>
                      <a:pt x="0" y="3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9" y="7"/>
                      <a:pt x="49" y="7"/>
                    </a:cubicBezTo>
                    <a:cubicBezTo>
                      <a:pt x="69" y="7"/>
                      <a:pt x="87" y="5"/>
                      <a:pt x="97" y="0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8"/>
                      <a:pt x="76" y="43"/>
                      <a:pt x="49" y="43"/>
                    </a:cubicBezTo>
                    <a:cubicBezTo>
                      <a:pt x="22" y="43"/>
                      <a:pt x="0" y="38"/>
                      <a:pt x="0" y="31"/>
                    </a:cubicBezTo>
                    <a:close/>
                  </a:path>
                </a:pathLst>
              </a:custGeom>
              <a:solidFill>
                <a:srgbClr val="2D23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" name="Freeform 26"/>
              <p:cNvSpPr>
                <a:spLocks noChangeAspect="1"/>
              </p:cNvSpPr>
              <p:nvPr/>
            </p:nvSpPr>
            <p:spPr bwMode="auto">
              <a:xfrm>
                <a:off x="2866" y="2840"/>
                <a:ext cx="148" cy="239"/>
              </a:xfrm>
              <a:custGeom>
                <a:avLst/>
                <a:gdLst>
                  <a:gd name="T0" fmla="*/ 2368 w 74"/>
                  <a:gd name="T1" fmla="*/ 397 h 112"/>
                  <a:gd name="T2" fmla="*/ 0 w 74"/>
                  <a:gd name="T3" fmla="*/ 0 h 112"/>
                  <a:gd name="T4" fmla="*/ 0 w 74"/>
                  <a:gd name="T5" fmla="*/ 9726 h 112"/>
                  <a:gd name="T6" fmla="*/ 2368 w 74"/>
                  <a:gd name="T7" fmla="*/ 10574 h 112"/>
                  <a:gd name="T8" fmla="*/ 4736 w 74"/>
                  <a:gd name="T9" fmla="*/ 9726 h 112"/>
                  <a:gd name="T10" fmla="*/ 4736 w 74"/>
                  <a:gd name="T11" fmla="*/ 0 h 112"/>
                  <a:gd name="T12" fmla="*/ 2368 w 74"/>
                  <a:gd name="T13" fmla="*/ 397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12">
                    <a:moveTo>
                      <a:pt x="37" y="4"/>
                    </a:moveTo>
                    <a:cubicBezTo>
                      <a:pt x="22" y="4"/>
                      <a:pt x="9" y="2"/>
                      <a:pt x="0" y="0"/>
                    </a:cubicBezTo>
                    <a:cubicBezTo>
                      <a:pt x="0" y="59"/>
                      <a:pt x="0" y="100"/>
                      <a:pt x="0" y="103"/>
                    </a:cubicBezTo>
                    <a:cubicBezTo>
                      <a:pt x="0" y="108"/>
                      <a:pt x="16" y="112"/>
                      <a:pt x="37" y="112"/>
                    </a:cubicBezTo>
                    <a:cubicBezTo>
                      <a:pt x="57" y="112"/>
                      <a:pt x="74" y="108"/>
                      <a:pt x="74" y="10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5" y="2"/>
                      <a:pt x="52" y="4"/>
                      <a:pt x="37" y="4"/>
                    </a:cubicBez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Freeform 27"/>
              <p:cNvSpPr>
                <a:spLocks noChangeAspect="1"/>
              </p:cNvSpPr>
              <p:nvPr/>
            </p:nvSpPr>
            <p:spPr bwMode="auto">
              <a:xfrm>
                <a:off x="2480" y="2989"/>
                <a:ext cx="918" cy="309"/>
              </a:xfrm>
              <a:custGeom>
                <a:avLst/>
                <a:gdLst>
                  <a:gd name="T0" fmla="*/ 17088 w 459"/>
                  <a:gd name="T1" fmla="*/ 0 h 145"/>
                  <a:gd name="T2" fmla="*/ 17088 w 459"/>
                  <a:gd name="T3" fmla="*/ 3079 h 145"/>
                  <a:gd name="T4" fmla="*/ 14720 w 459"/>
                  <a:gd name="T5" fmla="*/ 3959 h 145"/>
                  <a:gd name="T6" fmla="*/ 12352 w 459"/>
                  <a:gd name="T7" fmla="*/ 3079 h 145"/>
                  <a:gd name="T8" fmla="*/ 12352 w 459"/>
                  <a:gd name="T9" fmla="*/ 0 h 145"/>
                  <a:gd name="T10" fmla="*/ 0 w 459"/>
                  <a:gd name="T11" fmla="*/ 6726 h 145"/>
                  <a:gd name="T12" fmla="*/ 14720 w 459"/>
                  <a:gd name="T13" fmla="*/ 13570 h 145"/>
                  <a:gd name="T14" fmla="*/ 29376 w 459"/>
                  <a:gd name="T15" fmla="*/ 6726 h 145"/>
                  <a:gd name="T16" fmla="*/ 17088 w 459"/>
                  <a:gd name="T17" fmla="*/ 0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9" h="145">
                    <a:moveTo>
                      <a:pt x="267" y="0"/>
                    </a:moveTo>
                    <a:cubicBezTo>
                      <a:pt x="267" y="33"/>
                      <a:pt x="267" y="33"/>
                      <a:pt x="267" y="33"/>
                    </a:cubicBezTo>
                    <a:cubicBezTo>
                      <a:pt x="267" y="38"/>
                      <a:pt x="250" y="42"/>
                      <a:pt x="230" y="42"/>
                    </a:cubicBezTo>
                    <a:cubicBezTo>
                      <a:pt x="209" y="42"/>
                      <a:pt x="193" y="38"/>
                      <a:pt x="193" y="33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84" y="6"/>
                      <a:pt x="0" y="36"/>
                      <a:pt x="0" y="72"/>
                    </a:cubicBezTo>
                    <a:cubicBezTo>
                      <a:pt x="0" y="112"/>
                      <a:pt x="103" y="145"/>
                      <a:pt x="230" y="145"/>
                    </a:cubicBezTo>
                    <a:cubicBezTo>
                      <a:pt x="356" y="145"/>
                      <a:pt x="459" y="112"/>
                      <a:pt x="459" y="72"/>
                    </a:cubicBezTo>
                    <a:cubicBezTo>
                      <a:pt x="459" y="36"/>
                      <a:pt x="376" y="6"/>
                      <a:pt x="267" y="0"/>
                    </a:cubicBezTo>
                    <a:close/>
                  </a:path>
                </a:pathLst>
              </a:custGeom>
              <a:solidFill>
                <a:srgbClr val="7280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" name="Freeform 28"/>
              <p:cNvSpPr>
                <a:spLocks noChangeAspect="1"/>
              </p:cNvSpPr>
              <p:nvPr/>
            </p:nvSpPr>
            <p:spPr bwMode="auto">
              <a:xfrm>
                <a:off x="2492" y="3002"/>
                <a:ext cx="374" cy="228"/>
              </a:xfrm>
              <a:custGeom>
                <a:avLst/>
                <a:gdLst>
                  <a:gd name="T0" fmla="*/ 1152 w 187"/>
                  <a:gd name="T1" fmla="*/ 6725 h 107"/>
                  <a:gd name="T2" fmla="*/ 11968 w 187"/>
                  <a:gd name="T3" fmla="*/ 823 h 107"/>
                  <a:gd name="T4" fmla="*/ 11968 w 187"/>
                  <a:gd name="T5" fmla="*/ 0 h 107"/>
                  <a:gd name="T6" fmla="*/ 0 w 187"/>
                  <a:gd name="T7" fmla="*/ 6288 h 107"/>
                  <a:gd name="T8" fmla="*/ 3328 w 187"/>
                  <a:gd name="T9" fmla="*/ 10026 h 107"/>
                  <a:gd name="T10" fmla="*/ 1152 w 187"/>
                  <a:gd name="T11" fmla="*/ 6725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7" h="107">
                    <a:moveTo>
                      <a:pt x="18" y="72"/>
                    </a:moveTo>
                    <a:cubicBezTo>
                      <a:pt x="18" y="41"/>
                      <a:pt x="93" y="18"/>
                      <a:pt x="187" y="9"/>
                    </a:cubicBezTo>
                    <a:cubicBezTo>
                      <a:pt x="187" y="6"/>
                      <a:pt x="187" y="3"/>
                      <a:pt x="187" y="0"/>
                    </a:cubicBezTo>
                    <a:cubicBezTo>
                      <a:pt x="83" y="6"/>
                      <a:pt x="0" y="34"/>
                      <a:pt x="0" y="67"/>
                    </a:cubicBezTo>
                    <a:cubicBezTo>
                      <a:pt x="0" y="82"/>
                      <a:pt x="23" y="95"/>
                      <a:pt x="52" y="107"/>
                    </a:cubicBezTo>
                    <a:cubicBezTo>
                      <a:pt x="38" y="98"/>
                      <a:pt x="18" y="83"/>
                      <a:pt x="18" y="72"/>
                    </a:cubicBez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" name="Freeform 29"/>
              <p:cNvSpPr>
                <a:spLocks noChangeAspect="1"/>
              </p:cNvSpPr>
              <p:nvPr/>
            </p:nvSpPr>
            <p:spPr bwMode="auto">
              <a:xfrm>
                <a:off x="2528" y="3038"/>
                <a:ext cx="218" cy="179"/>
              </a:xfrm>
              <a:custGeom>
                <a:avLst/>
                <a:gdLst>
                  <a:gd name="T0" fmla="*/ 1664 w 109"/>
                  <a:gd name="T1" fmla="*/ 7857 h 84"/>
                  <a:gd name="T2" fmla="*/ 0 w 109"/>
                  <a:gd name="T3" fmla="*/ 5050 h 84"/>
                  <a:gd name="T4" fmla="*/ 6976 w 109"/>
                  <a:gd name="T5" fmla="*/ 0 h 84"/>
                  <a:gd name="T6" fmla="*/ 384 w 109"/>
                  <a:gd name="T7" fmla="*/ 5050 h 84"/>
                  <a:gd name="T8" fmla="*/ 1664 w 109"/>
                  <a:gd name="T9" fmla="*/ 7857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9" h="84">
                    <a:moveTo>
                      <a:pt x="26" y="84"/>
                    </a:moveTo>
                    <a:cubicBezTo>
                      <a:pt x="12" y="76"/>
                      <a:pt x="0" y="64"/>
                      <a:pt x="0" y="54"/>
                    </a:cubicBezTo>
                    <a:cubicBezTo>
                      <a:pt x="0" y="30"/>
                      <a:pt x="45" y="12"/>
                      <a:pt x="109" y="0"/>
                    </a:cubicBezTo>
                    <a:cubicBezTo>
                      <a:pt x="65" y="12"/>
                      <a:pt x="6" y="25"/>
                      <a:pt x="6" y="54"/>
                    </a:cubicBezTo>
                    <a:cubicBezTo>
                      <a:pt x="6" y="68"/>
                      <a:pt x="26" y="84"/>
                      <a:pt x="26" y="84"/>
                    </a:cubicBezTo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Freeform 30"/>
              <p:cNvSpPr>
                <a:spLocks noChangeAspect="1"/>
              </p:cNvSpPr>
              <p:nvPr/>
            </p:nvSpPr>
            <p:spPr bwMode="auto">
              <a:xfrm>
                <a:off x="3014" y="3002"/>
                <a:ext cx="264" cy="53"/>
              </a:xfrm>
              <a:custGeom>
                <a:avLst/>
                <a:gdLst>
                  <a:gd name="T0" fmla="*/ 0 w 132"/>
                  <a:gd name="T1" fmla="*/ 562 h 25"/>
                  <a:gd name="T2" fmla="*/ 8448 w 132"/>
                  <a:gd name="T3" fmla="*/ 2256 h 25"/>
                  <a:gd name="T4" fmla="*/ 0 w 132"/>
                  <a:gd name="T5" fmla="*/ 0 h 25"/>
                  <a:gd name="T6" fmla="*/ 0 w 132"/>
                  <a:gd name="T7" fmla="*/ 562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2" h="25">
                    <a:moveTo>
                      <a:pt x="0" y="6"/>
                    </a:moveTo>
                    <a:cubicBezTo>
                      <a:pt x="50" y="8"/>
                      <a:pt x="97" y="14"/>
                      <a:pt x="132" y="25"/>
                    </a:cubicBezTo>
                    <a:cubicBezTo>
                      <a:pt x="100" y="12"/>
                      <a:pt x="53" y="3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" name="Freeform 31"/>
              <p:cNvSpPr>
                <a:spLocks noChangeAspect="1"/>
              </p:cNvSpPr>
              <p:nvPr/>
            </p:nvSpPr>
            <p:spPr bwMode="auto">
              <a:xfrm>
                <a:off x="3278" y="3049"/>
                <a:ext cx="8" cy="4"/>
              </a:xfrm>
              <a:custGeom>
                <a:avLst/>
                <a:gdLst>
                  <a:gd name="T0" fmla="*/ 192 w 4"/>
                  <a:gd name="T1" fmla="*/ 64 h 2"/>
                  <a:gd name="T2" fmla="*/ 0 w 4"/>
                  <a:gd name="T3" fmla="*/ 0 h 2"/>
                  <a:gd name="T4" fmla="*/ 256 w 4"/>
                  <a:gd name="T5" fmla="*/ 128 h 2"/>
                  <a:gd name="T6" fmla="*/ 192 w 4"/>
                  <a:gd name="T7" fmla="*/ 64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2" y="1"/>
                      <a:pt x="4" y="2"/>
                    </a:cubicBezTo>
                    <a:cubicBezTo>
                      <a:pt x="4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" name="Freeform 32"/>
              <p:cNvSpPr>
                <a:spLocks noChangeAspect="1"/>
              </p:cNvSpPr>
              <p:nvPr/>
            </p:nvSpPr>
            <p:spPr bwMode="auto">
              <a:xfrm>
                <a:off x="2528" y="3038"/>
                <a:ext cx="218" cy="179"/>
              </a:xfrm>
              <a:custGeom>
                <a:avLst/>
                <a:gdLst>
                  <a:gd name="T0" fmla="*/ 1664 w 109"/>
                  <a:gd name="T1" fmla="*/ 7857 h 84"/>
                  <a:gd name="T2" fmla="*/ 0 w 109"/>
                  <a:gd name="T3" fmla="*/ 5050 h 84"/>
                  <a:gd name="T4" fmla="*/ 6976 w 109"/>
                  <a:gd name="T5" fmla="*/ 0 h 84"/>
                  <a:gd name="T6" fmla="*/ 384 w 109"/>
                  <a:gd name="T7" fmla="*/ 5050 h 84"/>
                  <a:gd name="T8" fmla="*/ 1664 w 109"/>
                  <a:gd name="T9" fmla="*/ 7857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9" h="84">
                    <a:moveTo>
                      <a:pt x="26" y="84"/>
                    </a:moveTo>
                    <a:cubicBezTo>
                      <a:pt x="12" y="76"/>
                      <a:pt x="0" y="64"/>
                      <a:pt x="0" y="54"/>
                    </a:cubicBezTo>
                    <a:cubicBezTo>
                      <a:pt x="0" y="30"/>
                      <a:pt x="45" y="12"/>
                      <a:pt x="109" y="0"/>
                    </a:cubicBezTo>
                    <a:cubicBezTo>
                      <a:pt x="65" y="12"/>
                      <a:pt x="6" y="25"/>
                      <a:pt x="6" y="54"/>
                    </a:cubicBezTo>
                    <a:cubicBezTo>
                      <a:pt x="6" y="68"/>
                      <a:pt x="26" y="84"/>
                      <a:pt x="26" y="8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" name="Freeform 33"/>
              <p:cNvSpPr>
                <a:spLocks noChangeAspect="1"/>
              </p:cNvSpPr>
              <p:nvPr/>
            </p:nvSpPr>
            <p:spPr bwMode="auto">
              <a:xfrm>
                <a:off x="2708" y="3062"/>
                <a:ext cx="674" cy="224"/>
              </a:xfrm>
              <a:custGeom>
                <a:avLst/>
                <a:gdLst>
                  <a:gd name="T0" fmla="*/ 19200 w 337"/>
                  <a:gd name="T1" fmla="*/ 0 h 105"/>
                  <a:gd name="T2" fmla="*/ 21120 w 337"/>
                  <a:gd name="T3" fmla="*/ 2999 h 105"/>
                  <a:gd name="T4" fmla="*/ 7488 w 337"/>
                  <a:gd name="T5" fmla="*/ 9630 h 105"/>
                  <a:gd name="T6" fmla="*/ 64 w 337"/>
                  <a:gd name="T7" fmla="*/ 8883 h 105"/>
                  <a:gd name="T8" fmla="*/ 128 w 337"/>
                  <a:gd name="T9" fmla="*/ 8883 h 105"/>
                  <a:gd name="T10" fmla="*/ 7680 w 337"/>
                  <a:gd name="T11" fmla="*/ 9903 h 105"/>
                  <a:gd name="T12" fmla="*/ 21568 w 337"/>
                  <a:gd name="T13" fmla="*/ 3582 h 105"/>
                  <a:gd name="T14" fmla="*/ 19200 w 337"/>
                  <a:gd name="T15" fmla="*/ 0 h 1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7" h="105">
                    <a:moveTo>
                      <a:pt x="300" y="0"/>
                    </a:moveTo>
                    <a:cubicBezTo>
                      <a:pt x="314" y="9"/>
                      <a:pt x="330" y="21"/>
                      <a:pt x="330" y="32"/>
                    </a:cubicBezTo>
                    <a:cubicBezTo>
                      <a:pt x="330" y="68"/>
                      <a:pt x="237" y="102"/>
                      <a:pt x="117" y="102"/>
                    </a:cubicBezTo>
                    <a:cubicBezTo>
                      <a:pt x="80" y="102"/>
                      <a:pt x="31" y="99"/>
                      <a:pt x="1" y="94"/>
                    </a:cubicBezTo>
                    <a:cubicBezTo>
                      <a:pt x="0" y="94"/>
                      <a:pt x="1" y="94"/>
                      <a:pt x="2" y="94"/>
                    </a:cubicBezTo>
                    <a:cubicBezTo>
                      <a:pt x="36" y="101"/>
                      <a:pt x="76" y="105"/>
                      <a:pt x="120" y="105"/>
                    </a:cubicBezTo>
                    <a:cubicBezTo>
                      <a:pt x="240" y="105"/>
                      <a:pt x="337" y="75"/>
                      <a:pt x="337" y="38"/>
                    </a:cubicBezTo>
                    <a:cubicBezTo>
                      <a:pt x="337" y="24"/>
                      <a:pt x="323" y="11"/>
                      <a:pt x="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" name="Freeform 34"/>
              <p:cNvSpPr>
                <a:spLocks noChangeAspect="1"/>
              </p:cNvSpPr>
              <p:nvPr/>
            </p:nvSpPr>
            <p:spPr bwMode="auto">
              <a:xfrm>
                <a:off x="2872" y="1622"/>
                <a:ext cx="134" cy="41"/>
              </a:xfrm>
              <a:custGeom>
                <a:avLst/>
                <a:gdLst>
                  <a:gd name="T0" fmla="*/ 0 w 67"/>
                  <a:gd name="T1" fmla="*/ 885 h 19"/>
                  <a:gd name="T2" fmla="*/ 2176 w 67"/>
                  <a:gd name="T3" fmla="*/ 0 h 19"/>
                  <a:gd name="T4" fmla="*/ 4288 w 67"/>
                  <a:gd name="T5" fmla="*/ 885 h 19"/>
                  <a:gd name="T6" fmla="*/ 4288 w 67"/>
                  <a:gd name="T7" fmla="*/ 805 h 19"/>
                  <a:gd name="T8" fmla="*/ 4288 w 67"/>
                  <a:gd name="T9" fmla="*/ 1014 h 19"/>
                  <a:gd name="T10" fmla="*/ 2176 w 67"/>
                  <a:gd name="T11" fmla="*/ 1910 h 19"/>
                  <a:gd name="T12" fmla="*/ 0 w 67"/>
                  <a:gd name="T13" fmla="*/ 1014 h 19"/>
                  <a:gd name="T14" fmla="*/ 0 w 67"/>
                  <a:gd name="T15" fmla="*/ 805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0" y="9"/>
                    </a:moveTo>
                    <a:cubicBezTo>
                      <a:pt x="0" y="4"/>
                      <a:pt x="15" y="0"/>
                      <a:pt x="34" y="0"/>
                    </a:cubicBezTo>
                    <a:cubicBezTo>
                      <a:pt x="52" y="0"/>
                      <a:pt x="67" y="4"/>
                      <a:pt x="67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5"/>
                      <a:pt x="52" y="19"/>
                      <a:pt x="34" y="19"/>
                    </a:cubicBezTo>
                    <a:cubicBezTo>
                      <a:pt x="15" y="19"/>
                      <a:pt x="0" y="15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rgbClr val="E5E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" name="Oval 35"/>
              <p:cNvSpPr>
                <a:spLocks noChangeAspect="1" noChangeArrowheads="1"/>
              </p:cNvSpPr>
              <p:nvPr/>
            </p:nvSpPr>
            <p:spPr bwMode="auto">
              <a:xfrm>
                <a:off x="2890" y="1629"/>
                <a:ext cx="100" cy="23"/>
              </a:xfrm>
              <a:prstGeom prst="ellipse">
                <a:avLst/>
              </a:prstGeom>
              <a:solidFill>
                <a:srgbClr val="4F4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Freeform 36"/>
              <p:cNvSpPr>
                <a:spLocks noChangeAspect="1"/>
              </p:cNvSpPr>
              <p:nvPr/>
            </p:nvSpPr>
            <p:spPr bwMode="auto">
              <a:xfrm>
                <a:off x="2894" y="1639"/>
                <a:ext cx="90" cy="13"/>
              </a:xfrm>
              <a:custGeom>
                <a:avLst/>
                <a:gdLst>
                  <a:gd name="T0" fmla="*/ 0 w 45"/>
                  <a:gd name="T1" fmla="*/ 338 h 6"/>
                  <a:gd name="T2" fmla="*/ 1472 w 45"/>
                  <a:gd name="T3" fmla="*/ 620 h 6"/>
                  <a:gd name="T4" fmla="*/ 2880 w 45"/>
                  <a:gd name="T5" fmla="*/ 338 h 6"/>
                  <a:gd name="T6" fmla="*/ 1472 w 45"/>
                  <a:gd name="T7" fmla="*/ 0 h 6"/>
                  <a:gd name="T8" fmla="*/ 0 w 45"/>
                  <a:gd name="T9" fmla="*/ 33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">
                    <a:moveTo>
                      <a:pt x="0" y="3"/>
                    </a:moveTo>
                    <a:cubicBezTo>
                      <a:pt x="4" y="5"/>
                      <a:pt x="13" y="6"/>
                      <a:pt x="23" y="6"/>
                    </a:cubicBezTo>
                    <a:cubicBezTo>
                      <a:pt x="33" y="6"/>
                      <a:pt x="41" y="5"/>
                      <a:pt x="45" y="3"/>
                    </a:cubicBezTo>
                    <a:cubicBezTo>
                      <a:pt x="41" y="1"/>
                      <a:pt x="33" y="0"/>
                      <a:pt x="23" y="0"/>
                    </a:cubicBezTo>
                    <a:cubicBezTo>
                      <a:pt x="13" y="0"/>
                      <a:pt x="4" y="1"/>
                      <a:pt x="0" y="3"/>
                    </a:cubicBezTo>
                    <a:close/>
                  </a:path>
                </a:pathLst>
              </a:custGeom>
              <a:solidFill>
                <a:srgbClr val="1818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" name="Freeform 37"/>
              <p:cNvSpPr>
                <a:spLocks noChangeAspect="1"/>
              </p:cNvSpPr>
              <p:nvPr/>
            </p:nvSpPr>
            <p:spPr bwMode="auto">
              <a:xfrm>
                <a:off x="2866" y="2635"/>
                <a:ext cx="148" cy="45"/>
              </a:xfrm>
              <a:custGeom>
                <a:avLst/>
                <a:gdLst>
                  <a:gd name="T0" fmla="*/ 0 w 74"/>
                  <a:gd name="T1" fmla="*/ 1181 h 21"/>
                  <a:gd name="T2" fmla="*/ 2368 w 74"/>
                  <a:gd name="T3" fmla="*/ 2025 h 21"/>
                  <a:gd name="T4" fmla="*/ 4736 w 74"/>
                  <a:gd name="T5" fmla="*/ 1181 h 21"/>
                  <a:gd name="T6" fmla="*/ 4736 w 74"/>
                  <a:gd name="T7" fmla="*/ 0 h 21"/>
                  <a:gd name="T8" fmla="*/ 2368 w 74"/>
                  <a:gd name="T9" fmla="*/ 945 h 21"/>
                  <a:gd name="T10" fmla="*/ 0 w 74"/>
                  <a:gd name="T11" fmla="*/ 0 h 21"/>
                  <a:gd name="T12" fmla="*/ 0 w 74"/>
                  <a:gd name="T13" fmla="*/ 118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0" y="12"/>
                    </a:moveTo>
                    <a:cubicBezTo>
                      <a:pt x="0" y="17"/>
                      <a:pt x="16" y="21"/>
                      <a:pt x="37" y="21"/>
                    </a:cubicBezTo>
                    <a:cubicBezTo>
                      <a:pt x="57" y="21"/>
                      <a:pt x="74" y="17"/>
                      <a:pt x="74" y="12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57" y="10"/>
                      <a:pt x="37" y="10"/>
                    </a:cubicBezTo>
                    <a:cubicBezTo>
                      <a:pt x="16" y="10"/>
                      <a:pt x="0" y="5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" name="Freeform 38"/>
              <p:cNvSpPr>
                <a:spLocks noChangeAspect="1"/>
              </p:cNvSpPr>
              <p:nvPr/>
            </p:nvSpPr>
            <p:spPr bwMode="auto">
              <a:xfrm>
                <a:off x="2866" y="1639"/>
                <a:ext cx="148" cy="32"/>
              </a:xfrm>
              <a:custGeom>
                <a:avLst/>
                <a:gdLst>
                  <a:gd name="T0" fmla="*/ 4480 w 74"/>
                  <a:gd name="T1" fmla="*/ 0 h 15"/>
                  <a:gd name="T2" fmla="*/ 4480 w 74"/>
                  <a:gd name="T3" fmla="*/ 186 h 15"/>
                  <a:gd name="T4" fmla="*/ 2368 w 74"/>
                  <a:gd name="T5" fmla="*/ 1020 h 15"/>
                  <a:gd name="T6" fmla="*/ 192 w 74"/>
                  <a:gd name="T7" fmla="*/ 186 h 15"/>
                  <a:gd name="T8" fmla="*/ 192 w 74"/>
                  <a:gd name="T9" fmla="*/ 0 h 15"/>
                  <a:gd name="T10" fmla="*/ 0 w 74"/>
                  <a:gd name="T11" fmla="*/ 478 h 15"/>
                  <a:gd name="T12" fmla="*/ 2368 w 74"/>
                  <a:gd name="T13" fmla="*/ 1406 h 15"/>
                  <a:gd name="T14" fmla="*/ 4736 w 74"/>
                  <a:gd name="T15" fmla="*/ 478 h 15"/>
                  <a:gd name="T16" fmla="*/ 4480 w 74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7"/>
                      <a:pt x="55" y="11"/>
                      <a:pt x="37" y="11"/>
                    </a:cubicBezTo>
                    <a:cubicBezTo>
                      <a:pt x="18" y="11"/>
                      <a:pt x="3" y="7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11"/>
                      <a:pt x="16" y="15"/>
                      <a:pt x="37" y="15"/>
                    </a:cubicBezTo>
                    <a:cubicBezTo>
                      <a:pt x="57" y="15"/>
                      <a:pt x="74" y="11"/>
                      <a:pt x="74" y="5"/>
                    </a:cubicBezTo>
                    <a:cubicBezTo>
                      <a:pt x="74" y="3"/>
                      <a:pt x="73" y="2"/>
                      <a:pt x="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" name="Freeform 39"/>
              <p:cNvSpPr>
                <a:spLocks noChangeAspect="1"/>
              </p:cNvSpPr>
              <p:nvPr/>
            </p:nvSpPr>
            <p:spPr bwMode="auto">
              <a:xfrm>
                <a:off x="2866" y="1650"/>
                <a:ext cx="148" cy="126"/>
              </a:xfrm>
              <a:custGeom>
                <a:avLst/>
                <a:gdLst>
                  <a:gd name="T0" fmla="*/ 0 w 74"/>
                  <a:gd name="T1" fmla="*/ 4579 h 59"/>
                  <a:gd name="T2" fmla="*/ 2368 w 74"/>
                  <a:gd name="T3" fmla="*/ 5591 h 59"/>
                  <a:gd name="T4" fmla="*/ 4736 w 74"/>
                  <a:gd name="T5" fmla="*/ 4579 h 59"/>
                  <a:gd name="T6" fmla="*/ 4736 w 74"/>
                  <a:gd name="T7" fmla="*/ 0 h 59"/>
                  <a:gd name="T8" fmla="*/ 2368 w 74"/>
                  <a:gd name="T9" fmla="*/ 935 h 59"/>
                  <a:gd name="T10" fmla="*/ 0 w 74"/>
                  <a:gd name="T11" fmla="*/ 0 h 59"/>
                  <a:gd name="T12" fmla="*/ 0 w 74"/>
                  <a:gd name="T13" fmla="*/ 457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59">
                    <a:moveTo>
                      <a:pt x="0" y="48"/>
                    </a:moveTo>
                    <a:cubicBezTo>
                      <a:pt x="0" y="54"/>
                      <a:pt x="16" y="59"/>
                      <a:pt x="37" y="59"/>
                    </a:cubicBezTo>
                    <a:cubicBezTo>
                      <a:pt x="57" y="59"/>
                      <a:pt x="74" y="54"/>
                      <a:pt x="74" y="48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" name="Freeform 40"/>
              <p:cNvSpPr>
                <a:spLocks noChangeAspect="1" noEditPoints="1"/>
              </p:cNvSpPr>
              <p:nvPr/>
            </p:nvSpPr>
            <p:spPr bwMode="auto">
              <a:xfrm>
                <a:off x="2872" y="1763"/>
                <a:ext cx="134" cy="885"/>
              </a:xfrm>
              <a:custGeom>
                <a:avLst/>
                <a:gdLst>
                  <a:gd name="T0" fmla="*/ 2176 w 67"/>
                  <a:gd name="T1" fmla="*/ 582 h 415"/>
                  <a:gd name="T2" fmla="*/ 0 w 67"/>
                  <a:gd name="T3" fmla="*/ 0 h 415"/>
                  <a:gd name="T4" fmla="*/ 0 w 67"/>
                  <a:gd name="T5" fmla="*/ 38200 h 415"/>
                  <a:gd name="T6" fmla="*/ 2176 w 67"/>
                  <a:gd name="T7" fmla="*/ 39023 h 415"/>
                  <a:gd name="T8" fmla="*/ 4288 w 67"/>
                  <a:gd name="T9" fmla="*/ 38200 h 415"/>
                  <a:gd name="T10" fmla="*/ 4288 w 67"/>
                  <a:gd name="T11" fmla="*/ 0 h 415"/>
                  <a:gd name="T12" fmla="*/ 2176 w 67"/>
                  <a:gd name="T13" fmla="*/ 582 h 415"/>
                  <a:gd name="T14" fmla="*/ 2944 w 67"/>
                  <a:gd name="T15" fmla="*/ 35059 h 415"/>
                  <a:gd name="T16" fmla="*/ 2176 w 67"/>
                  <a:gd name="T17" fmla="*/ 36212 h 415"/>
                  <a:gd name="T18" fmla="*/ 1344 w 67"/>
                  <a:gd name="T19" fmla="*/ 35059 h 415"/>
                  <a:gd name="T20" fmla="*/ 1344 w 67"/>
                  <a:gd name="T21" fmla="*/ 32634 h 415"/>
                  <a:gd name="T22" fmla="*/ 2176 w 67"/>
                  <a:gd name="T23" fmla="*/ 31497 h 415"/>
                  <a:gd name="T24" fmla="*/ 2944 w 67"/>
                  <a:gd name="T25" fmla="*/ 32634 h 415"/>
                  <a:gd name="T26" fmla="*/ 2944 w 67"/>
                  <a:gd name="T27" fmla="*/ 35059 h 4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7" h="415">
                    <a:moveTo>
                      <a:pt x="34" y="6"/>
                    </a:moveTo>
                    <a:cubicBezTo>
                      <a:pt x="19" y="6"/>
                      <a:pt x="6" y="3"/>
                      <a:pt x="0" y="0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11"/>
                      <a:pt x="15" y="415"/>
                      <a:pt x="34" y="415"/>
                    </a:cubicBezTo>
                    <a:cubicBezTo>
                      <a:pt x="52" y="415"/>
                      <a:pt x="67" y="411"/>
                      <a:pt x="67" y="40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1" y="3"/>
                      <a:pt x="49" y="6"/>
                      <a:pt x="34" y="6"/>
                    </a:cubicBezTo>
                    <a:close/>
                    <a:moveTo>
                      <a:pt x="46" y="373"/>
                    </a:moveTo>
                    <a:cubicBezTo>
                      <a:pt x="46" y="380"/>
                      <a:pt x="41" y="385"/>
                      <a:pt x="34" y="385"/>
                    </a:cubicBezTo>
                    <a:cubicBezTo>
                      <a:pt x="27" y="385"/>
                      <a:pt x="21" y="380"/>
                      <a:pt x="21" y="373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21" y="340"/>
                      <a:pt x="27" y="335"/>
                      <a:pt x="34" y="335"/>
                    </a:cubicBezTo>
                    <a:cubicBezTo>
                      <a:pt x="41" y="335"/>
                      <a:pt x="46" y="340"/>
                      <a:pt x="46" y="347"/>
                    </a:cubicBezTo>
                    <a:lnTo>
                      <a:pt x="46" y="373"/>
                    </a:ln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Freeform 41"/>
              <p:cNvSpPr>
                <a:spLocks noChangeAspect="1"/>
              </p:cNvSpPr>
              <p:nvPr/>
            </p:nvSpPr>
            <p:spPr bwMode="auto">
              <a:xfrm>
                <a:off x="3472" y="2804"/>
                <a:ext cx="98" cy="221"/>
              </a:xfrm>
              <a:custGeom>
                <a:avLst/>
                <a:gdLst>
                  <a:gd name="T0" fmla="*/ 0 w 49"/>
                  <a:gd name="T1" fmla="*/ 9586 h 104"/>
                  <a:gd name="T2" fmla="*/ 896 w 49"/>
                  <a:gd name="T3" fmla="*/ 4817 h 104"/>
                  <a:gd name="T4" fmla="*/ 0 w 49"/>
                  <a:gd name="T5" fmla="*/ 0 h 104"/>
                  <a:gd name="T6" fmla="*/ 2176 w 49"/>
                  <a:gd name="T7" fmla="*/ 0 h 104"/>
                  <a:gd name="T8" fmla="*/ 3136 w 49"/>
                  <a:gd name="T9" fmla="*/ 4817 h 104"/>
                  <a:gd name="T10" fmla="*/ 2176 w 49"/>
                  <a:gd name="T11" fmla="*/ 9586 h 104"/>
                  <a:gd name="T12" fmla="*/ 0 w 49"/>
                  <a:gd name="T13" fmla="*/ 9586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104">
                    <a:moveTo>
                      <a:pt x="0" y="104"/>
                    </a:moveTo>
                    <a:cubicBezTo>
                      <a:pt x="8" y="104"/>
                      <a:pt x="14" y="81"/>
                      <a:pt x="14" y="52"/>
                    </a:cubicBezTo>
                    <a:cubicBezTo>
                      <a:pt x="14" y="23"/>
                      <a:pt x="8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2" y="0"/>
                      <a:pt x="49" y="23"/>
                      <a:pt x="49" y="52"/>
                    </a:cubicBezTo>
                    <a:cubicBezTo>
                      <a:pt x="49" y="81"/>
                      <a:pt x="42" y="104"/>
                      <a:pt x="34" y="104"/>
                    </a:cubicBez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" name="Freeform 42"/>
              <p:cNvSpPr>
                <a:spLocks noChangeAspect="1"/>
              </p:cNvSpPr>
              <p:nvPr/>
            </p:nvSpPr>
            <p:spPr bwMode="auto">
              <a:xfrm>
                <a:off x="3494" y="2921"/>
                <a:ext cx="68" cy="102"/>
              </a:xfrm>
              <a:custGeom>
                <a:avLst/>
                <a:gdLst>
                  <a:gd name="T0" fmla="*/ 0 w 34"/>
                  <a:gd name="T1" fmla="*/ 4348 h 48"/>
                  <a:gd name="T2" fmla="*/ 1408 w 34"/>
                  <a:gd name="T3" fmla="*/ 4348 h 48"/>
                  <a:gd name="T4" fmla="*/ 2176 w 34"/>
                  <a:gd name="T5" fmla="*/ 0 h 48"/>
                  <a:gd name="T6" fmla="*/ 1152 w 34"/>
                  <a:gd name="T7" fmla="*/ 3770 h 48"/>
                  <a:gd name="T8" fmla="*/ 0 w 34"/>
                  <a:gd name="T9" fmla="*/ 43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8">
                    <a:moveTo>
                      <a:pt x="0" y="47"/>
                    </a:moveTo>
                    <a:cubicBezTo>
                      <a:pt x="22" y="47"/>
                      <a:pt x="22" y="47"/>
                      <a:pt x="22" y="47"/>
                    </a:cubicBezTo>
                    <a:cubicBezTo>
                      <a:pt x="29" y="47"/>
                      <a:pt x="34" y="26"/>
                      <a:pt x="34" y="0"/>
                    </a:cubicBezTo>
                    <a:cubicBezTo>
                      <a:pt x="34" y="8"/>
                      <a:pt x="29" y="34"/>
                      <a:pt x="18" y="41"/>
                    </a:cubicBezTo>
                    <a:cubicBezTo>
                      <a:pt x="7" y="48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rgbClr val="3C4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" name="Freeform 43"/>
              <p:cNvSpPr>
                <a:spLocks noChangeAspect="1"/>
              </p:cNvSpPr>
              <p:nvPr/>
            </p:nvSpPr>
            <p:spPr bwMode="auto">
              <a:xfrm>
                <a:off x="3406" y="2844"/>
                <a:ext cx="80" cy="143"/>
              </a:xfrm>
              <a:custGeom>
                <a:avLst/>
                <a:gdLst>
                  <a:gd name="T0" fmla="*/ 2048 w 40"/>
                  <a:gd name="T1" fmla="*/ 6328 h 67"/>
                  <a:gd name="T2" fmla="*/ 2560 w 40"/>
                  <a:gd name="T3" fmla="*/ 3093 h 67"/>
                  <a:gd name="T4" fmla="*/ 2048 w 40"/>
                  <a:gd name="T5" fmla="*/ 0 h 67"/>
                  <a:gd name="T6" fmla="*/ 0 w 40"/>
                  <a:gd name="T7" fmla="*/ 0 h 67"/>
                  <a:gd name="T8" fmla="*/ 576 w 40"/>
                  <a:gd name="T9" fmla="*/ 3093 h 67"/>
                  <a:gd name="T10" fmla="*/ 0 w 40"/>
                  <a:gd name="T11" fmla="*/ 6328 h 67"/>
                  <a:gd name="T12" fmla="*/ 2048 w 40"/>
                  <a:gd name="T13" fmla="*/ 6328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67">
                    <a:moveTo>
                      <a:pt x="32" y="67"/>
                    </a:moveTo>
                    <a:cubicBezTo>
                      <a:pt x="37" y="67"/>
                      <a:pt x="40" y="52"/>
                      <a:pt x="40" y="33"/>
                    </a:cubicBezTo>
                    <a:cubicBezTo>
                      <a:pt x="40" y="15"/>
                      <a:pt x="37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9" y="15"/>
                      <a:pt x="9" y="33"/>
                    </a:cubicBezTo>
                    <a:cubicBezTo>
                      <a:pt x="9" y="52"/>
                      <a:pt x="5" y="67"/>
                      <a:pt x="0" y="67"/>
                    </a:cubicBezTo>
                    <a:lnTo>
                      <a:pt x="32" y="67"/>
                    </a:ln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" name="Freeform 44"/>
              <p:cNvSpPr>
                <a:spLocks noChangeAspect="1"/>
              </p:cNvSpPr>
              <p:nvPr/>
            </p:nvSpPr>
            <p:spPr bwMode="auto">
              <a:xfrm>
                <a:off x="3450" y="2804"/>
                <a:ext cx="50" cy="221"/>
              </a:xfrm>
              <a:custGeom>
                <a:avLst/>
                <a:gdLst>
                  <a:gd name="T0" fmla="*/ 704 w 25"/>
                  <a:gd name="T1" fmla="*/ 0 h 104"/>
                  <a:gd name="T2" fmla="*/ 0 w 25"/>
                  <a:gd name="T3" fmla="*/ 1738 h 104"/>
                  <a:gd name="T4" fmla="*/ 640 w 25"/>
                  <a:gd name="T5" fmla="*/ 1738 h 104"/>
                  <a:gd name="T6" fmla="*/ 1152 w 25"/>
                  <a:gd name="T7" fmla="*/ 4817 h 104"/>
                  <a:gd name="T8" fmla="*/ 640 w 25"/>
                  <a:gd name="T9" fmla="*/ 7935 h 104"/>
                  <a:gd name="T10" fmla="*/ 0 w 25"/>
                  <a:gd name="T11" fmla="*/ 7935 h 104"/>
                  <a:gd name="T12" fmla="*/ 704 w 25"/>
                  <a:gd name="T13" fmla="*/ 9586 h 104"/>
                  <a:gd name="T14" fmla="*/ 1600 w 25"/>
                  <a:gd name="T15" fmla="*/ 4817 h 104"/>
                  <a:gd name="T16" fmla="*/ 704 w 25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04">
                    <a:moveTo>
                      <a:pt x="11" y="0"/>
                    </a:moveTo>
                    <a:cubicBezTo>
                      <a:pt x="7" y="0"/>
                      <a:pt x="3" y="7"/>
                      <a:pt x="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5" y="19"/>
                      <a:pt x="18" y="34"/>
                      <a:pt x="18" y="52"/>
                    </a:cubicBezTo>
                    <a:cubicBezTo>
                      <a:pt x="18" y="71"/>
                      <a:pt x="15" y="86"/>
                      <a:pt x="1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97"/>
                      <a:pt x="7" y="104"/>
                      <a:pt x="11" y="104"/>
                    </a:cubicBezTo>
                    <a:cubicBezTo>
                      <a:pt x="19" y="104"/>
                      <a:pt x="25" y="81"/>
                      <a:pt x="25" y="52"/>
                    </a:cubicBezTo>
                    <a:cubicBezTo>
                      <a:pt x="25" y="23"/>
                      <a:pt x="19" y="0"/>
                      <a:pt x="11" y="0"/>
                    </a:cubicBezTo>
                    <a:close/>
                  </a:path>
                </a:pathLst>
              </a:custGeom>
              <a:solidFill>
                <a:srgbClr val="6C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" name="Freeform 45"/>
              <p:cNvSpPr>
                <a:spLocks noChangeAspect="1"/>
              </p:cNvSpPr>
              <p:nvPr/>
            </p:nvSpPr>
            <p:spPr bwMode="auto">
              <a:xfrm>
                <a:off x="3458" y="2812"/>
                <a:ext cx="36" cy="83"/>
              </a:xfrm>
              <a:custGeom>
                <a:avLst/>
                <a:gdLst>
                  <a:gd name="T0" fmla="*/ 64 w 18"/>
                  <a:gd name="T1" fmla="*/ 743 h 39"/>
                  <a:gd name="T2" fmla="*/ 0 w 18"/>
                  <a:gd name="T3" fmla="*/ 743 h 39"/>
                  <a:gd name="T4" fmla="*/ 384 w 18"/>
                  <a:gd name="T5" fmla="*/ 0 h 39"/>
                  <a:gd name="T6" fmla="*/ 1152 w 18"/>
                  <a:gd name="T7" fmla="*/ 3633 h 39"/>
                  <a:gd name="T8" fmla="*/ 384 w 18"/>
                  <a:gd name="T9" fmla="*/ 470 h 39"/>
                  <a:gd name="T10" fmla="*/ 64 w 18"/>
                  <a:gd name="T11" fmla="*/ 743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39">
                    <a:moveTo>
                      <a:pt x="1" y="8"/>
                    </a:moveTo>
                    <a:cubicBezTo>
                      <a:pt x="0" y="10"/>
                      <a:pt x="0" y="10"/>
                      <a:pt x="0" y="8"/>
                    </a:cubicBezTo>
                    <a:cubicBezTo>
                      <a:pt x="2" y="3"/>
                      <a:pt x="4" y="0"/>
                      <a:pt x="6" y="0"/>
                    </a:cubicBezTo>
                    <a:cubicBezTo>
                      <a:pt x="12" y="0"/>
                      <a:pt x="18" y="18"/>
                      <a:pt x="18" y="39"/>
                    </a:cubicBezTo>
                    <a:cubicBezTo>
                      <a:pt x="15" y="29"/>
                      <a:pt x="15" y="5"/>
                      <a:pt x="6" y="5"/>
                    </a:cubicBezTo>
                    <a:cubicBezTo>
                      <a:pt x="4" y="5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" name="Freeform 46"/>
              <p:cNvSpPr>
                <a:spLocks noChangeAspect="1"/>
              </p:cNvSpPr>
              <p:nvPr/>
            </p:nvSpPr>
            <p:spPr bwMode="auto">
              <a:xfrm>
                <a:off x="3492" y="2812"/>
                <a:ext cx="50" cy="100"/>
              </a:xfrm>
              <a:custGeom>
                <a:avLst/>
                <a:gdLst>
                  <a:gd name="T0" fmla="*/ 512 w 25"/>
                  <a:gd name="T1" fmla="*/ 4364 h 47"/>
                  <a:gd name="T2" fmla="*/ 0 w 25"/>
                  <a:gd name="T3" fmla="*/ 0 h 47"/>
                  <a:gd name="T4" fmla="*/ 1600 w 25"/>
                  <a:gd name="T5" fmla="*/ 0 h 47"/>
                  <a:gd name="T6" fmla="*/ 704 w 25"/>
                  <a:gd name="T7" fmla="*/ 1000 h 47"/>
                  <a:gd name="T8" fmla="*/ 512 w 25"/>
                  <a:gd name="T9" fmla="*/ 4364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47">
                    <a:moveTo>
                      <a:pt x="8" y="47"/>
                    </a:moveTo>
                    <a:cubicBezTo>
                      <a:pt x="8" y="26"/>
                      <a:pt x="5" y="9"/>
                      <a:pt x="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2"/>
                      <a:pt x="11" y="6"/>
                      <a:pt x="11" y="11"/>
                    </a:cubicBezTo>
                    <a:cubicBezTo>
                      <a:pt x="11" y="16"/>
                      <a:pt x="9" y="44"/>
                      <a:pt x="8" y="47"/>
                    </a:cubicBezTo>
                    <a:close/>
                  </a:path>
                </a:pathLst>
              </a:custGeom>
              <a:solidFill>
                <a:srgbClr val="4B5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9" name="Freeform 47"/>
              <p:cNvSpPr>
                <a:spLocks noChangeAspect="1"/>
              </p:cNvSpPr>
              <p:nvPr/>
            </p:nvSpPr>
            <p:spPr bwMode="auto">
              <a:xfrm>
                <a:off x="2824" y="2691"/>
                <a:ext cx="96" cy="72"/>
              </a:xfrm>
              <a:custGeom>
                <a:avLst/>
                <a:gdLst>
                  <a:gd name="T0" fmla="*/ 128 w 48"/>
                  <a:gd name="T1" fmla="*/ 0 h 34"/>
                  <a:gd name="T2" fmla="*/ 128 w 48"/>
                  <a:gd name="T3" fmla="*/ 2014 h 34"/>
                  <a:gd name="T4" fmla="*/ 3072 w 48"/>
                  <a:gd name="T5" fmla="*/ 3058 h 34"/>
                  <a:gd name="T6" fmla="*/ 448 w 48"/>
                  <a:gd name="T7" fmla="*/ 1605 h 34"/>
                  <a:gd name="T8" fmla="*/ 128 w 4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4">
                    <a:moveTo>
                      <a:pt x="2" y="0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2" y="29"/>
                      <a:pt x="23" y="34"/>
                      <a:pt x="48" y="34"/>
                    </a:cubicBezTo>
                    <a:cubicBezTo>
                      <a:pt x="40" y="34"/>
                      <a:pt x="15" y="29"/>
                      <a:pt x="7" y="18"/>
                    </a:cubicBezTo>
                    <a:cubicBezTo>
                      <a:pt x="0" y="7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B3A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0" name="Freeform 48"/>
              <p:cNvSpPr>
                <a:spLocks noChangeAspect="1"/>
              </p:cNvSpPr>
              <p:nvPr/>
            </p:nvSpPr>
            <p:spPr bwMode="auto">
              <a:xfrm>
                <a:off x="2958" y="2682"/>
                <a:ext cx="94" cy="51"/>
              </a:xfrm>
              <a:custGeom>
                <a:avLst/>
                <a:gdLst>
                  <a:gd name="T0" fmla="*/ 0 w 47"/>
                  <a:gd name="T1" fmla="*/ 818 h 24"/>
                  <a:gd name="T2" fmla="*/ 3008 w 47"/>
                  <a:gd name="T3" fmla="*/ 0 h 24"/>
                  <a:gd name="T4" fmla="*/ 3008 w 47"/>
                  <a:gd name="T5" fmla="*/ 2208 h 24"/>
                  <a:gd name="T6" fmla="*/ 2304 w 47"/>
                  <a:gd name="T7" fmla="*/ 999 h 24"/>
                  <a:gd name="T8" fmla="*/ 0 w 47"/>
                  <a:gd name="T9" fmla="*/ 818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4">
                    <a:moveTo>
                      <a:pt x="0" y="9"/>
                    </a:moveTo>
                    <a:cubicBezTo>
                      <a:pt x="20" y="9"/>
                      <a:pt x="38" y="5"/>
                      <a:pt x="47" y="0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4" y="20"/>
                      <a:pt x="41" y="11"/>
                      <a:pt x="36" y="11"/>
                    </a:cubicBezTo>
                    <a:cubicBezTo>
                      <a:pt x="31" y="11"/>
                      <a:pt x="3" y="11"/>
                      <a:pt x="0" y="9"/>
                    </a:cubicBezTo>
                    <a:close/>
                  </a:path>
                </a:pathLst>
              </a:custGeom>
              <a:solidFill>
                <a:srgbClr val="473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" name="Freeform 49"/>
              <p:cNvSpPr>
                <a:spLocks noChangeAspect="1"/>
              </p:cNvSpPr>
              <p:nvPr/>
            </p:nvSpPr>
            <p:spPr bwMode="auto">
              <a:xfrm>
                <a:off x="2844" y="2767"/>
                <a:ext cx="98" cy="73"/>
              </a:xfrm>
              <a:custGeom>
                <a:avLst/>
                <a:gdLst>
                  <a:gd name="T0" fmla="*/ 128 w 49"/>
                  <a:gd name="T1" fmla="*/ 0 h 34"/>
                  <a:gd name="T2" fmla="*/ 128 w 49"/>
                  <a:gd name="T3" fmla="*/ 2061 h 34"/>
                  <a:gd name="T4" fmla="*/ 3136 w 49"/>
                  <a:gd name="T5" fmla="*/ 3337 h 34"/>
                  <a:gd name="T6" fmla="*/ 512 w 49"/>
                  <a:gd name="T7" fmla="*/ 1683 h 34"/>
                  <a:gd name="T8" fmla="*/ 128 w 49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34">
                    <a:moveTo>
                      <a:pt x="2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8"/>
                      <a:pt x="23" y="34"/>
                      <a:pt x="49" y="34"/>
                    </a:cubicBezTo>
                    <a:cubicBezTo>
                      <a:pt x="41" y="34"/>
                      <a:pt x="15" y="28"/>
                      <a:pt x="8" y="17"/>
                    </a:cubicBezTo>
                    <a:cubicBezTo>
                      <a:pt x="0" y="6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" name="Freeform 50"/>
              <p:cNvSpPr>
                <a:spLocks noChangeAspect="1"/>
              </p:cNvSpPr>
              <p:nvPr/>
            </p:nvSpPr>
            <p:spPr bwMode="auto">
              <a:xfrm>
                <a:off x="2936" y="2763"/>
                <a:ext cx="96" cy="62"/>
              </a:xfrm>
              <a:custGeom>
                <a:avLst/>
                <a:gdLst>
                  <a:gd name="T0" fmla="*/ 0 w 48"/>
                  <a:gd name="T1" fmla="*/ 663 h 29"/>
                  <a:gd name="T2" fmla="*/ 3072 w 48"/>
                  <a:gd name="T3" fmla="*/ 0 h 29"/>
                  <a:gd name="T4" fmla="*/ 3072 w 48"/>
                  <a:gd name="T5" fmla="*/ 2775 h 29"/>
                  <a:gd name="T6" fmla="*/ 2304 w 48"/>
                  <a:gd name="T7" fmla="*/ 1174 h 29"/>
                  <a:gd name="T8" fmla="*/ 0 w 48"/>
                  <a:gd name="T9" fmla="*/ 66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9">
                    <a:moveTo>
                      <a:pt x="0" y="7"/>
                    </a:moveTo>
                    <a:cubicBezTo>
                      <a:pt x="20" y="7"/>
                      <a:pt x="40" y="5"/>
                      <a:pt x="48" y="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6" y="24"/>
                      <a:pt x="42" y="14"/>
                      <a:pt x="36" y="12"/>
                    </a:cubicBezTo>
                    <a:cubicBezTo>
                      <a:pt x="31" y="10"/>
                      <a:pt x="3" y="8"/>
                      <a:pt x="0" y="7"/>
                    </a:cubicBezTo>
                    <a:close/>
                  </a:path>
                </a:pathLst>
              </a:custGeom>
              <a:solidFill>
                <a:srgbClr val="070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" name="Freeform 51"/>
              <p:cNvSpPr>
                <a:spLocks noChangeAspect="1"/>
              </p:cNvSpPr>
              <p:nvPr/>
            </p:nvSpPr>
            <p:spPr bwMode="auto">
              <a:xfrm>
                <a:off x="3436" y="2917"/>
                <a:ext cx="44" cy="68"/>
              </a:xfrm>
              <a:custGeom>
                <a:avLst/>
                <a:gdLst>
                  <a:gd name="T0" fmla="*/ 0 w 22"/>
                  <a:gd name="T1" fmla="*/ 2858 h 32"/>
                  <a:gd name="T2" fmla="*/ 896 w 22"/>
                  <a:gd name="T3" fmla="*/ 2858 h 32"/>
                  <a:gd name="T4" fmla="*/ 1408 w 22"/>
                  <a:gd name="T5" fmla="*/ 0 h 32"/>
                  <a:gd name="T6" fmla="*/ 704 w 22"/>
                  <a:gd name="T7" fmla="*/ 2465 h 32"/>
                  <a:gd name="T8" fmla="*/ 0 w 22"/>
                  <a:gd name="T9" fmla="*/ 2858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2">
                    <a:moveTo>
                      <a:pt x="0" y="31"/>
                    </a:moveTo>
                    <a:cubicBezTo>
                      <a:pt x="14" y="31"/>
                      <a:pt x="14" y="31"/>
                      <a:pt x="14" y="31"/>
                    </a:cubicBezTo>
                    <a:cubicBezTo>
                      <a:pt x="18" y="31"/>
                      <a:pt x="22" y="17"/>
                      <a:pt x="22" y="0"/>
                    </a:cubicBezTo>
                    <a:cubicBezTo>
                      <a:pt x="22" y="5"/>
                      <a:pt x="18" y="22"/>
                      <a:pt x="11" y="27"/>
                    </a:cubicBezTo>
                    <a:cubicBezTo>
                      <a:pt x="4" y="32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rgbClr val="3C4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" name="Freeform 52"/>
              <p:cNvSpPr>
                <a:spLocks noChangeAspect="1"/>
              </p:cNvSpPr>
              <p:nvPr/>
            </p:nvSpPr>
            <p:spPr bwMode="auto">
              <a:xfrm>
                <a:off x="3420" y="2851"/>
                <a:ext cx="32" cy="66"/>
              </a:xfrm>
              <a:custGeom>
                <a:avLst/>
                <a:gdLst>
                  <a:gd name="T0" fmla="*/ 384 w 16"/>
                  <a:gd name="T1" fmla="*/ 2895 h 31"/>
                  <a:gd name="T2" fmla="*/ 0 w 16"/>
                  <a:gd name="T3" fmla="*/ 0 h 31"/>
                  <a:gd name="T4" fmla="*/ 1024 w 16"/>
                  <a:gd name="T5" fmla="*/ 0 h 31"/>
                  <a:gd name="T6" fmla="*/ 448 w 16"/>
                  <a:gd name="T7" fmla="*/ 658 h 31"/>
                  <a:gd name="T8" fmla="*/ 384 w 16"/>
                  <a:gd name="T9" fmla="*/ 289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1">
                    <a:moveTo>
                      <a:pt x="6" y="31"/>
                    </a:moveTo>
                    <a:cubicBezTo>
                      <a:pt x="6" y="17"/>
                      <a:pt x="4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3" y="2"/>
                      <a:pt x="7" y="4"/>
                      <a:pt x="7" y="7"/>
                    </a:cubicBezTo>
                    <a:cubicBezTo>
                      <a:pt x="7" y="10"/>
                      <a:pt x="6" y="29"/>
                      <a:pt x="6" y="31"/>
                    </a:cubicBezTo>
                    <a:close/>
                  </a:path>
                </a:pathLst>
              </a:custGeom>
              <a:solidFill>
                <a:srgbClr val="4B5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" name="Freeform 53"/>
              <p:cNvSpPr>
                <a:spLocks noChangeAspect="1"/>
              </p:cNvSpPr>
              <p:nvPr/>
            </p:nvSpPr>
            <p:spPr bwMode="auto">
              <a:xfrm>
                <a:off x="3182" y="2834"/>
                <a:ext cx="50" cy="162"/>
              </a:xfrm>
              <a:custGeom>
                <a:avLst/>
                <a:gdLst>
                  <a:gd name="T0" fmla="*/ 1216 w 25"/>
                  <a:gd name="T1" fmla="*/ 7119 h 76"/>
                  <a:gd name="T2" fmla="*/ 1600 w 25"/>
                  <a:gd name="T3" fmla="*/ 3577 h 76"/>
                  <a:gd name="T4" fmla="*/ 1216 w 25"/>
                  <a:gd name="T5" fmla="*/ 0 h 76"/>
                  <a:gd name="T6" fmla="*/ 0 w 25"/>
                  <a:gd name="T7" fmla="*/ 0 h 76"/>
                  <a:gd name="T8" fmla="*/ 320 w 25"/>
                  <a:gd name="T9" fmla="*/ 3577 h 76"/>
                  <a:gd name="T10" fmla="*/ 0 w 25"/>
                  <a:gd name="T11" fmla="*/ 7119 h 76"/>
                  <a:gd name="T12" fmla="*/ 1216 w 25"/>
                  <a:gd name="T13" fmla="*/ 7119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76">
                    <a:moveTo>
                      <a:pt x="19" y="76"/>
                    </a:moveTo>
                    <a:cubicBezTo>
                      <a:pt x="22" y="76"/>
                      <a:pt x="25" y="59"/>
                      <a:pt x="25" y="38"/>
                    </a:cubicBezTo>
                    <a:cubicBezTo>
                      <a:pt x="25" y="17"/>
                      <a:pt x="22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7"/>
                      <a:pt x="5" y="38"/>
                    </a:cubicBezTo>
                    <a:cubicBezTo>
                      <a:pt x="5" y="59"/>
                      <a:pt x="3" y="76"/>
                      <a:pt x="0" y="76"/>
                    </a:cubicBezTo>
                    <a:lnTo>
                      <a:pt x="19" y="76"/>
                    </a:lnTo>
                    <a:close/>
                  </a:path>
                </a:pathLst>
              </a:cu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6" name="Freeform 54"/>
              <p:cNvSpPr>
                <a:spLocks noChangeAspect="1"/>
              </p:cNvSpPr>
              <p:nvPr/>
            </p:nvSpPr>
            <p:spPr bwMode="auto">
              <a:xfrm>
                <a:off x="3230" y="2861"/>
                <a:ext cx="26" cy="109"/>
              </a:xfrm>
              <a:custGeom>
                <a:avLst/>
                <a:gdLst>
                  <a:gd name="T0" fmla="*/ 576 w 13"/>
                  <a:gd name="T1" fmla="*/ 0 h 51"/>
                  <a:gd name="T2" fmla="*/ 0 w 13"/>
                  <a:gd name="T3" fmla="*/ 0 h 51"/>
                  <a:gd name="T4" fmla="*/ 64 w 13"/>
                  <a:gd name="T5" fmla="*/ 2362 h 51"/>
                  <a:gd name="T6" fmla="*/ 0 w 13"/>
                  <a:gd name="T7" fmla="*/ 4860 h 51"/>
                  <a:gd name="T8" fmla="*/ 576 w 13"/>
                  <a:gd name="T9" fmla="*/ 4860 h 51"/>
                  <a:gd name="T10" fmla="*/ 832 w 13"/>
                  <a:gd name="T11" fmla="*/ 2362 h 51"/>
                  <a:gd name="T12" fmla="*/ 576 w 13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1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5"/>
                      <a:pt x="1" y="44"/>
                      <a:pt x="0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1" y="51"/>
                      <a:pt x="13" y="39"/>
                      <a:pt x="13" y="25"/>
                    </a:cubicBezTo>
                    <a:cubicBezTo>
                      <a:pt x="13" y="1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7" name="Freeform 55"/>
              <p:cNvSpPr>
                <a:spLocks noChangeAspect="1"/>
              </p:cNvSpPr>
              <p:nvPr/>
            </p:nvSpPr>
            <p:spPr bwMode="auto">
              <a:xfrm>
                <a:off x="2804" y="3043"/>
                <a:ext cx="272" cy="83"/>
              </a:xfrm>
              <a:custGeom>
                <a:avLst/>
                <a:gdLst>
                  <a:gd name="T0" fmla="*/ 6720 w 136"/>
                  <a:gd name="T1" fmla="*/ 0 h 39"/>
                  <a:gd name="T2" fmla="*/ 6720 w 136"/>
                  <a:gd name="T3" fmla="*/ 743 h 39"/>
                  <a:gd name="T4" fmla="*/ 4352 w 136"/>
                  <a:gd name="T5" fmla="*/ 1581 h 39"/>
                  <a:gd name="T6" fmla="*/ 1984 w 136"/>
                  <a:gd name="T7" fmla="*/ 743 h 39"/>
                  <a:gd name="T8" fmla="*/ 1984 w 136"/>
                  <a:gd name="T9" fmla="*/ 0 h 39"/>
                  <a:gd name="T10" fmla="*/ 0 w 136"/>
                  <a:gd name="T11" fmla="*/ 1658 h 39"/>
                  <a:gd name="T12" fmla="*/ 4352 w 136"/>
                  <a:gd name="T13" fmla="*/ 3633 h 39"/>
                  <a:gd name="T14" fmla="*/ 8704 w 136"/>
                  <a:gd name="T15" fmla="*/ 1658 h 39"/>
                  <a:gd name="T16" fmla="*/ 6720 w 136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" h="39">
                    <a:moveTo>
                      <a:pt x="105" y="0"/>
                    </a:moveTo>
                    <a:cubicBezTo>
                      <a:pt x="105" y="8"/>
                      <a:pt x="105" y="8"/>
                      <a:pt x="105" y="8"/>
                    </a:cubicBezTo>
                    <a:cubicBezTo>
                      <a:pt x="105" y="13"/>
                      <a:pt x="88" y="17"/>
                      <a:pt x="68" y="17"/>
                    </a:cubicBezTo>
                    <a:cubicBezTo>
                      <a:pt x="47" y="17"/>
                      <a:pt x="31" y="13"/>
                      <a:pt x="31" y="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2" y="3"/>
                      <a:pt x="0" y="10"/>
                      <a:pt x="0" y="18"/>
                    </a:cubicBezTo>
                    <a:cubicBezTo>
                      <a:pt x="0" y="30"/>
                      <a:pt x="30" y="39"/>
                      <a:pt x="68" y="39"/>
                    </a:cubicBezTo>
                    <a:cubicBezTo>
                      <a:pt x="105" y="39"/>
                      <a:pt x="136" y="30"/>
                      <a:pt x="136" y="18"/>
                    </a:cubicBezTo>
                    <a:cubicBezTo>
                      <a:pt x="136" y="10"/>
                      <a:pt x="123" y="3"/>
                      <a:pt x="105" y="0"/>
                    </a:cubicBezTo>
                    <a:close/>
                  </a:path>
                </a:pathLst>
              </a:custGeom>
              <a:solidFill>
                <a:srgbClr val="A2A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8" name="Freeform 56"/>
              <p:cNvSpPr>
                <a:spLocks noChangeAspect="1"/>
              </p:cNvSpPr>
              <p:nvPr/>
            </p:nvSpPr>
            <p:spPr bwMode="auto">
              <a:xfrm>
                <a:off x="2790" y="3070"/>
                <a:ext cx="300" cy="98"/>
              </a:xfrm>
              <a:custGeom>
                <a:avLst/>
                <a:gdLst>
                  <a:gd name="T0" fmla="*/ 9024 w 150"/>
                  <a:gd name="T1" fmla="*/ 0 h 46"/>
                  <a:gd name="T2" fmla="*/ 9024 w 150"/>
                  <a:gd name="T3" fmla="*/ 0 h 46"/>
                  <a:gd name="T4" fmla="*/ 9152 w 150"/>
                  <a:gd name="T5" fmla="*/ 473 h 46"/>
                  <a:gd name="T6" fmla="*/ 4800 w 150"/>
                  <a:gd name="T7" fmla="*/ 2405 h 46"/>
                  <a:gd name="T8" fmla="*/ 448 w 150"/>
                  <a:gd name="T9" fmla="*/ 473 h 46"/>
                  <a:gd name="T10" fmla="*/ 512 w 150"/>
                  <a:gd name="T11" fmla="*/ 85 h 46"/>
                  <a:gd name="T12" fmla="*/ 0 w 150"/>
                  <a:gd name="T13" fmla="*/ 2060 h 46"/>
                  <a:gd name="T14" fmla="*/ 4800 w 150"/>
                  <a:gd name="T15" fmla="*/ 4303 h 46"/>
                  <a:gd name="T16" fmla="*/ 9600 w 150"/>
                  <a:gd name="T17" fmla="*/ 2060 h 46"/>
                  <a:gd name="T18" fmla="*/ 9024 w 150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0" h="46">
                    <a:moveTo>
                      <a:pt x="141" y="0"/>
                    </a:move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2"/>
                      <a:pt x="143" y="3"/>
                      <a:pt x="143" y="5"/>
                    </a:cubicBezTo>
                    <a:cubicBezTo>
                      <a:pt x="143" y="17"/>
                      <a:pt x="112" y="26"/>
                      <a:pt x="75" y="26"/>
                    </a:cubicBezTo>
                    <a:cubicBezTo>
                      <a:pt x="37" y="26"/>
                      <a:pt x="7" y="17"/>
                      <a:pt x="7" y="5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4" y="5"/>
                      <a:pt x="0" y="16"/>
                      <a:pt x="0" y="22"/>
                    </a:cubicBezTo>
                    <a:cubicBezTo>
                      <a:pt x="0" y="35"/>
                      <a:pt x="33" y="46"/>
                      <a:pt x="75" y="46"/>
                    </a:cubicBezTo>
                    <a:cubicBezTo>
                      <a:pt x="116" y="46"/>
                      <a:pt x="150" y="35"/>
                      <a:pt x="150" y="22"/>
                    </a:cubicBezTo>
                    <a:cubicBezTo>
                      <a:pt x="150" y="14"/>
                      <a:pt x="145" y="3"/>
                      <a:pt x="141" y="0"/>
                    </a:cubicBezTo>
                    <a:close/>
                  </a:path>
                </a:pathLst>
              </a:custGeom>
              <a:solidFill>
                <a:srgbClr val="354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Freeform 57"/>
              <p:cNvSpPr>
                <a:spLocks noChangeAspect="1"/>
              </p:cNvSpPr>
              <p:nvPr/>
            </p:nvSpPr>
            <p:spPr bwMode="auto">
              <a:xfrm>
                <a:off x="2844" y="3075"/>
                <a:ext cx="226" cy="44"/>
              </a:xfrm>
              <a:custGeom>
                <a:avLst/>
                <a:gdLst>
                  <a:gd name="T0" fmla="*/ 4096 w 113"/>
                  <a:gd name="T1" fmla="*/ 1546 h 21"/>
                  <a:gd name="T2" fmla="*/ 7232 w 113"/>
                  <a:gd name="T3" fmla="*/ 0 h 21"/>
                  <a:gd name="T4" fmla="*/ 3072 w 113"/>
                  <a:gd name="T5" fmla="*/ 1773 h 21"/>
                  <a:gd name="T6" fmla="*/ 0 w 113"/>
                  <a:gd name="T7" fmla="*/ 1178 h 21"/>
                  <a:gd name="T8" fmla="*/ 4096 w 113"/>
                  <a:gd name="T9" fmla="*/ 154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21">
                    <a:moveTo>
                      <a:pt x="64" y="18"/>
                    </a:moveTo>
                    <a:cubicBezTo>
                      <a:pt x="81" y="16"/>
                      <a:pt x="106" y="12"/>
                      <a:pt x="113" y="0"/>
                    </a:cubicBezTo>
                    <a:cubicBezTo>
                      <a:pt x="113" y="12"/>
                      <a:pt x="84" y="21"/>
                      <a:pt x="48" y="21"/>
                    </a:cubicBezTo>
                    <a:cubicBezTo>
                      <a:pt x="29" y="21"/>
                      <a:pt x="12" y="19"/>
                      <a:pt x="0" y="14"/>
                    </a:cubicBezTo>
                    <a:cubicBezTo>
                      <a:pt x="11" y="17"/>
                      <a:pt x="37" y="20"/>
                      <a:pt x="64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" name="Freeform 58"/>
              <p:cNvSpPr>
                <a:spLocks noChangeAspect="1"/>
              </p:cNvSpPr>
              <p:nvPr/>
            </p:nvSpPr>
            <p:spPr bwMode="auto">
              <a:xfrm>
                <a:off x="2858" y="3128"/>
                <a:ext cx="236" cy="57"/>
              </a:xfrm>
              <a:custGeom>
                <a:avLst/>
                <a:gdLst>
                  <a:gd name="T0" fmla="*/ 4288 w 118"/>
                  <a:gd name="T1" fmla="*/ 1845 h 27"/>
                  <a:gd name="T2" fmla="*/ 7552 w 118"/>
                  <a:gd name="T3" fmla="*/ 0 h 27"/>
                  <a:gd name="T4" fmla="*/ 3328 w 118"/>
                  <a:gd name="T5" fmla="*/ 2379 h 27"/>
                  <a:gd name="T6" fmla="*/ 0 w 118"/>
                  <a:gd name="T7" fmla="*/ 1769 h 27"/>
                  <a:gd name="T8" fmla="*/ 4288 w 118"/>
                  <a:gd name="T9" fmla="*/ 184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27">
                    <a:moveTo>
                      <a:pt x="67" y="21"/>
                    </a:moveTo>
                    <a:cubicBezTo>
                      <a:pt x="85" y="19"/>
                      <a:pt x="111" y="14"/>
                      <a:pt x="118" y="0"/>
                    </a:cubicBezTo>
                    <a:cubicBezTo>
                      <a:pt x="118" y="14"/>
                      <a:pt x="89" y="27"/>
                      <a:pt x="52" y="27"/>
                    </a:cubicBezTo>
                    <a:cubicBezTo>
                      <a:pt x="33" y="27"/>
                      <a:pt x="12" y="25"/>
                      <a:pt x="0" y="20"/>
                    </a:cubicBezTo>
                    <a:cubicBezTo>
                      <a:pt x="11" y="23"/>
                      <a:pt x="39" y="25"/>
                      <a:pt x="67" y="21"/>
                    </a:cubicBezTo>
                    <a:close/>
                  </a:path>
                </a:pathLst>
              </a:custGeom>
              <a:solidFill>
                <a:srgbClr val="CA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" name="Freeform 59"/>
              <p:cNvSpPr>
                <a:spLocks noChangeAspect="1"/>
              </p:cNvSpPr>
              <p:nvPr/>
            </p:nvSpPr>
            <p:spPr bwMode="auto">
              <a:xfrm>
                <a:off x="3250" y="2868"/>
                <a:ext cx="164" cy="96"/>
              </a:xfrm>
              <a:custGeom>
                <a:avLst/>
                <a:gdLst>
                  <a:gd name="T0" fmla="*/ 4928 w 82"/>
                  <a:gd name="T1" fmla="*/ 0 h 45"/>
                  <a:gd name="T2" fmla="*/ 0 w 82"/>
                  <a:gd name="T3" fmla="*/ 0 h 45"/>
                  <a:gd name="T4" fmla="*/ 192 w 82"/>
                  <a:gd name="T5" fmla="*/ 2067 h 45"/>
                  <a:gd name="T6" fmla="*/ 0 w 82"/>
                  <a:gd name="T7" fmla="*/ 4241 h 45"/>
                  <a:gd name="T8" fmla="*/ 4928 w 82"/>
                  <a:gd name="T9" fmla="*/ 4241 h 45"/>
                  <a:gd name="T10" fmla="*/ 5248 w 82"/>
                  <a:gd name="T11" fmla="*/ 2067 h 45"/>
                  <a:gd name="T12" fmla="*/ 4928 w 82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45">
                    <a:moveTo>
                      <a:pt x="7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13"/>
                      <a:pt x="3" y="22"/>
                    </a:cubicBezTo>
                    <a:cubicBezTo>
                      <a:pt x="3" y="32"/>
                      <a:pt x="2" y="40"/>
                      <a:pt x="0" y="45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80" y="45"/>
                      <a:pt x="82" y="35"/>
                      <a:pt x="82" y="22"/>
                    </a:cubicBezTo>
                    <a:cubicBezTo>
                      <a:pt x="82" y="10"/>
                      <a:pt x="80" y="0"/>
                      <a:pt x="77" y="0"/>
                    </a:cubicBez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2" name="Freeform 60"/>
              <p:cNvSpPr>
                <a:spLocks noChangeAspect="1"/>
              </p:cNvSpPr>
              <p:nvPr/>
            </p:nvSpPr>
            <p:spPr bwMode="auto">
              <a:xfrm>
                <a:off x="3394" y="2844"/>
                <a:ext cx="30" cy="143"/>
              </a:xfrm>
              <a:custGeom>
                <a:avLst/>
                <a:gdLst>
                  <a:gd name="T0" fmla="*/ 384 w 15"/>
                  <a:gd name="T1" fmla="*/ 0 h 67"/>
                  <a:gd name="T2" fmla="*/ 384 w 15"/>
                  <a:gd name="T3" fmla="*/ 0 h 67"/>
                  <a:gd name="T4" fmla="*/ 0 w 15"/>
                  <a:gd name="T5" fmla="*/ 1020 h 67"/>
                  <a:gd name="T6" fmla="*/ 320 w 15"/>
                  <a:gd name="T7" fmla="*/ 1020 h 67"/>
                  <a:gd name="T8" fmla="*/ 640 w 15"/>
                  <a:gd name="T9" fmla="*/ 3093 h 67"/>
                  <a:gd name="T10" fmla="*/ 320 w 15"/>
                  <a:gd name="T11" fmla="*/ 5306 h 67"/>
                  <a:gd name="T12" fmla="*/ 0 w 15"/>
                  <a:gd name="T13" fmla="*/ 5306 h 67"/>
                  <a:gd name="T14" fmla="*/ 384 w 15"/>
                  <a:gd name="T15" fmla="*/ 6328 h 67"/>
                  <a:gd name="T16" fmla="*/ 384 w 15"/>
                  <a:gd name="T17" fmla="*/ 6328 h 67"/>
                  <a:gd name="T18" fmla="*/ 960 w 15"/>
                  <a:gd name="T19" fmla="*/ 3093 h 67"/>
                  <a:gd name="T20" fmla="*/ 384 w 15"/>
                  <a:gd name="T21" fmla="*/ 0 h 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67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4"/>
                      <a:pt x="0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1"/>
                      <a:pt x="10" y="21"/>
                      <a:pt x="10" y="33"/>
                    </a:cubicBezTo>
                    <a:cubicBezTo>
                      <a:pt x="10" y="46"/>
                      <a:pt x="8" y="56"/>
                      <a:pt x="5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62"/>
                      <a:pt x="3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11" y="67"/>
                      <a:pt x="15" y="52"/>
                      <a:pt x="15" y="33"/>
                    </a:cubicBezTo>
                    <a:cubicBezTo>
                      <a:pt x="15" y="15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6C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3" name="Freeform 61"/>
              <p:cNvSpPr>
                <a:spLocks noChangeAspect="1"/>
              </p:cNvSpPr>
              <p:nvPr/>
            </p:nvSpPr>
            <p:spPr bwMode="auto">
              <a:xfrm>
                <a:off x="2712" y="2857"/>
                <a:ext cx="154" cy="115"/>
              </a:xfrm>
              <a:custGeom>
                <a:avLst/>
                <a:gdLst>
                  <a:gd name="T0" fmla="*/ 4928 w 77"/>
                  <a:gd name="T1" fmla="*/ 0 h 54"/>
                  <a:gd name="T2" fmla="*/ 256 w 77"/>
                  <a:gd name="T3" fmla="*/ 0 h 54"/>
                  <a:gd name="T4" fmla="*/ 192 w 77"/>
                  <a:gd name="T5" fmla="*/ 0 h 54"/>
                  <a:gd name="T6" fmla="*/ 0 w 77"/>
                  <a:gd name="T7" fmla="*/ 2549 h 54"/>
                  <a:gd name="T8" fmla="*/ 192 w 77"/>
                  <a:gd name="T9" fmla="*/ 5043 h 54"/>
                  <a:gd name="T10" fmla="*/ 256 w 77"/>
                  <a:gd name="T11" fmla="*/ 5043 h 54"/>
                  <a:gd name="T12" fmla="*/ 4928 w 77"/>
                  <a:gd name="T13" fmla="*/ 5043 h 54"/>
                  <a:gd name="T14" fmla="*/ 4928 w 77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7" h="54">
                    <a:moveTo>
                      <a:pt x="77" y="0"/>
                    </a:moveTo>
                    <a:cubicBezTo>
                      <a:pt x="38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2"/>
                      <a:pt x="0" y="27"/>
                    </a:cubicBezTo>
                    <a:cubicBezTo>
                      <a:pt x="0" y="42"/>
                      <a:pt x="2" y="54"/>
                      <a:pt x="3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38" y="54"/>
                      <a:pt x="77" y="54"/>
                    </a:cubicBezTo>
                    <a:cubicBezTo>
                      <a:pt x="77" y="39"/>
                      <a:pt x="77" y="21"/>
                      <a:pt x="77" y="0"/>
                    </a:cubicBez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Freeform 62"/>
              <p:cNvSpPr>
                <a:spLocks noChangeAspect="1"/>
              </p:cNvSpPr>
              <p:nvPr/>
            </p:nvSpPr>
            <p:spPr bwMode="auto">
              <a:xfrm>
                <a:off x="3014" y="2834"/>
                <a:ext cx="178" cy="162"/>
              </a:xfrm>
              <a:custGeom>
                <a:avLst/>
                <a:gdLst>
                  <a:gd name="T0" fmla="*/ 5376 w 89"/>
                  <a:gd name="T1" fmla="*/ 0 h 76"/>
                  <a:gd name="T2" fmla="*/ 2496 w 89"/>
                  <a:gd name="T3" fmla="*/ 1008 h 76"/>
                  <a:gd name="T4" fmla="*/ 0 w 89"/>
                  <a:gd name="T5" fmla="*/ 1008 h 76"/>
                  <a:gd name="T6" fmla="*/ 0 w 89"/>
                  <a:gd name="T7" fmla="*/ 6111 h 76"/>
                  <a:gd name="T8" fmla="*/ 2496 w 89"/>
                  <a:gd name="T9" fmla="*/ 6111 h 76"/>
                  <a:gd name="T10" fmla="*/ 5376 w 89"/>
                  <a:gd name="T11" fmla="*/ 7119 h 76"/>
                  <a:gd name="T12" fmla="*/ 5696 w 89"/>
                  <a:gd name="T13" fmla="*/ 3577 h 76"/>
                  <a:gd name="T14" fmla="*/ 5376 w 89"/>
                  <a:gd name="T15" fmla="*/ 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76">
                    <a:moveTo>
                      <a:pt x="84" y="0"/>
                    </a:moveTo>
                    <a:cubicBezTo>
                      <a:pt x="84" y="0"/>
                      <a:pt x="59" y="11"/>
                      <a:pt x="39" y="11"/>
                    </a:cubicBezTo>
                    <a:cubicBezTo>
                      <a:pt x="34" y="11"/>
                      <a:pt x="19" y="11"/>
                      <a:pt x="0" y="11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9" y="65"/>
                      <a:pt x="34" y="65"/>
                      <a:pt x="39" y="65"/>
                    </a:cubicBezTo>
                    <a:cubicBezTo>
                      <a:pt x="59" y="65"/>
                      <a:pt x="84" y="76"/>
                      <a:pt x="84" y="76"/>
                    </a:cubicBezTo>
                    <a:cubicBezTo>
                      <a:pt x="87" y="76"/>
                      <a:pt x="89" y="59"/>
                      <a:pt x="89" y="38"/>
                    </a:cubicBezTo>
                    <a:cubicBezTo>
                      <a:pt x="89" y="17"/>
                      <a:pt x="87" y="0"/>
                      <a:pt x="84" y="0"/>
                    </a:cubicBez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Freeform 63"/>
              <p:cNvSpPr>
                <a:spLocks noChangeAspect="1"/>
              </p:cNvSpPr>
              <p:nvPr/>
            </p:nvSpPr>
            <p:spPr bwMode="auto">
              <a:xfrm>
                <a:off x="3014" y="2889"/>
                <a:ext cx="178" cy="107"/>
              </a:xfrm>
              <a:custGeom>
                <a:avLst/>
                <a:gdLst>
                  <a:gd name="T0" fmla="*/ 5376 w 89"/>
                  <a:gd name="T1" fmla="*/ 4804 h 50"/>
                  <a:gd name="T2" fmla="*/ 5696 w 89"/>
                  <a:gd name="T3" fmla="*/ 1177 h 50"/>
                  <a:gd name="T4" fmla="*/ 5696 w 89"/>
                  <a:gd name="T5" fmla="*/ 1068 h 50"/>
                  <a:gd name="T6" fmla="*/ 4224 w 89"/>
                  <a:gd name="T7" fmla="*/ 274 h 50"/>
                  <a:gd name="T8" fmla="*/ 0 w 89"/>
                  <a:gd name="T9" fmla="*/ 188 h 50"/>
                  <a:gd name="T10" fmla="*/ 0 w 89"/>
                  <a:gd name="T11" fmla="*/ 3732 h 50"/>
                  <a:gd name="T12" fmla="*/ 2496 w 89"/>
                  <a:gd name="T13" fmla="*/ 3732 h 50"/>
                  <a:gd name="T14" fmla="*/ 5376 w 89"/>
                  <a:gd name="T15" fmla="*/ 4804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50">
                    <a:moveTo>
                      <a:pt x="84" y="50"/>
                    </a:moveTo>
                    <a:cubicBezTo>
                      <a:pt x="87" y="50"/>
                      <a:pt x="89" y="33"/>
                      <a:pt x="89" y="12"/>
                    </a:cubicBezTo>
                    <a:cubicBezTo>
                      <a:pt x="89" y="12"/>
                      <a:pt x="89" y="11"/>
                      <a:pt x="89" y="11"/>
                    </a:cubicBezTo>
                    <a:cubicBezTo>
                      <a:pt x="83" y="0"/>
                      <a:pt x="66" y="3"/>
                      <a:pt x="66" y="3"/>
                    </a:cubicBezTo>
                    <a:cubicBezTo>
                      <a:pt x="66" y="3"/>
                      <a:pt x="11" y="1"/>
                      <a:pt x="0" y="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59" y="39"/>
                      <a:pt x="84" y="50"/>
                      <a:pt x="84" y="5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6" name="Freeform 64"/>
              <p:cNvSpPr>
                <a:spLocks noChangeAspect="1"/>
              </p:cNvSpPr>
              <p:nvPr/>
            </p:nvSpPr>
            <p:spPr bwMode="auto">
              <a:xfrm>
                <a:off x="3014" y="2904"/>
                <a:ext cx="184" cy="92"/>
              </a:xfrm>
              <a:custGeom>
                <a:avLst/>
                <a:gdLst>
                  <a:gd name="T0" fmla="*/ 5696 w 92"/>
                  <a:gd name="T1" fmla="*/ 1419 h 43"/>
                  <a:gd name="T2" fmla="*/ 5696 w 92"/>
                  <a:gd name="T3" fmla="*/ 499 h 43"/>
                  <a:gd name="T4" fmla="*/ 5248 w 92"/>
                  <a:gd name="T5" fmla="*/ 2518 h 43"/>
                  <a:gd name="T6" fmla="*/ 2048 w 92"/>
                  <a:gd name="T7" fmla="*/ 2009 h 43"/>
                  <a:gd name="T8" fmla="*/ 0 w 92"/>
                  <a:gd name="T9" fmla="*/ 0 h 43"/>
                  <a:gd name="T10" fmla="*/ 0 w 92"/>
                  <a:gd name="T11" fmla="*/ 2957 h 43"/>
                  <a:gd name="T12" fmla="*/ 128 w 92"/>
                  <a:gd name="T13" fmla="*/ 3036 h 43"/>
                  <a:gd name="T14" fmla="*/ 2496 w 92"/>
                  <a:gd name="T15" fmla="*/ 3036 h 43"/>
                  <a:gd name="T16" fmla="*/ 5376 w 92"/>
                  <a:gd name="T17" fmla="*/ 4125 h 43"/>
                  <a:gd name="T18" fmla="*/ 5696 w 92"/>
                  <a:gd name="T19" fmla="*/ 1615 h 43"/>
                  <a:gd name="T20" fmla="*/ 5696 w 92"/>
                  <a:gd name="T21" fmla="*/ 1419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" h="43">
                    <a:moveTo>
                      <a:pt x="89" y="15"/>
                    </a:moveTo>
                    <a:cubicBezTo>
                      <a:pt x="89" y="10"/>
                      <a:pt x="89" y="5"/>
                      <a:pt x="89" y="5"/>
                    </a:cubicBezTo>
                    <a:cubicBezTo>
                      <a:pt x="92" y="9"/>
                      <a:pt x="86" y="22"/>
                      <a:pt x="82" y="26"/>
                    </a:cubicBezTo>
                    <a:cubicBezTo>
                      <a:pt x="77" y="30"/>
                      <a:pt x="60" y="21"/>
                      <a:pt x="32" y="21"/>
                    </a:cubicBezTo>
                    <a:cubicBezTo>
                      <a:pt x="13" y="21"/>
                      <a:pt x="0" y="14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59" y="32"/>
                      <a:pt x="84" y="43"/>
                      <a:pt x="84" y="43"/>
                    </a:cubicBezTo>
                    <a:cubicBezTo>
                      <a:pt x="86" y="43"/>
                      <a:pt x="88" y="32"/>
                      <a:pt x="89" y="17"/>
                    </a:cubicBezTo>
                    <a:cubicBezTo>
                      <a:pt x="89" y="17"/>
                      <a:pt x="89" y="16"/>
                      <a:pt x="89" y="15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Freeform 65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solidFill>
                <a:srgbClr val="AA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8" name="Freeform 66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solidFill>
                <a:srgbClr val="AA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9" name="Freeform 67"/>
              <p:cNvSpPr>
                <a:spLocks noChangeAspect="1"/>
              </p:cNvSpPr>
              <p:nvPr/>
            </p:nvSpPr>
            <p:spPr bwMode="auto">
              <a:xfrm>
                <a:off x="2578" y="2902"/>
                <a:ext cx="138" cy="66"/>
              </a:xfrm>
              <a:custGeom>
                <a:avLst/>
                <a:gdLst>
                  <a:gd name="T0" fmla="*/ 4416 w 69"/>
                  <a:gd name="T1" fmla="*/ 2895 h 31"/>
                  <a:gd name="T2" fmla="*/ 4352 w 69"/>
                  <a:gd name="T3" fmla="*/ 1314 h 31"/>
                  <a:gd name="T4" fmla="*/ 4224 w 69"/>
                  <a:gd name="T5" fmla="*/ 0 h 31"/>
                  <a:gd name="T6" fmla="*/ 3648 w 69"/>
                  <a:gd name="T7" fmla="*/ 273 h 31"/>
                  <a:gd name="T8" fmla="*/ 2304 w 69"/>
                  <a:gd name="T9" fmla="*/ 273 h 31"/>
                  <a:gd name="T10" fmla="*/ 2880 w 69"/>
                  <a:gd name="T11" fmla="*/ 1891 h 31"/>
                  <a:gd name="T12" fmla="*/ 0 w 69"/>
                  <a:gd name="T13" fmla="*/ 2052 h 31"/>
                  <a:gd name="T14" fmla="*/ 0 w 69"/>
                  <a:gd name="T15" fmla="*/ 2240 h 31"/>
                  <a:gd name="T16" fmla="*/ 192 w 69"/>
                  <a:gd name="T17" fmla="*/ 2895 h 31"/>
                  <a:gd name="T18" fmla="*/ 2688 w 69"/>
                  <a:gd name="T19" fmla="*/ 2895 h 31"/>
                  <a:gd name="T20" fmla="*/ 4416 w 69"/>
                  <a:gd name="T21" fmla="*/ 2895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9" h="31">
                    <a:moveTo>
                      <a:pt x="69" y="31"/>
                    </a:moveTo>
                    <a:cubicBezTo>
                      <a:pt x="68" y="28"/>
                      <a:pt x="68" y="22"/>
                      <a:pt x="68" y="14"/>
                    </a:cubicBezTo>
                    <a:cubicBezTo>
                      <a:pt x="67" y="8"/>
                      <a:pt x="66" y="1"/>
                      <a:pt x="66" y="0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55" y="3"/>
                      <a:pt x="51" y="18"/>
                      <a:pt x="45" y="20"/>
                    </a:cubicBezTo>
                    <a:cubicBezTo>
                      <a:pt x="36" y="24"/>
                      <a:pt x="7" y="24"/>
                      <a:pt x="0" y="22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69" y="31"/>
                    </a:lnTo>
                    <a:close/>
                  </a:path>
                </a:pathLst>
              </a:custGeom>
              <a:solidFill>
                <a:srgbClr val="5A6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0" name="Freeform 68"/>
              <p:cNvSpPr>
                <a:spLocks noChangeAspect="1"/>
              </p:cNvSpPr>
              <p:nvPr/>
            </p:nvSpPr>
            <p:spPr bwMode="auto">
              <a:xfrm>
                <a:off x="2714" y="2895"/>
                <a:ext cx="152" cy="77"/>
              </a:xfrm>
              <a:custGeom>
                <a:avLst/>
                <a:gdLst>
                  <a:gd name="T0" fmla="*/ 3200 w 76"/>
                  <a:gd name="T1" fmla="*/ 2278 h 36"/>
                  <a:gd name="T2" fmla="*/ 0 w 76"/>
                  <a:gd name="T3" fmla="*/ 2515 h 36"/>
                  <a:gd name="T4" fmla="*/ 64 w 76"/>
                  <a:gd name="T5" fmla="*/ 3033 h 36"/>
                  <a:gd name="T6" fmla="*/ 192 w 76"/>
                  <a:gd name="T7" fmla="*/ 3454 h 36"/>
                  <a:gd name="T8" fmla="*/ 1216 w 76"/>
                  <a:gd name="T9" fmla="*/ 3454 h 36"/>
                  <a:gd name="T10" fmla="*/ 4864 w 76"/>
                  <a:gd name="T11" fmla="*/ 3454 h 36"/>
                  <a:gd name="T12" fmla="*/ 4864 w 76"/>
                  <a:gd name="T13" fmla="*/ 1176 h 36"/>
                  <a:gd name="T14" fmla="*/ 4800 w 76"/>
                  <a:gd name="T15" fmla="*/ 0 h 36"/>
                  <a:gd name="T16" fmla="*/ 4160 w 76"/>
                  <a:gd name="T17" fmla="*/ 402 h 36"/>
                  <a:gd name="T18" fmla="*/ 2624 w 76"/>
                  <a:gd name="T19" fmla="*/ 498 h 36"/>
                  <a:gd name="T20" fmla="*/ 3200 w 76"/>
                  <a:gd name="T21" fmla="*/ 227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6" h="36">
                    <a:moveTo>
                      <a:pt x="50" y="24"/>
                    </a:moveTo>
                    <a:cubicBezTo>
                      <a:pt x="41" y="28"/>
                      <a:pt x="10" y="28"/>
                      <a:pt x="0" y="26"/>
                    </a:cubicBezTo>
                    <a:cubicBezTo>
                      <a:pt x="0" y="28"/>
                      <a:pt x="0" y="30"/>
                      <a:pt x="1" y="32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5" y="6"/>
                      <a:pt x="75" y="2"/>
                      <a:pt x="75" y="0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61" y="5"/>
                      <a:pt x="57" y="21"/>
                      <a:pt x="50" y="24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1" name="Freeform 69"/>
              <p:cNvSpPr>
                <a:spLocks noChangeAspect="1"/>
              </p:cNvSpPr>
              <p:nvPr/>
            </p:nvSpPr>
            <p:spPr bwMode="auto">
              <a:xfrm>
                <a:off x="2452" y="2868"/>
                <a:ext cx="128" cy="96"/>
              </a:xfrm>
              <a:custGeom>
                <a:avLst/>
                <a:gdLst>
                  <a:gd name="T0" fmla="*/ 3968 w 64"/>
                  <a:gd name="T1" fmla="*/ 2067 h 45"/>
                  <a:gd name="T2" fmla="*/ 4096 w 64"/>
                  <a:gd name="T3" fmla="*/ 0 h 45"/>
                  <a:gd name="T4" fmla="*/ 448 w 64"/>
                  <a:gd name="T5" fmla="*/ 186 h 45"/>
                  <a:gd name="T6" fmla="*/ 0 w 64"/>
                  <a:gd name="T7" fmla="*/ 2067 h 45"/>
                  <a:gd name="T8" fmla="*/ 448 w 64"/>
                  <a:gd name="T9" fmla="*/ 4060 h 45"/>
                  <a:gd name="T10" fmla="*/ 4096 w 64"/>
                  <a:gd name="T11" fmla="*/ 4241 h 45"/>
                  <a:gd name="T12" fmla="*/ 3968 w 64"/>
                  <a:gd name="T13" fmla="*/ 2067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45">
                    <a:moveTo>
                      <a:pt x="62" y="22"/>
                    </a:moveTo>
                    <a:cubicBezTo>
                      <a:pt x="62" y="13"/>
                      <a:pt x="63" y="4"/>
                      <a:pt x="64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0" y="10"/>
                      <a:pt x="0" y="22"/>
                    </a:cubicBezTo>
                    <a:cubicBezTo>
                      <a:pt x="0" y="35"/>
                      <a:pt x="4" y="42"/>
                      <a:pt x="7" y="43"/>
                    </a:cubicBezTo>
                    <a:cubicBezTo>
                      <a:pt x="7" y="43"/>
                      <a:pt x="30" y="45"/>
                      <a:pt x="64" y="45"/>
                    </a:cubicBezTo>
                    <a:cubicBezTo>
                      <a:pt x="63" y="40"/>
                      <a:pt x="62" y="32"/>
                      <a:pt x="62" y="22"/>
                    </a:cubicBezTo>
                    <a:close/>
                  </a:path>
                </a:pathLst>
              </a:custGeom>
              <a:solidFill>
                <a:srgbClr val="959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" name="Freeform 70"/>
              <p:cNvSpPr>
                <a:spLocks noChangeAspect="1"/>
              </p:cNvSpPr>
              <p:nvPr/>
            </p:nvSpPr>
            <p:spPr bwMode="auto">
              <a:xfrm>
                <a:off x="2486" y="3198"/>
                <a:ext cx="256" cy="162"/>
              </a:xfrm>
              <a:custGeom>
                <a:avLst/>
                <a:gdLst>
                  <a:gd name="T0" fmla="*/ 0 w 128"/>
                  <a:gd name="T1" fmla="*/ 0 h 76"/>
                  <a:gd name="T2" fmla="*/ 0 w 128"/>
                  <a:gd name="T3" fmla="*/ 1791 h 76"/>
                  <a:gd name="T4" fmla="*/ 8192 w 128"/>
                  <a:gd name="T5" fmla="*/ 7119 h 76"/>
                  <a:gd name="T6" fmla="*/ 0 w 128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8" h="76">
                    <a:moveTo>
                      <a:pt x="0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5" y="38"/>
                      <a:pt x="45" y="67"/>
                      <a:pt x="128" y="76"/>
                    </a:cubicBezTo>
                    <a:cubicBezTo>
                      <a:pt x="73" y="66"/>
                      <a:pt x="9" y="4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3" name="Freeform 71"/>
              <p:cNvSpPr>
                <a:spLocks noChangeAspect="1"/>
              </p:cNvSpPr>
              <p:nvPr/>
            </p:nvSpPr>
            <p:spPr bwMode="auto">
              <a:xfrm>
                <a:off x="2894" y="1671"/>
                <a:ext cx="114" cy="96"/>
              </a:xfrm>
              <a:custGeom>
                <a:avLst/>
                <a:gdLst>
                  <a:gd name="T0" fmla="*/ 3648 w 57"/>
                  <a:gd name="T1" fmla="*/ 0 h 45"/>
                  <a:gd name="T2" fmla="*/ 3648 w 57"/>
                  <a:gd name="T3" fmla="*/ 3582 h 45"/>
                  <a:gd name="T4" fmla="*/ 1408 w 57"/>
                  <a:gd name="T5" fmla="*/ 4241 h 45"/>
                  <a:gd name="T6" fmla="*/ 0 w 57"/>
                  <a:gd name="T7" fmla="*/ 4060 h 45"/>
                  <a:gd name="T8" fmla="*/ 2944 w 57"/>
                  <a:gd name="T9" fmla="*/ 3085 h 45"/>
                  <a:gd name="T10" fmla="*/ 3648 w 57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45">
                    <a:moveTo>
                      <a:pt x="57" y="0"/>
                    </a:moveTo>
                    <a:cubicBezTo>
                      <a:pt x="57" y="38"/>
                      <a:pt x="57" y="38"/>
                      <a:pt x="57" y="38"/>
                    </a:cubicBezTo>
                    <a:cubicBezTo>
                      <a:pt x="57" y="40"/>
                      <a:pt x="41" y="45"/>
                      <a:pt x="22" y="45"/>
                    </a:cubicBezTo>
                    <a:cubicBezTo>
                      <a:pt x="13" y="45"/>
                      <a:pt x="6" y="44"/>
                      <a:pt x="0" y="43"/>
                    </a:cubicBezTo>
                    <a:cubicBezTo>
                      <a:pt x="9" y="43"/>
                      <a:pt x="37" y="41"/>
                      <a:pt x="46" y="33"/>
                    </a:cubicBezTo>
                    <a:cubicBezTo>
                      <a:pt x="55" y="25"/>
                      <a:pt x="56" y="7"/>
                      <a:pt x="57" y="0"/>
                    </a:cubicBezTo>
                    <a:close/>
                  </a:path>
                </a:pathLst>
              </a:custGeom>
              <a:solidFill>
                <a:srgbClr val="858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4" name="Freeform 72"/>
              <p:cNvSpPr>
                <a:spLocks noChangeAspect="1"/>
              </p:cNvSpPr>
              <p:nvPr/>
            </p:nvSpPr>
            <p:spPr bwMode="auto">
              <a:xfrm>
                <a:off x="2870" y="1667"/>
                <a:ext cx="56" cy="81"/>
              </a:xfrm>
              <a:custGeom>
                <a:avLst/>
                <a:gdLst>
                  <a:gd name="T0" fmla="*/ 0 w 28"/>
                  <a:gd name="T1" fmla="*/ 3577 h 38"/>
                  <a:gd name="T2" fmla="*/ 0 w 28"/>
                  <a:gd name="T3" fmla="*/ 87 h 38"/>
                  <a:gd name="T4" fmla="*/ 128 w 28"/>
                  <a:gd name="T5" fmla="*/ 0 h 38"/>
                  <a:gd name="T6" fmla="*/ 1792 w 28"/>
                  <a:gd name="T7" fmla="*/ 473 h 38"/>
                  <a:gd name="T8" fmla="*/ 320 w 28"/>
                  <a:gd name="T9" fmla="*/ 746 h 38"/>
                  <a:gd name="T10" fmla="*/ 0 w 28"/>
                  <a:gd name="T11" fmla="*/ 3577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" h="38">
                    <a:moveTo>
                      <a:pt x="0" y="3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9" y="4"/>
                      <a:pt x="18" y="5"/>
                      <a:pt x="28" y="5"/>
                    </a:cubicBezTo>
                    <a:cubicBezTo>
                      <a:pt x="20" y="6"/>
                      <a:pt x="9" y="7"/>
                      <a:pt x="5" y="8"/>
                    </a:cubicBezTo>
                    <a:cubicBezTo>
                      <a:pt x="1" y="9"/>
                      <a:pt x="2" y="31"/>
                      <a:pt x="0" y="38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5" name="Freeform 73"/>
              <p:cNvSpPr>
                <a:spLocks noChangeAspect="1"/>
              </p:cNvSpPr>
              <p:nvPr/>
            </p:nvSpPr>
            <p:spPr bwMode="auto">
              <a:xfrm>
                <a:off x="2898" y="1778"/>
                <a:ext cx="108" cy="861"/>
              </a:xfrm>
              <a:custGeom>
                <a:avLst/>
                <a:gdLst>
                  <a:gd name="T0" fmla="*/ 3328 w 54"/>
                  <a:gd name="T1" fmla="*/ 0 h 404"/>
                  <a:gd name="T2" fmla="*/ 3328 w 54"/>
                  <a:gd name="T3" fmla="*/ 37198 h 404"/>
                  <a:gd name="T4" fmla="*/ 1280 w 54"/>
                  <a:gd name="T5" fmla="*/ 37856 h 404"/>
                  <a:gd name="T6" fmla="*/ 0 w 54"/>
                  <a:gd name="T7" fmla="*/ 37675 h 404"/>
                  <a:gd name="T8" fmla="*/ 2496 w 54"/>
                  <a:gd name="T9" fmla="*/ 35960 h 404"/>
                  <a:gd name="T10" fmla="*/ 3328 w 54"/>
                  <a:gd name="T11" fmla="*/ 0 h 4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404">
                    <a:moveTo>
                      <a:pt x="52" y="0"/>
                    </a:moveTo>
                    <a:cubicBezTo>
                      <a:pt x="52" y="397"/>
                      <a:pt x="52" y="397"/>
                      <a:pt x="52" y="397"/>
                    </a:cubicBezTo>
                    <a:cubicBezTo>
                      <a:pt x="52" y="399"/>
                      <a:pt x="38" y="404"/>
                      <a:pt x="20" y="404"/>
                    </a:cubicBezTo>
                    <a:cubicBezTo>
                      <a:pt x="12" y="404"/>
                      <a:pt x="6" y="403"/>
                      <a:pt x="0" y="402"/>
                    </a:cubicBezTo>
                    <a:cubicBezTo>
                      <a:pt x="8" y="402"/>
                      <a:pt x="24" y="401"/>
                      <a:pt x="39" y="384"/>
                    </a:cubicBezTo>
                    <a:cubicBezTo>
                      <a:pt x="54" y="367"/>
                      <a:pt x="50" y="6"/>
                      <a:pt x="52" y="0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6" name="Freeform 74"/>
              <p:cNvSpPr>
                <a:spLocks noChangeAspect="1"/>
              </p:cNvSpPr>
              <p:nvPr/>
            </p:nvSpPr>
            <p:spPr bwMode="auto">
              <a:xfrm>
                <a:off x="2874" y="1765"/>
                <a:ext cx="128" cy="857"/>
              </a:xfrm>
              <a:custGeom>
                <a:avLst/>
                <a:gdLst>
                  <a:gd name="T0" fmla="*/ 4096 w 64"/>
                  <a:gd name="T1" fmla="*/ 37740 h 402"/>
                  <a:gd name="T2" fmla="*/ 4096 w 64"/>
                  <a:gd name="T3" fmla="*/ 185 h 402"/>
                  <a:gd name="T4" fmla="*/ 2048 w 64"/>
                  <a:gd name="T5" fmla="*/ 582 h 402"/>
                  <a:gd name="T6" fmla="*/ 0 w 64"/>
                  <a:gd name="T7" fmla="*/ 87 h 402"/>
                  <a:gd name="T8" fmla="*/ 2880 w 64"/>
                  <a:gd name="T9" fmla="*/ 1678 h 402"/>
                  <a:gd name="T10" fmla="*/ 4096 w 64"/>
                  <a:gd name="T11" fmla="*/ 37740 h 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" h="402">
                    <a:moveTo>
                      <a:pt x="64" y="402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4" y="0"/>
                      <a:pt x="50" y="6"/>
                      <a:pt x="32" y="6"/>
                    </a:cubicBezTo>
                    <a:cubicBezTo>
                      <a:pt x="24" y="6"/>
                      <a:pt x="8" y="3"/>
                      <a:pt x="0" y="1"/>
                    </a:cubicBezTo>
                    <a:cubicBezTo>
                      <a:pt x="15" y="14"/>
                      <a:pt x="28" y="5"/>
                      <a:pt x="45" y="18"/>
                    </a:cubicBezTo>
                    <a:cubicBezTo>
                      <a:pt x="61" y="32"/>
                      <a:pt x="62" y="395"/>
                      <a:pt x="64" y="402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" name="Freeform 75"/>
              <p:cNvSpPr>
                <a:spLocks noChangeAspect="1"/>
              </p:cNvSpPr>
              <p:nvPr/>
            </p:nvSpPr>
            <p:spPr bwMode="auto">
              <a:xfrm>
                <a:off x="2878" y="1786"/>
                <a:ext cx="52" cy="615"/>
              </a:xfrm>
              <a:custGeom>
                <a:avLst/>
                <a:gdLst>
                  <a:gd name="T0" fmla="*/ 0 w 26"/>
                  <a:gd name="T1" fmla="*/ 27306 h 288"/>
                  <a:gd name="T2" fmla="*/ 0 w 26"/>
                  <a:gd name="T3" fmla="*/ 88 h 288"/>
                  <a:gd name="T4" fmla="*/ 128 w 26"/>
                  <a:gd name="T5" fmla="*/ 0 h 288"/>
                  <a:gd name="T6" fmla="*/ 1664 w 26"/>
                  <a:gd name="T7" fmla="*/ 401 h 288"/>
                  <a:gd name="T8" fmla="*/ 512 w 26"/>
                  <a:gd name="T9" fmla="*/ 856 h 288"/>
                  <a:gd name="T10" fmla="*/ 0 w 26"/>
                  <a:gd name="T11" fmla="*/ 27306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" h="288">
                    <a:moveTo>
                      <a:pt x="0" y="2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4"/>
                      <a:pt x="17" y="4"/>
                      <a:pt x="26" y="4"/>
                    </a:cubicBezTo>
                    <a:cubicBezTo>
                      <a:pt x="18" y="5"/>
                      <a:pt x="12" y="8"/>
                      <a:pt x="8" y="9"/>
                    </a:cubicBezTo>
                    <a:cubicBezTo>
                      <a:pt x="4" y="10"/>
                      <a:pt x="2" y="282"/>
                      <a:pt x="0" y="288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" name="Freeform 76"/>
              <p:cNvSpPr>
                <a:spLocks noChangeAspect="1"/>
              </p:cNvSpPr>
              <p:nvPr/>
            </p:nvSpPr>
            <p:spPr bwMode="auto">
              <a:xfrm>
                <a:off x="2894" y="1767"/>
                <a:ext cx="106" cy="113"/>
              </a:xfrm>
              <a:custGeom>
                <a:avLst/>
                <a:gdLst>
                  <a:gd name="T0" fmla="*/ 0 w 53"/>
                  <a:gd name="T1" fmla="*/ 185 h 53"/>
                  <a:gd name="T2" fmla="*/ 3392 w 53"/>
                  <a:gd name="T3" fmla="*/ 0 h 53"/>
                  <a:gd name="T4" fmla="*/ 3392 w 53"/>
                  <a:gd name="T5" fmla="*/ 4983 h 53"/>
                  <a:gd name="T6" fmla="*/ 2880 w 53"/>
                  <a:gd name="T7" fmla="*/ 746 h 53"/>
                  <a:gd name="T8" fmla="*/ 0 w 53"/>
                  <a:gd name="T9" fmla="*/ 185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"/>
                    </a:moveTo>
                    <a:cubicBezTo>
                      <a:pt x="6" y="3"/>
                      <a:pt x="28" y="8"/>
                      <a:pt x="53" y="0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1" y="31"/>
                      <a:pt x="50" y="9"/>
                      <a:pt x="45" y="8"/>
                    </a:cubicBezTo>
                    <a:cubicBezTo>
                      <a:pt x="39" y="6"/>
                      <a:pt x="14" y="10"/>
                      <a:pt x="0" y="2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" name="Freeform 77"/>
              <p:cNvSpPr>
                <a:spLocks noChangeAspect="1"/>
              </p:cNvSpPr>
              <p:nvPr/>
            </p:nvSpPr>
            <p:spPr bwMode="auto">
              <a:xfrm>
                <a:off x="2898" y="2853"/>
                <a:ext cx="108" cy="215"/>
              </a:xfrm>
              <a:custGeom>
                <a:avLst/>
                <a:gdLst>
                  <a:gd name="T0" fmla="*/ 3328 w 54"/>
                  <a:gd name="T1" fmla="*/ 0 h 101"/>
                  <a:gd name="T2" fmla="*/ 3328 w 54"/>
                  <a:gd name="T3" fmla="*/ 8751 h 101"/>
                  <a:gd name="T4" fmla="*/ 1280 w 54"/>
                  <a:gd name="T5" fmla="*/ 9403 h 101"/>
                  <a:gd name="T6" fmla="*/ 0 w 54"/>
                  <a:gd name="T7" fmla="*/ 9222 h 101"/>
                  <a:gd name="T8" fmla="*/ 2496 w 54"/>
                  <a:gd name="T9" fmla="*/ 7512 h 101"/>
                  <a:gd name="T10" fmla="*/ 3328 w 54"/>
                  <a:gd name="T11" fmla="*/ 0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101">
                    <a:moveTo>
                      <a:pt x="52" y="0"/>
                    </a:moveTo>
                    <a:cubicBezTo>
                      <a:pt x="52" y="94"/>
                      <a:pt x="52" y="94"/>
                      <a:pt x="52" y="94"/>
                    </a:cubicBezTo>
                    <a:cubicBezTo>
                      <a:pt x="52" y="96"/>
                      <a:pt x="38" y="101"/>
                      <a:pt x="20" y="101"/>
                    </a:cubicBezTo>
                    <a:cubicBezTo>
                      <a:pt x="12" y="101"/>
                      <a:pt x="6" y="100"/>
                      <a:pt x="0" y="99"/>
                    </a:cubicBezTo>
                    <a:cubicBezTo>
                      <a:pt x="8" y="99"/>
                      <a:pt x="24" y="98"/>
                      <a:pt x="39" y="81"/>
                    </a:cubicBezTo>
                    <a:cubicBezTo>
                      <a:pt x="54" y="64"/>
                      <a:pt x="50" y="6"/>
                      <a:pt x="52" y="0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" name="Freeform 78"/>
              <p:cNvSpPr>
                <a:spLocks noChangeAspect="1"/>
              </p:cNvSpPr>
              <p:nvPr/>
            </p:nvSpPr>
            <p:spPr bwMode="auto">
              <a:xfrm>
                <a:off x="2874" y="2840"/>
                <a:ext cx="128" cy="211"/>
              </a:xfrm>
              <a:custGeom>
                <a:avLst/>
                <a:gdLst>
                  <a:gd name="T0" fmla="*/ 4096 w 64"/>
                  <a:gd name="T1" fmla="*/ 9284 h 99"/>
                  <a:gd name="T2" fmla="*/ 4096 w 64"/>
                  <a:gd name="T3" fmla="*/ 181 h 99"/>
                  <a:gd name="T4" fmla="*/ 2048 w 64"/>
                  <a:gd name="T5" fmla="*/ 582 h 99"/>
                  <a:gd name="T6" fmla="*/ 0 w 64"/>
                  <a:gd name="T7" fmla="*/ 85 h 99"/>
                  <a:gd name="T8" fmla="*/ 2880 w 64"/>
                  <a:gd name="T9" fmla="*/ 1675 h 99"/>
                  <a:gd name="T10" fmla="*/ 4096 w 64"/>
                  <a:gd name="T11" fmla="*/ 9284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" h="99">
                    <a:moveTo>
                      <a:pt x="64" y="99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4" y="0"/>
                      <a:pt x="50" y="6"/>
                      <a:pt x="32" y="6"/>
                    </a:cubicBezTo>
                    <a:cubicBezTo>
                      <a:pt x="24" y="6"/>
                      <a:pt x="8" y="3"/>
                      <a:pt x="0" y="1"/>
                    </a:cubicBezTo>
                    <a:cubicBezTo>
                      <a:pt x="15" y="14"/>
                      <a:pt x="28" y="5"/>
                      <a:pt x="45" y="18"/>
                    </a:cubicBezTo>
                    <a:cubicBezTo>
                      <a:pt x="61" y="32"/>
                      <a:pt x="62" y="92"/>
                      <a:pt x="64" y="99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" name="Freeform 79"/>
              <p:cNvSpPr>
                <a:spLocks noChangeAspect="1"/>
              </p:cNvSpPr>
              <p:nvPr/>
            </p:nvSpPr>
            <p:spPr bwMode="auto">
              <a:xfrm>
                <a:off x="2878" y="2861"/>
                <a:ext cx="52" cy="164"/>
              </a:xfrm>
              <a:custGeom>
                <a:avLst/>
                <a:gdLst>
                  <a:gd name="T0" fmla="*/ 0 w 26"/>
                  <a:gd name="T1" fmla="*/ 7176 h 77"/>
                  <a:gd name="T2" fmla="*/ 0 w 26"/>
                  <a:gd name="T3" fmla="*/ 85 h 77"/>
                  <a:gd name="T4" fmla="*/ 128 w 26"/>
                  <a:gd name="T5" fmla="*/ 0 h 77"/>
                  <a:gd name="T6" fmla="*/ 1664 w 26"/>
                  <a:gd name="T7" fmla="*/ 386 h 77"/>
                  <a:gd name="T8" fmla="*/ 512 w 26"/>
                  <a:gd name="T9" fmla="*/ 822 h 77"/>
                  <a:gd name="T10" fmla="*/ 0 w 26"/>
                  <a:gd name="T11" fmla="*/ 7176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" h="77">
                    <a:moveTo>
                      <a:pt x="0" y="77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4"/>
                      <a:pt x="17" y="4"/>
                      <a:pt x="26" y="4"/>
                    </a:cubicBezTo>
                    <a:cubicBezTo>
                      <a:pt x="18" y="5"/>
                      <a:pt x="12" y="8"/>
                      <a:pt x="8" y="9"/>
                    </a:cubicBezTo>
                    <a:cubicBezTo>
                      <a:pt x="4" y="10"/>
                      <a:pt x="2" y="71"/>
                      <a:pt x="0" y="77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" name="Freeform 80"/>
              <p:cNvSpPr>
                <a:spLocks noChangeAspect="1"/>
              </p:cNvSpPr>
              <p:nvPr/>
            </p:nvSpPr>
            <p:spPr bwMode="auto">
              <a:xfrm>
                <a:off x="2928" y="2750"/>
                <a:ext cx="72" cy="325"/>
              </a:xfrm>
              <a:custGeom>
                <a:avLst/>
                <a:gdLst>
                  <a:gd name="T0" fmla="*/ 2176 w 36"/>
                  <a:gd name="T1" fmla="*/ 7291 h 152"/>
                  <a:gd name="T2" fmla="*/ 2304 w 36"/>
                  <a:gd name="T3" fmla="*/ 13460 h 152"/>
                  <a:gd name="T4" fmla="*/ 2304 w 36"/>
                  <a:gd name="T5" fmla="*/ 13588 h 152"/>
                  <a:gd name="T6" fmla="*/ 0 w 36"/>
                  <a:gd name="T7" fmla="*/ 14127 h 152"/>
                  <a:gd name="T8" fmla="*/ 2048 w 36"/>
                  <a:gd name="T9" fmla="*/ 12600 h 152"/>
                  <a:gd name="T10" fmla="*/ 2176 w 36"/>
                  <a:gd name="T11" fmla="*/ 7291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" h="152">
                    <a:moveTo>
                      <a:pt x="34" y="76"/>
                    </a:moveTo>
                    <a:cubicBezTo>
                      <a:pt x="35" y="0"/>
                      <a:pt x="36" y="141"/>
                      <a:pt x="36" y="141"/>
                    </a:cubicBezTo>
                    <a:cubicBezTo>
                      <a:pt x="36" y="142"/>
                      <a:pt x="36" y="142"/>
                      <a:pt x="36" y="142"/>
                    </a:cubicBezTo>
                    <a:cubicBezTo>
                      <a:pt x="36" y="146"/>
                      <a:pt x="22" y="152"/>
                      <a:pt x="0" y="148"/>
                    </a:cubicBezTo>
                    <a:cubicBezTo>
                      <a:pt x="11" y="149"/>
                      <a:pt x="31" y="144"/>
                      <a:pt x="32" y="132"/>
                    </a:cubicBezTo>
                    <a:cubicBezTo>
                      <a:pt x="33" y="126"/>
                      <a:pt x="33" y="138"/>
                      <a:pt x="34" y="76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3" name="Freeform 81"/>
              <p:cNvSpPr>
                <a:spLocks noChangeAspect="1"/>
              </p:cNvSpPr>
              <p:nvPr/>
            </p:nvSpPr>
            <p:spPr bwMode="auto">
              <a:xfrm>
                <a:off x="2894" y="2842"/>
                <a:ext cx="106" cy="113"/>
              </a:xfrm>
              <a:custGeom>
                <a:avLst/>
                <a:gdLst>
                  <a:gd name="T0" fmla="*/ 0 w 53"/>
                  <a:gd name="T1" fmla="*/ 185 h 53"/>
                  <a:gd name="T2" fmla="*/ 1408 w 53"/>
                  <a:gd name="T3" fmla="*/ 273 h 53"/>
                  <a:gd name="T4" fmla="*/ 3392 w 53"/>
                  <a:gd name="T5" fmla="*/ 0 h 53"/>
                  <a:gd name="T6" fmla="*/ 3392 w 53"/>
                  <a:gd name="T7" fmla="*/ 4983 h 53"/>
                  <a:gd name="T8" fmla="*/ 2624 w 53"/>
                  <a:gd name="T9" fmla="*/ 932 h 53"/>
                  <a:gd name="T10" fmla="*/ 0 w 53"/>
                  <a:gd name="T11" fmla="*/ 185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53">
                    <a:moveTo>
                      <a:pt x="0" y="2"/>
                    </a:moveTo>
                    <a:cubicBezTo>
                      <a:pt x="4" y="3"/>
                      <a:pt x="12" y="3"/>
                      <a:pt x="22" y="3"/>
                    </a:cubicBezTo>
                    <a:cubicBezTo>
                      <a:pt x="31" y="3"/>
                      <a:pt x="41" y="3"/>
                      <a:pt x="53" y="0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1" y="31"/>
                      <a:pt x="47" y="12"/>
                      <a:pt x="41" y="10"/>
                    </a:cubicBezTo>
                    <a:cubicBezTo>
                      <a:pt x="36" y="9"/>
                      <a:pt x="14" y="10"/>
                      <a:pt x="0" y="2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82"/>
              <p:cNvSpPr>
                <a:spLocks noChangeAspect="1"/>
              </p:cNvSpPr>
              <p:nvPr/>
            </p:nvSpPr>
            <p:spPr bwMode="auto">
              <a:xfrm>
                <a:off x="2956" y="2893"/>
                <a:ext cx="38" cy="152"/>
              </a:xfrm>
              <a:custGeom>
                <a:avLst/>
                <a:gdLst>
                  <a:gd name="T0" fmla="*/ 1216 w 19"/>
                  <a:gd name="T1" fmla="*/ 2691 h 71"/>
                  <a:gd name="T2" fmla="*/ 1216 w 19"/>
                  <a:gd name="T3" fmla="*/ 3864 h 71"/>
                  <a:gd name="T4" fmla="*/ 1152 w 19"/>
                  <a:gd name="T5" fmla="*/ 4532 h 71"/>
                  <a:gd name="T6" fmla="*/ 1024 w 19"/>
                  <a:gd name="T7" fmla="*/ 5986 h 71"/>
                  <a:gd name="T8" fmla="*/ 704 w 19"/>
                  <a:gd name="T9" fmla="*/ 6425 h 71"/>
                  <a:gd name="T10" fmla="*/ 384 w 19"/>
                  <a:gd name="T11" fmla="*/ 6348 h 71"/>
                  <a:gd name="T12" fmla="*/ 768 w 19"/>
                  <a:gd name="T13" fmla="*/ 3552 h 71"/>
                  <a:gd name="T14" fmla="*/ 576 w 19"/>
                  <a:gd name="T15" fmla="*/ 0 h 71"/>
                  <a:gd name="T16" fmla="*/ 1024 w 19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71">
                    <a:moveTo>
                      <a:pt x="19" y="28"/>
                    </a:move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7"/>
                      <a:pt x="16" y="61"/>
                      <a:pt x="16" y="62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7"/>
                      <a:pt x="0" y="71"/>
                      <a:pt x="6" y="66"/>
                    </a:cubicBezTo>
                    <a:cubicBezTo>
                      <a:pt x="12" y="61"/>
                      <a:pt x="12" y="53"/>
                      <a:pt x="12" y="37"/>
                    </a:cubicBezTo>
                    <a:cubicBezTo>
                      <a:pt x="12" y="20"/>
                      <a:pt x="13" y="8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Freeform 83"/>
              <p:cNvSpPr>
                <a:spLocks noChangeAspect="1"/>
              </p:cNvSpPr>
              <p:nvPr/>
            </p:nvSpPr>
            <p:spPr bwMode="auto">
              <a:xfrm>
                <a:off x="2712" y="2883"/>
                <a:ext cx="154" cy="21"/>
              </a:xfrm>
              <a:custGeom>
                <a:avLst/>
                <a:gdLst>
                  <a:gd name="T0" fmla="*/ 4928 w 77"/>
                  <a:gd name="T1" fmla="*/ 851 h 10"/>
                  <a:gd name="T2" fmla="*/ 4928 w 77"/>
                  <a:gd name="T3" fmla="*/ 0 h 10"/>
                  <a:gd name="T4" fmla="*/ 128 w 77"/>
                  <a:gd name="T5" fmla="*/ 0 h 10"/>
                  <a:gd name="T6" fmla="*/ 64 w 77"/>
                  <a:gd name="T7" fmla="*/ 777 h 10"/>
                  <a:gd name="T8" fmla="*/ 0 w 77"/>
                  <a:gd name="T9" fmla="*/ 851 h 10"/>
                  <a:gd name="T10" fmla="*/ 4928 w 77"/>
                  <a:gd name="T11" fmla="*/ 85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0">
                    <a:moveTo>
                      <a:pt x="77" y="1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10"/>
                      <a:pt x="0" y="10"/>
                    </a:cubicBezTo>
                    <a:lnTo>
                      <a:pt x="77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" name="Freeform 84"/>
              <p:cNvSpPr>
                <a:spLocks noChangeAspect="1"/>
              </p:cNvSpPr>
              <p:nvPr/>
            </p:nvSpPr>
            <p:spPr bwMode="auto">
              <a:xfrm>
                <a:off x="3254" y="2883"/>
                <a:ext cx="160" cy="17"/>
              </a:xfrm>
              <a:custGeom>
                <a:avLst/>
                <a:gdLst>
                  <a:gd name="T0" fmla="*/ 5056 w 80"/>
                  <a:gd name="T1" fmla="*/ 0 h 8"/>
                  <a:gd name="T2" fmla="*/ 0 w 80"/>
                  <a:gd name="T3" fmla="*/ 0 h 8"/>
                  <a:gd name="T4" fmla="*/ 0 w 80"/>
                  <a:gd name="T5" fmla="*/ 742 h 8"/>
                  <a:gd name="T6" fmla="*/ 5120 w 80"/>
                  <a:gd name="T7" fmla="*/ 742 h 8"/>
                  <a:gd name="T8" fmla="*/ 5056 w 80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" h="8">
                    <a:moveTo>
                      <a:pt x="7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5"/>
                      <a:pt x="79" y="2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7" name="Freeform 85"/>
              <p:cNvSpPr>
                <a:spLocks noChangeAspect="1"/>
              </p:cNvSpPr>
              <p:nvPr/>
            </p:nvSpPr>
            <p:spPr bwMode="auto">
              <a:xfrm>
                <a:off x="3014" y="2848"/>
                <a:ext cx="178" cy="86"/>
              </a:xfrm>
              <a:custGeom>
                <a:avLst/>
                <a:gdLst>
                  <a:gd name="T0" fmla="*/ 5568 w 89"/>
                  <a:gd name="T1" fmla="*/ 0 h 40"/>
                  <a:gd name="T2" fmla="*/ 2816 w 89"/>
                  <a:gd name="T3" fmla="*/ 1563 h 40"/>
                  <a:gd name="T4" fmla="*/ 0 w 89"/>
                  <a:gd name="T5" fmla="*/ 1563 h 40"/>
                  <a:gd name="T6" fmla="*/ 0 w 89"/>
                  <a:gd name="T7" fmla="*/ 2075 h 40"/>
                  <a:gd name="T8" fmla="*/ 0 w 89"/>
                  <a:gd name="T9" fmla="*/ 2473 h 40"/>
                  <a:gd name="T10" fmla="*/ 0 w 89"/>
                  <a:gd name="T11" fmla="*/ 2565 h 40"/>
                  <a:gd name="T12" fmla="*/ 2816 w 89"/>
                  <a:gd name="T13" fmla="*/ 2565 h 40"/>
                  <a:gd name="T14" fmla="*/ 5696 w 89"/>
                  <a:gd name="T15" fmla="*/ 3956 h 40"/>
                  <a:gd name="T16" fmla="*/ 5696 w 89"/>
                  <a:gd name="T17" fmla="*/ 3083 h 40"/>
                  <a:gd name="T18" fmla="*/ 5568 w 89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40">
                    <a:moveTo>
                      <a:pt x="87" y="0"/>
                    </a:moveTo>
                    <a:cubicBezTo>
                      <a:pt x="81" y="3"/>
                      <a:pt x="68" y="16"/>
                      <a:pt x="4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55" y="26"/>
                      <a:pt x="80" y="29"/>
                      <a:pt x="89" y="40"/>
                    </a:cubicBezTo>
                    <a:cubicBezTo>
                      <a:pt x="89" y="37"/>
                      <a:pt x="89" y="34"/>
                      <a:pt x="89" y="31"/>
                    </a:cubicBezTo>
                    <a:cubicBezTo>
                      <a:pt x="89" y="18"/>
                      <a:pt x="88" y="7"/>
                      <a:pt x="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8" name="Freeform 86"/>
              <p:cNvSpPr>
                <a:spLocks noChangeAspect="1"/>
              </p:cNvSpPr>
              <p:nvPr/>
            </p:nvSpPr>
            <p:spPr bwMode="auto">
              <a:xfrm>
                <a:off x="3014" y="2848"/>
                <a:ext cx="174" cy="39"/>
              </a:xfrm>
              <a:custGeom>
                <a:avLst/>
                <a:gdLst>
                  <a:gd name="T0" fmla="*/ 5568 w 87"/>
                  <a:gd name="T1" fmla="*/ 0 h 18"/>
                  <a:gd name="T2" fmla="*/ 2816 w 87"/>
                  <a:gd name="T3" fmla="*/ 1872 h 18"/>
                  <a:gd name="T4" fmla="*/ 0 w 87"/>
                  <a:gd name="T5" fmla="*/ 1872 h 18"/>
                  <a:gd name="T6" fmla="*/ 0 w 87"/>
                  <a:gd name="T7" fmla="*/ 1681 h 18"/>
                  <a:gd name="T8" fmla="*/ 2816 w 87"/>
                  <a:gd name="T9" fmla="*/ 1681 h 18"/>
                  <a:gd name="T10" fmla="*/ 5568 w 8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18">
                    <a:moveTo>
                      <a:pt x="87" y="0"/>
                    </a:moveTo>
                    <a:cubicBezTo>
                      <a:pt x="81" y="3"/>
                      <a:pt x="68" y="18"/>
                      <a:pt x="44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68" y="16"/>
                      <a:pt x="81" y="3"/>
                      <a:pt x="87" y="0"/>
                    </a:cubicBezTo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9" name="Freeform 87"/>
              <p:cNvSpPr>
                <a:spLocks noChangeAspect="1"/>
              </p:cNvSpPr>
              <p:nvPr/>
            </p:nvSpPr>
            <p:spPr bwMode="auto">
              <a:xfrm>
                <a:off x="2576" y="2889"/>
                <a:ext cx="138" cy="23"/>
              </a:xfrm>
              <a:custGeom>
                <a:avLst/>
                <a:gdLst>
                  <a:gd name="T0" fmla="*/ 0 w 69"/>
                  <a:gd name="T1" fmla="*/ 0 h 11"/>
                  <a:gd name="T2" fmla="*/ 0 w 69"/>
                  <a:gd name="T3" fmla="*/ 914 h 11"/>
                  <a:gd name="T4" fmla="*/ 4352 w 69"/>
                  <a:gd name="T5" fmla="*/ 914 h 11"/>
                  <a:gd name="T6" fmla="*/ 4416 w 69"/>
                  <a:gd name="T7" fmla="*/ 0 h 11"/>
                  <a:gd name="T8" fmla="*/ 0 w 69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11">
                    <a:moveTo>
                      <a:pt x="0" y="0"/>
                    </a:moveTo>
                    <a:cubicBezTo>
                      <a:pt x="0" y="3"/>
                      <a:pt x="0" y="7"/>
                      <a:pt x="0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7"/>
                      <a:pt x="69" y="3"/>
                      <a:pt x="6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0" name="Freeform 88"/>
              <p:cNvSpPr>
                <a:spLocks noChangeAspect="1"/>
              </p:cNvSpPr>
              <p:nvPr/>
            </p:nvSpPr>
            <p:spPr bwMode="auto">
              <a:xfrm>
                <a:off x="2452" y="2895"/>
                <a:ext cx="124" cy="24"/>
              </a:xfrm>
              <a:custGeom>
                <a:avLst/>
                <a:gdLst>
                  <a:gd name="T0" fmla="*/ 3968 w 62"/>
                  <a:gd name="T1" fmla="*/ 995 h 11"/>
                  <a:gd name="T2" fmla="*/ 3968 w 62"/>
                  <a:gd name="T3" fmla="*/ 0 h 11"/>
                  <a:gd name="T4" fmla="*/ 64 w 62"/>
                  <a:gd name="T5" fmla="*/ 0 h 11"/>
                  <a:gd name="T6" fmla="*/ 0 w 62"/>
                  <a:gd name="T7" fmla="*/ 995 h 11"/>
                  <a:gd name="T8" fmla="*/ 0 w 62"/>
                  <a:gd name="T9" fmla="*/ 1176 h 11"/>
                  <a:gd name="T10" fmla="*/ 3968 w 62"/>
                  <a:gd name="T11" fmla="*/ 1176 h 11"/>
                  <a:gd name="T12" fmla="*/ 3968 w 62"/>
                  <a:gd name="T13" fmla="*/ 995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1">
                    <a:moveTo>
                      <a:pt x="62" y="9"/>
                    </a:moveTo>
                    <a:cubicBezTo>
                      <a:pt x="62" y="6"/>
                      <a:pt x="62" y="3"/>
                      <a:pt x="6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1" name="Freeform 89"/>
              <p:cNvSpPr>
                <a:spLocks noChangeAspect="1"/>
              </p:cNvSpPr>
              <p:nvPr/>
            </p:nvSpPr>
            <p:spPr bwMode="auto">
              <a:xfrm>
                <a:off x="3190" y="2851"/>
                <a:ext cx="42" cy="83"/>
              </a:xfrm>
              <a:custGeom>
                <a:avLst/>
                <a:gdLst>
                  <a:gd name="T0" fmla="*/ 0 w 21"/>
                  <a:gd name="T1" fmla="*/ 181 h 39"/>
                  <a:gd name="T2" fmla="*/ 64 w 21"/>
                  <a:gd name="T3" fmla="*/ 2786 h 39"/>
                  <a:gd name="T4" fmla="*/ 64 w 21"/>
                  <a:gd name="T5" fmla="*/ 3633 h 39"/>
                  <a:gd name="T6" fmla="*/ 1344 w 21"/>
                  <a:gd name="T7" fmla="*/ 3633 h 39"/>
                  <a:gd name="T8" fmla="*/ 1344 w 21"/>
                  <a:gd name="T9" fmla="*/ 2786 h 39"/>
                  <a:gd name="T10" fmla="*/ 1216 w 21"/>
                  <a:gd name="T11" fmla="*/ 0 h 39"/>
                  <a:gd name="T12" fmla="*/ 0 w 21"/>
                  <a:gd name="T13" fmla="*/ 0 h 39"/>
                  <a:gd name="T14" fmla="*/ 0 w 21"/>
                  <a:gd name="T15" fmla="*/ 181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" h="39">
                    <a:moveTo>
                      <a:pt x="0" y="2"/>
                    </a:moveTo>
                    <a:cubicBezTo>
                      <a:pt x="1" y="9"/>
                      <a:pt x="1" y="19"/>
                      <a:pt x="1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6"/>
                      <a:pt x="21" y="33"/>
                      <a:pt x="21" y="30"/>
                    </a:cubicBezTo>
                    <a:cubicBezTo>
                      <a:pt x="21" y="18"/>
                      <a:pt x="20" y="7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" name="Freeform 90"/>
              <p:cNvSpPr>
                <a:spLocks noChangeAspect="1"/>
              </p:cNvSpPr>
              <p:nvPr/>
            </p:nvSpPr>
            <p:spPr bwMode="auto">
              <a:xfrm>
                <a:off x="3398" y="2848"/>
                <a:ext cx="22" cy="77"/>
              </a:xfrm>
              <a:custGeom>
                <a:avLst/>
                <a:gdLst>
                  <a:gd name="T0" fmla="*/ 256 w 11"/>
                  <a:gd name="T1" fmla="*/ 0 h 36"/>
                  <a:gd name="T2" fmla="*/ 0 w 11"/>
                  <a:gd name="T3" fmla="*/ 663 h 36"/>
                  <a:gd name="T4" fmla="*/ 0 w 11"/>
                  <a:gd name="T5" fmla="*/ 663 h 36"/>
                  <a:gd name="T6" fmla="*/ 256 w 11"/>
                  <a:gd name="T7" fmla="*/ 274 h 36"/>
                  <a:gd name="T8" fmla="*/ 704 w 11"/>
                  <a:gd name="T9" fmla="*/ 3454 h 36"/>
                  <a:gd name="T10" fmla="*/ 256 w 11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36">
                    <a:moveTo>
                      <a:pt x="4" y="0"/>
                    </a:moveTo>
                    <a:cubicBezTo>
                      <a:pt x="2" y="0"/>
                      <a:pt x="1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2" y="3"/>
                      <a:pt x="4" y="3"/>
                    </a:cubicBezTo>
                    <a:cubicBezTo>
                      <a:pt x="9" y="3"/>
                      <a:pt x="10" y="27"/>
                      <a:pt x="11" y="36"/>
                    </a:cubicBezTo>
                    <a:cubicBezTo>
                      <a:pt x="11" y="16"/>
                      <a:pt x="7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" name="Freeform 91"/>
              <p:cNvSpPr>
                <a:spLocks noChangeAspect="1"/>
              </p:cNvSpPr>
              <p:nvPr/>
            </p:nvSpPr>
            <p:spPr bwMode="auto">
              <a:xfrm>
                <a:off x="2456" y="2912"/>
                <a:ext cx="124" cy="49"/>
              </a:xfrm>
              <a:custGeom>
                <a:avLst/>
                <a:gdLst>
                  <a:gd name="T0" fmla="*/ 3840 w 62"/>
                  <a:gd name="T1" fmla="*/ 0 h 23"/>
                  <a:gd name="T2" fmla="*/ 3968 w 62"/>
                  <a:gd name="T3" fmla="*/ 2147 h 23"/>
                  <a:gd name="T4" fmla="*/ 256 w 62"/>
                  <a:gd name="T5" fmla="*/ 2060 h 23"/>
                  <a:gd name="T6" fmla="*/ 0 w 62"/>
                  <a:gd name="T7" fmla="*/ 1317 h 23"/>
                  <a:gd name="T8" fmla="*/ 2624 w 62"/>
                  <a:gd name="T9" fmla="*/ 1240 h 23"/>
                  <a:gd name="T10" fmla="*/ 2112 w 62"/>
                  <a:gd name="T11" fmla="*/ 273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23">
                    <a:moveTo>
                      <a:pt x="60" y="0"/>
                    </a:moveTo>
                    <a:cubicBezTo>
                      <a:pt x="59" y="3"/>
                      <a:pt x="62" y="23"/>
                      <a:pt x="6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6"/>
                      <a:pt x="32" y="16"/>
                      <a:pt x="41" y="13"/>
                    </a:cubicBezTo>
                    <a:cubicBezTo>
                      <a:pt x="46" y="10"/>
                      <a:pt x="49" y="3"/>
                      <a:pt x="33" y="3"/>
                    </a:cubicBezTo>
                  </a:path>
                </a:pathLst>
              </a:cu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" name="Freeform 92"/>
              <p:cNvSpPr>
                <a:spLocks noChangeAspect="1"/>
              </p:cNvSpPr>
              <p:nvPr/>
            </p:nvSpPr>
            <p:spPr bwMode="auto">
              <a:xfrm>
                <a:off x="2452" y="2895"/>
                <a:ext cx="124" cy="24"/>
              </a:xfrm>
              <a:custGeom>
                <a:avLst/>
                <a:gdLst>
                  <a:gd name="T0" fmla="*/ 3968 w 62"/>
                  <a:gd name="T1" fmla="*/ 995 h 11"/>
                  <a:gd name="T2" fmla="*/ 3968 w 62"/>
                  <a:gd name="T3" fmla="*/ 0 h 11"/>
                  <a:gd name="T4" fmla="*/ 3456 w 62"/>
                  <a:gd name="T5" fmla="*/ 748 h 11"/>
                  <a:gd name="T6" fmla="*/ 0 w 62"/>
                  <a:gd name="T7" fmla="*/ 748 h 11"/>
                  <a:gd name="T8" fmla="*/ 0 w 62"/>
                  <a:gd name="T9" fmla="*/ 995 h 11"/>
                  <a:gd name="T10" fmla="*/ 0 w 62"/>
                  <a:gd name="T11" fmla="*/ 1176 h 11"/>
                  <a:gd name="T12" fmla="*/ 3968 w 62"/>
                  <a:gd name="T13" fmla="*/ 1176 h 11"/>
                  <a:gd name="T14" fmla="*/ 3968 w 62"/>
                  <a:gd name="T15" fmla="*/ 995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1">
                    <a:moveTo>
                      <a:pt x="62" y="9"/>
                    </a:moveTo>
                    <a:cubicBezTo>
                      <a:pt x="62" y="6"/>
                      <a:pt x="62" y="3"/>
                      <a:pt x="62" y="0"/>
                    </a:cubicBezTo>
                    <a:cubicBezTo>
                      <a:pt x="60" y="3"/>
                      <a:pt x="60" y="7"/>
                      <a:pt x="5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lose/>
                  </a:path>
                </a:pathLst>
              </a:cu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" name="Freeform 93"/>
              <p:cNvSpPr>
                <a:spLocks noChangeAspect="1"/>
              </p:cNvSpPr>
              <p:nvPr/>
            </p:nvSpPr>
            <p:spPr bwMode="auto">
              <a:xfrm>
                <a:off x="2576" y="2891"/>
                <a:ext cx="138" cy="21"/>
              </a:xfrm>
              <a:custGeom>
                <a:avLst/>
                <a:gdLst>
                  <a:gd name="T0" fmla="*/ 3648 w 69"/>
                  <a:gd name="T1" fmla="*/ 622 h 10"/>
                  <a:gd name="T2" fmla="*/ 0 w 69"/>
                  <a:gd name="T3" fmla="*/ 622 h 10"/>
                  <a:gd name="T4" fmla="*/ 0 w 69"/>
                  <a:gd name="T5" fmla="*/ 777 h 10"/>
                  <a:gd name="T6" fmla="*/ 0 w 69"/>
                  <a:gd name="T7" fmla="*/ 851 h 10"/>
                  <a:gd name="T8" fmla="*/ 4352 w 69"/>
                  <a:gd name="T9" fmla="*/ 851 h 10"/>
                  <a:gd name="T10" fmla="*/ 4416 w 69"/>
                  <a:gd name="T11" fmla="*/ 0 h 10"/>
                  <a:gd name="T12" fmla="*/ 3648 w 69"/>
                  <a:gd name="T13" fmla="*/ 622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10">
                    <a:moveTo>
                      <a:pt x="57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6"/>
                      <a:pt x="69" y="3"/>
                      <a:pt x="69" y="0"/>
                    </a:cubicBezTo>
                    <a:cubicBezTo>
                      <a:pt x="67" y="4"/>
                      <a:pt x="62" y="7"/>
                      <a:pt x="57" y="7"/>
                    </a:cubicBezTo>
                    <a:close/>
                  </a:path>
                </a:pathLst>
              </a:custGeom>
              <a:solidFill>
                <a:srgbClr val="5A6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" name="Freeform 94"/>
              <p:cNvSpPr>
                <a:spLocks noChangeAspect="1"/>
              </p:cNvSpPr>
              <p:nvPr/>
            </p:nvSpPr>
            <p:spPr bwMode="auto">
              <a:xfrm>
                <a:off x="2714" y="2883"/>
                <a:ext cx="152" cy="23"/>
              </a:xfrm>
              <a:custGeom>
                <a:avLst/>
                <a:gdLst>
                  <a:gd name="T0" fmla="*/ 0 w 76"/>
                  <a:gd name="T1" fmla="*/ 914 h 11"/>
                  <a:gd name="T2" fmla="*/ 4864 w 76"/>
                  <a:gd name="T3" fmla="*/ 914 h 11"/>
                  <a:gd name="T4" fmla="*/ 4864 w 76"/>
                  <a:gd name="T5" fmla="*/ 75 h 11"/>
                  <a:gd name="T6" fmla="*/ 4800 w 76"/>
                  <a:gd name="T7" fmla="*/ 75 h 11"/>
                  <a:gd name="T8" fmla="*/ 4288 w 76"/>
                  <a:gd name="T9" fmla="*/ 686 h 11"/>
                  <a:gd name="T10" fmla="*/ 0 w 76"/>
                  <a:gd name="T11" fmla="*/ 686 h 11"/>
                  <a:gd name="T12" fmla="*/ 0 w 76"/>
                  <a:gd name="T13" fmla="*/ 914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11">
                    <a:moveTo>
                      <a:pt x="0" y="11"/>
                    </a:move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5" y="0"/>
                      <a:pt x="75" y="0"/>
                      <a:pt x="75" y="1"/>
                    </a:cubicBezTo>
                    <a:cubicBezTo>
                      <a:pt x="74" y="3"/>
                      <a:pt x="72" y="8"/>
                      <a:pt x="67" y="8"/>
                    </a:cubicBezTo>
                    <a:cubicBezTo>
                      <a:pt x="63" y="8"/>
                      <a:pt x="0" y="8"/>
                      <a:pt x="0" y="8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7" name="Freeform 95"/>
              <p:cNvSpPr>
                <a:spLocks noChangeAspect="1"/>
              </p:cNvSpPr>
              <p:nvPr/>
            </p:nvSpPr>
            <p:spPr bwMode="auto">
              <a:xfrm>
                <a:off x="3014" y="2895"/>
                <a:ext cx="178" cy="41"/>
              </a:xfrm>
              <a:custGeom>
                <a:avLst/>
                <a:gdLst>
                  <a:gd name="T0" fmla="*/ 0 w 89"/>
                  <a:gd name="T1" fmla="*/ 885 h 19"/>
                  <a:gd name="T2" fmla="*/ 3072 w 89"/>
                  <a:gd name="T3" fmla="*/ 885 h 19"/>
                  <a:gd name="T4" fmla="*/ 5696 w 89"/>
                  <a:gd name="T5" fmla="*/ 1910 h 19"/>
                  <a:gd name="T6" fmla="*/ 5696 w 89"/>
                  <a:gd name="T7" fmla="*/ 1821 h 19"/>
                  <a:gd name="T8" fmla="*/ 2816 w 89"/>
                  <a:gd name="T9" fmla="*/ 410 h 19"/>
                  <a:gd name="T10" fmla="*/ 0 w 89"/>
                  <a:gd name="T11" fmla="*/ 410 h 19"/>
                  <a:gd name="T12" fmla="*/ 0 w 89"/>
                  <a:gd name="T13" fmla="*/ 278 h 19"/>
                  <a:gd name="T14" fmla="*/ 0 w 89"/>
                  <a:gd name="T15" fmla="*/ 0 h 19"/>
                  <a:gd name="T16" fmla="*/ 0 w 89"/>
                  <a:gd name="T17" fmla="*/ 0 h 19"/>
                  <a:gd name="T18" fmla="*/ 0 w 89"/>
                  <a:gd name="T19" fmla="*/ 885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9">
                    <a:moveTo>
                      <a:pt x="0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57" y="9"/>
                      <a:pt x="82" y="12"/>
                      <a:pt x="89" y="19"/>
                    </a:cubicBezTo>
                    <a:cubicBezTo>
                      <a:pt x="89" y="19"/>
                      <a:pt x="89" y="18"/>
                      <a:pt x="89" y="18"/>
                    </a:cubicBezTo>
                    <a:cubicBezTo>
                      <a:pt x="79" y="7"/>
                      <a:pt x="55" y="4"/>
                      <a:pt x="4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8" name="Freeform 96"/>
              <p:cNvSpPr>
                <a:spLocks noChangeAspect="1"/>
              </p:cNvSpPr>
              <p:nvPr/>
            </p:nvSpPr>
            <p:spPr bwMode="auto">
              <a:xfrm>
                <a:off x="3014" y="2910"/>
                <a:ext cx="38" cy="47"/>
              </a:xfrm>
              <a:custGeom>
                <a:avLst/>
                <a:gdLst>
                  <a:gd name="T0" fmla="*/ 960 w 19"/>
                  <a:gd name="T1" fmla="*/ 188 h 22"/>
                  <a:gd name="T2" fmla="*/ 640 w 19"/>
                  <a:gd name="T3" fmla="*/ 754 h 22"/>
                  <a:gd name="T4" fmla="*/ 1024 w 19"/>
                  <a:gd name="T5" fmla="*/ 1519 h 22"/>
                  <a:gd name="T6" fmla="*/ 1088 w 19"/>
                  <a:gd name="T7" fmla="*/ 1835 h 22"/>
                  <a:gd name="T8" fmla="*/ 448 w 19"/>
                  <a:gd name="T9" fmla="*/ 2085 h 22"/>
                  <a:gd name="T10" fmla="*/ 0 w 19"/>
                  <a:gd name="T11" fmla="*/ 1246 h 22"/>
                  <a:gd name="T12" fmla="*/ 0 w 19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2">
                    <a:moveTo>
                      <a:pt x="15" y="2"/>
                    </a:moveTo>
                    <a:cubicBezTo>
                      <a:pt x="12" y="2"/>
                      <a:pt x="10" y="5"/>
                      <a:pt x="10" y="8"/>
                    </a:cubicBezTo>
                    <a:cubicBezTo>
                      <a:pt x="10" y="12"/>
                      <a:pt x="10" y="15"/>
                      <a:pt x="16" y="16"/>
                    </a:cubicBezTo>
                    <a:cubicBezTo>
                      <a:pt x="19" y="17"/>
                      <a:pt x="17" y="19"/>
                      <a:pt x="17" y="19"/>
                    </a:cubicBezTo>
                    <a:cubicBezTo>
                      <a:pt x="17" y="19"/>
                      <a:pt x="8" y="22"/>
                      <a:pt x="7" y="22"/>
                    </a:cubicBezTo>
                    <a:cubicBezTo>
                      <a:pt x="7" y="22"/>
                      <a:pt x="0" y="13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9" name="Freeform 97"/>
              <p:cNvSpPr>
                <a:spLocks noChangeAspect="1"/>
              </p:cNvSpPr>
              <p:nvPr/>
            </p:nvSpPr>
            <p:spPr bwMode="auto">
              <a:xfrm>
                <a:off x="3252" y="2915"/>
                <a:ext cx="162" cy="38"/>
              </a:xfrm>
              <a:custGeom>
                <a:avLst/>
                <a:gdLst>
                  <a:gd name="T0" fmla="*/ 5056 w 81"/>
                  <a:gd name="T1" fmla="*/ 1592 h 18"/>
                  <a:gd name="T2" fmla="*/ 5184 w 81"/>
                  <a:gd name="T3" fmla="*/ 0 h 18"/>
                  <a:gd name="T4" fmla="*/ 128 w 81"/>
                  <a:gd name="T5" fmla="*/ 0 h 18"/>
                  <a:gd name="T6" fmla="*/ 0 w 81"/>
                  <a:gd name="T7" fmla="*/ 1592 h 18"/>
                  <a:gd name="T8" fmla="*/ 5056 w 81"/>
                  <a:gd name="T9" fmla="*/ 159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18">
                    <a:moveTo>
                      <a:pt x="79" y="18"/>
                    </a:moveTo>
                    <a:cubicBezTo>
                      <a:pt x="80" y="14"/>
                      <a:pt x="81" y="8"/>
                      <a:pt x="8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8"/>
                      <a:pt x="1" y="14"/>
                      <a:pt x="0" y="18"/>
                    </a:cubicBezTo>
                    <a:lnTo>
                      <a:pt x="79" y="18"/>
                    </a:lnTo>
                    <a:close/>
                  </a:path>
                </a:pathLst>
              </a:custGeom>
              <a:solidFill>
                <a:srgbClr val="969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" name="Freeform 98"/>
              <p:cNvSpPr>
                <a:spLocks noChangeAspect="1"/>
              </p:cNvSpPr>
              <p:nvPr/>
            </p:nvSpPr>
            <p:spPr bwMode="auto">
              <a:xfrm>
                <a:off x="3252" y="2942"/>
                <a:ext cx="158" cy="11"/>
              </a:xfrm>
              <a:custGeom>
                <a:avLst/>
                <a:gdLst>
                  <a:gd name="T0" fmla="*/ 2 w 158"/>
                  <a:gd name="T1" fmla="*/ 0 h 11"/>
                  <a:gd name="T2" fmla="*/ 158 w 158"/>
                  <a:gd name="T3" fmla="*/ 0 h 11"/>
                  <a:gd name="T4" fmla="*/ 158 w 158"/>
                  <a:gd name="T5" fmla="*/ 11 h 11"/>
                  <a:gd name="T6" fmla="*/ 0 w 158"/>
                  <a:gd name="T7" fmla="*/ 11 h 11"/>
                  <a:gd name="T8" fmla="*/ 2 w 158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1">
                    <a:moveTo>
                      <a:pt x="2" y="0"/>
                    </a:moveTo>
                    <a:lnTo>
                      <a:pt x="158" y="0"/>
                    </a:lnTo>
                    <a:lnTo>
                      <a:pt x="158" y="11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" name="Freeform 99"/>
              <p:cNvSpPr>
                <a:spLocks noChangeAspect="1"/>
              </p:cNvSpPr>
              <p:nvPr/>
            </p:nvSpPr>
            <p:spPr bwMode="auto">
              <a:xfrm>
                <a:off x="3252" y="2942"/>
                <a:ext cx="158" cy="11"/>
              </a:xfrm>
              <a:custGeom>
                <a:avLst/>
                <a:gdLst>
                  <a:gd name="T0" fmla="*/ 2 w 158"/>
                  <a:gd name="T1" fmla="*/ 0 h 11"/>
                  <a:gd name="T2" fmla="*/ 158 w 158"/>
                  <a:gd name="T3" fmla="*/ 0 h 11"/>
                  <a:gd name="T4" fmla="*/ 158 w 158"/>
                  <a:gd name="T5" fmla="*/ 11 h 11"/>
                  <a:gd name="T6" fmla="*/ 0 w 158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1">
                    <a:moveTo>
                      <a:pt x="2" y="0"/>
                    </a:moveTo>
                    <a:lnTo>
                      <a:pt x="158" y="0"/>
                    </a:lnTo>
                    <a:lnTo>
                      <a:pt x="158" y="11"/>
                    </a:lnTo>
                    <a:lnTo>
                      <a:pt x="0" y="1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" name="Freeform 100"/>
              <p:cNvSpPr>
                <a:spLocks noChangeAspect="1"/>
              </p:cNvSpPr>
              <p:nvPr/>
            </p:nvSpPr>
            <p:spPr bwMode="auto">
              <a:xfrm>
                <a:off x="3254" y="2880"/>
                <a:ext cx="158" cy="3"/>
              </a:xfrm>
              <a:custGeom>
                <a:avLst/>
                <a:gdLst>
                  <a:gd name="T0" fmla="*/ 2 w 158"/>
                  <a:gd name="T1" fmla="*/ 0 h 3"/>
                  <a:gd name="T2" fmla="*/ 158 w 158"/>
                  <a:gd name="T3" fmla="*/ 0 h 3"/>
                  <a:gd name="T4" fmla="*/ 158 w 158"/>
                  <a:gd name="T5" fmla="*/ 3 h 3"/>
                  <a:gd name="T6" fmla="*/ 0 w 158"/>
                  <a:gd name="T7" fmla="*/ 3 h 3"/>
                  <a:gd name="T8" fmla="*/ 2 w 158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3">
                    <a:moveTo>
                      <a:pt x="2" y="0"/>
                    </a:moveTo>
                    <a:lnTo>
                      <a:pt x="158" y="0"/>
                    </a:lnTo>
                    <a:lnTo>
                      <a:pt x="158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" name="Freeform 101"/>
              <p:cNvSpPr>
                <a:spLocks noChangeAspect="1"/>
              </p:cNvSpPr>
              <p:nvPr/>
            </p:nvSpPr>
            <p:spPr bwMode="auto">
              <a:xfrm>
                <a:off x="2578" y="2872"/>
                <a:ext cx="138" cy="4"/>
              </a:xfrm>
              <a:custGeom>
                <a:avLst/>
                <a:gdLst>
                  <a:gd name="T0" fmla="*/ 2 w 138"/>
                  <a:gd name="T1" fmla="*/ 0 h 4"/>
                  <a:gd name="T2" fmla="*/ 138 w 138"/>
                  <a:gd name="T3" fmla="*/ 0 h 4"/>
                  <a:gd name="T4" fmla="*/ 138 w 138"/>
                  <a:gd name="T5" fmla="*/ 4 h 4"/>
                  <a:gd name="T6" fmla="*/ 0 w 138"/>
                  <a:gd name="T7" fmla="*/ 4 h 4"/>
                  <a:gd name="T8" fmla="*/ 2 w 13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8" h="4">
                    <a:moveTo>
                      <a:pt x="2" y="0"/>
                    </a:moveTo>
                    <a:lnTo>
                      <a:pt x="138" y="0"/>
                    </a:lnTo>
                    <a:lnTo>
                      <a:pt x="138" y="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4" name="Freeform 102"/>
              <p:cNvSpPr>
                <a:spLocks noChangeAspect="1"/>
              </p:cNvSpPr>
              <p:nvPr/>
            </p:nvSpPr>
            <p:spPr bwMode="auto">
              <a:xfrm>
                <a:off x="2712" y="2878"/>
                <a:ext cx="152" cy="7"/>
              </a:xfrm>
              <a:custGeom>
                <a:avLst/>
                <a:gdLst>
                  <a:gd name="T0" fmla="*/ 4 w 152"/>
                  <a:gd name="T1" fmla="*/ 0 h 7"/>
                  <a:gd name="T2" fmla="*/ 152 w 152"/>
                  <a:gd name="T3" fmla="*/ 0 h 7"/>
                  <a:gd name="T4" fmla="*/ 152 w 152"/>
                  <a:gd name="T5" fmla="*/ 7 h 7"/>
                  <a:gd name="T6" fmla="*/ 0 w 152"/>
                  <a:gd name="T7" fmla="*/ 7 h 7"/>
                  <a:gd name="T8" fmla="*/ 4 w 15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7">
                    <a:moveTo>
                      <a:pt x="4" y="0"/>
                    </a:moveTo>
                    <a:lnTo>
                      <a:pt x="152" y="0"/>
                    </a:lnTo>
                    <a:lnTo>
                      <a:pt x="152" y="7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59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5" name="Freeform 103"/>
              <p:cNvSpPr>
                <a:spLocks noChangeAspect="1"/>
              </p:cNvSpPr>
              <p:nvPr/>
            </p:nvSpPr>
            <p:spPr bwMode="auto">
              <a:xfrm>
                <a:off x="2712" y="2878"/>
                <a:ext cx="152" cy="7"/>
              </a:xfrm>
              <a:custGeom>
                <a:avLst/>
                <a:gdLst>
                  <a:gd name="T0" fmla="*/ 4 w 152"/>
                  <a:gd name="T1" fmla="*/ 0 h 7"/>
                  <a:gd name="T2" fmla="*/ 152 w 152"/>
                  <a:gd name="T3" fmla="*/ 0 h 7"/>
                  <a:gd name="T4" fmla="*/ 152 w 152"/>
                  <a:gd name="T5" fmla="*/ 7 h 7"/>
                  <a:gd name="T6" fmla="*/ 0 w 152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2" h="7">
                    <a:moveTo>
                      <a:pt x="4" y="0"/>
                    </a:moveTo>
                    <a:lnTo>
                      <a:pt x="152" y="0"/>
                    </a:lnTo>
                    <a:lnTo>
                      <a:pt x="152" y="7"/>
                    </a:lnTo>
                    <a:lnTo>
                      <a:pt x="0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6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456" y="2889"/>
                <a:ext cx="120" cy="4"/>
              </a:xfrm>
              <a:prstGeom prst="rect">
                <a:avLst/>
              </a:pr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Freeform 105"/>
              <p:cNvSpPr>
                <a:spLocks noChangeAspect="1"/>
              </p:cNvSpPr>
              <p:nvPr/>
            </p:nvSpPr>
            <p:spPr bwMode="auto">
              <a:xfrm>
                <a:off x="2456" y="2889"/>
                <a:ext cx="120" cy="4"/>
              </a:xfrm>
              <a:custGeom>
                <a:avLst/>
                <a:gdLst>
                  <a:gd name="T0" fmla="*/ 120 w 120"/>
                  <a:gd name="T1" fmla="*/ 4 h 4"/>
                  <a:gd name="T2" fmla="*/ 0 w 120"/>
                  <a:gd name="T3" fmla="*/ 4 h 4"/>
                  <a:gd name="T4" fmla="*/ 0 w 120"/>
                  <a:gd name="T5" fmla="*/ 0 h 4"/>
                  <a:gd name="T6" fmla="*/ 120 w 120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8" name="Freeform 106"/>
              <p:cNvSpPr>
                <a:spLocks noChangeAspect="1"/>
              </p:cNvSpPr>
              <p:nvPr/>
            </p:nvSpPr>
            <p:spPr bwMode="auto">
              <a:xfrm>
                <a:off x="2750" y="2902"/>
                <a:ext cx="116" cy="70"/>
              </a:xfrm>
              <a:custGeom>
                <a:avLst/>
                <a:gdLst>
                  <a:gd name="T0" fmla="*/ 0 w 58"/>
                  <a:gd name="T1" fmla="*/ 2997 h 33"/>
                  <a:gd name="T2" fmla="*/ 64 w 58"/>
                  <a:gd name="T3" fmla="*/ 2997 h 33"/>
                  <a:gd name="T4" fmla="*/ 3712 w 58"/>
                  <a:gd name="T5" fmla="*/ 2997 h 33"/>
                  <a:gd name="T6" fmla="*/ 3712 w 58"/>
                  <a:gd name="T7" fmla="*/ 810 h 33"/>
                  <a:gd name="T8" fmla="*/ 3648 w 58"/>
                  <a:gd name="T9" fmla="*/ 0 h 33"/>
                  <a:gd name="T10" fmla="*/ 3264 w 58"/>
                  <a:gd name="T11" fmla="*/ 2272 h 33"/>
                  <a:gd name="T12" fmla="*/ 0 w 58"/>
                  <a:gd name="T13" fmla="*/ 2997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33">
                    <a:moveTo>
                      <a:pt x="0" y="33"/>
                    </a:moveTo>
                    <a:cubicBezTo>
                      <a:pt x="1" y="33"/>
                      <a:pt x="1" y="33"/>
                      <a:pt x="1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5"/>
                      <a:pt x="57" y="2"/>
                      <a:pt x="57" y="0"/>
                    </a:cubicBezTo>
                    <a:cubicBezTo>
                      <a:pt x="56" y="8"/>
                      <a:pt x="54" y="21"/>
                      <a:pt x="51" y="25"/>
                    </a:cubicBezTo>
                    <a:cubicBezTo>
                      <a:pt x="47" y="30"/>
                      <a:pt x="20" y="32"/>
                      <a:pt x="0" y="33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9" name="Freeform 107"/>
              <p:cNvSpPr>
                <a:spLocks noChangeAspect="1"/>
              </p:cNvSpPr>
              <p:nvPr/>
            </p:nvSpPr>
            <p:spPr bwMode="auto">
              <a:xfrm>
                <a:off x="2608" y="2906"/>
                <a:ext cx="108" cy="62"/>
              </a:xfrm>
              <a:custGeom>
                <a:avLst/>
                <a:gdLst>
                  <a:gd name="T0" fmla="*/ 1472 w 54"/>
                  <a:gd name="T1" fmla="*/ 2775 h 29"/>
                  <a:gd name="T2" fmla="*/ 3456 w 54"/>
                  <a:gd name="T3" fmla="*/ 2775 h 29"/>
                  <a:gd name="T4" fmla="*/ 3392 w 54"/>
                  <a:gd name="T5" fmla="*/ 1174 h 29"/>
                  <a:gd name="T6" fmla="*/ 3328 w 54"/>
                  <a:gd name="T7" fmla="*/ 0 h 29"/>
                  <a:gd name="T8" fmla="*/ 3008 w 54"/>
                  <a:gd name="T9" fmla="*/ 2093 h 29"/>
                  <a:gd name="T10" fmla="*/ 0 w 54"/>
                  <a:gd name="T11" fmla="*/ 2775 h 29"/>
                  <a:gd name="T12" fmla="*/ 1472 w 54"/>
                  <a:gd name="T13" fmla="*/ 2775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" h="29">
                    <a:moveTo>
                      <a:pt x="23" y="29"/>
                    </a:move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26"/>
                      <a:pt x="53" y="20"/>
                      <a:pt x="53" y="12"/>
                    </a:cubicBezTo>
                    <a:cubicBezTo>
                      <a:pt x="52" y="8"/>
                      <a:pt x="52" y="3"/>
                      <a:pt x="52" y="0"/>
                    </a:cubicBezTo>
                    <a:cubicBezTo>
                      <a:pt x="51" y="8"/>
                      <a:pt x="49" y="19"/>
                      <a:pt x="47" y="22"/>
                    </a:cubicBezTo>
                    <a:cubicBezTo>
                      <a:pt x="43" y="27"/>
                      <a:pt x="20" y="28"/>
                      <a:pt x="0" y="29"/>
                    </a:cubicBezTo>
                    <a:lnTo>
                      <a:pt x="23" y="29"/>
                    </a:lnTo>
                    <a:close/>
                  </a:path>
                </a:pathLst>
              </a:custGeom>
              <a:solidFill>
                <a:srgbClr val="323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0" name="Freeform 108"/>
              <p:cNvSpPr>
                <a:spLocks noChangeAspect="1"/>
              </p:cNvSpPr>
              <p:nvPr/>
            </p:nvSpPr>
            <p:spPr bwMode="auto">
              <a:xfrm>
                <a:off x="2508" y="2912"/>
                <a:ext cx="70" cy="49"/>
              </a:xfrm>
              <a:custGeom>
                <a:avLst/>
                <a:gdLst>
                  <a:gd name="T0" fmla="*/ 2240 w 35"/>
                  <a:gd name="T1" fmla="*/ 2147 h 23"/>
                  <a:gd name="T2" fmla="*/ 2176 w 35"/>
                  <a:gd name="T3" fmla="*/ 658 h 23"/>
                  <a:gd name="T4" fmla="*/ 2112 w 35"/>
                  <a:gd name="T5" fmla="*/ 0 h 23"/>
                  <a:gd name="T6" fmla="*/ 2048 w 35"/>
                  <a:gd name="T7" fmla="*/ 0 h 23"/>
                  <a:gd name="T8" fmla="*/ 1792 w 35"/>
                  <a:gd name="T9" fmla="*/ 1585 h 23"/>
                  <a:gd name="T10" fmla="*/ 0 w 35"/>
                  <a:gd name="T11" fmla="*/ 2060 h 23"/>
                  <a:gd name="T12" fmla="*/ 2240 w 35"/>
                  <a:gd name="T13" fmla="*/ 2147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23">
                    <a:moveTo>
                      <a:pt x="35" y="23"/>
                    </a:moveTo>
                    <a:cubicBezTo>
                      <a:pt x="35" y="20"/>
                      <a:pt x="34" y="14"/>
                      <a:pt x="34" y="7"/>
                    </a:cubicBezTo>
                    <a:cubicBezTo>
                      <a:pt x="34" y="4"/>
                      <a:pt x="34" y="2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7"/>
                      <a:pt x="30" y="14"/>
                      <a:pt x="28" y="17"/>
                    </a:cubicBezTo>
                    <a:cubicBezTo>
                      <a:pt x="26" y="20"/>
                      <a:pt x="14" y="21"/>
                      <a:pt x="0" y="22"/>
                    </a:cubicBez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33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1" name="Freeform 109"/>
              <p:cNvSpPr>
                <a:spLocks noChangeAspect="1"/>
              </p:cNvSpPr>
              <p:nvPr/>
            </p:nvSpPr>
            <p:spPr bwMode="auto">
              <a:xfrm>
                <a:off x="3014" y="2857"/>
                <a:ext cx="20" cy="26"/>
              </a:xfrm>
              <a:custGeom>
                <a:avLst/>
                <a:gdLst>
                  <a:gd name="T0" fmla="*/ 0 w 10"/>
                  <a:gd name="T1" fmla="*/ 0 h 12"/>
                  <a:gd name="T2" fmla="*/ 0 w 10"/>
                  <a:gd name="T3" fmla="*/ 1231 h 12"/>
                  <a:gd name="T4" fmla="*/ 640 w 10"/>
                  <a:gd name="T5" fmla="*/ 1231 h 12"/>
                  <a:gd name="T6" fmla="*/ 0 w 10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2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2" name="Freeform 110"/>
              <p:cNvSpPr>
                <a:spLocks noChangeAspect="1"/>
              </p:cNvSpPr>
              <p:nvPr/>
            </p:nvSpPr>
            <p:spPr bwMode="auto">
              <a:xfrm>
                <a:off x="3188" y="2848"/>
                <a:ext cx="42" cy="18"/>
              </a:xfrm>
              <a:custGeom>
                <a:avLst/>
                <a:gdLst>
                  <a:gd name="T0" fmla="*/ 1280 w 21"/>
                  <a:gd name="T1" fmla="*/ 0 h 8"/>
                  <a:gd name="T2" fmla="*/ 0 w 21"/>
                  <a:gd name="T3" fmla="*/ 0 h 8"/>
                  <a:gd name="T4" fmla="*/ 64 w 21"/>
                  <a:gd name="T5" fmla="*/ 1049 h 8"/>
                  <a:gd name="T6" fmla="*/ 1344 w 21"/>
                  <a:gd name="T7" fmla="*/ 1049 h 8"/>
                  <a:gd name="T8" fmla="*/ 1280 w 2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5"/>
                      <a:pt x="20" y="2"/>
                      <a:pt x="20" y="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3" name="Freeform 111"/>
              <p:cNvSpPr>
                <a:spLocks noChangeAspect="1"/>
              </p:cNvSpPr>
              <p:nvPr/>
            </p:nvSpPr>
            <p:spPr bwMode="auto">
              <a:xfrm>
                <a:off x="3186" y="2972"/>
                <a:ext cx="42" cy="17"/>
              </a:xfrm>
              <a:custGeom>
                <a:avLst/>
                <a:gdLst>
                  <a:gd name="T0" fmla="*/ 128 w 21"/>
                  <a:gd name="T1" fmla="*/ 0 h 8"/>
                  <a:gd name="T2" fmla="*/ 1344 w 21"/>
                  <a:gd name="T3" fmla="*/ 0 h 8"/>
                  <a:gd name="T4" fmla="*/ 1280 w 21"/>
                  <a:gd name="T5" fmla="*/ 742 h 8"/>
                  <a:gd name="T6" fmla="*/ 0 w 21"/>
                  <a:gd name="T7" fmla="*/ 742 h 8"/>
                  <a:gd name="T8" fmla="*/ 128 w 2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2"/>
                      <a:pt x="20" y="5"/>
                      <a:pt x="2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444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" name="Freeform 112"/>
              <p:cNvSpPr>
                <a:spLocks noChangeAspect="1"/>
              </p:cNvSpPr>
              <p:nvPr/>
            </p:nvSpPr>
            <p:spPr bwMode="auto">
              <a:xfrm>
                <a:off x="3192" y="2878"/>
                <a:ext cx="40" cy="17"/>
              </a:xfrm>
              <a:custGeom>
                <a:avLst/>
                <a:gdLst>
                  <a:gd name="T0" fmla="*/ 1216 w 20"/>
                  <a:gd name="T1" fmla="*/ 0 h 8"/>
                  <a:gd name="T2" fmla="*/ 0 w 20"/>
                  <a:gd name="T3" fmla="*/ 0 h 8"/>
                  <a:gd name="T4" fmla="*/ 0 w 20"/>
                  <a:gd name="T5" fmla="*/ 742 h 8"/>
                  <a:gd name="T6" fmla="*/ 1280 w 20"/>
                  <a:gd name="T7" fmla="*/ 742 h 8"/>
                  <a:gd name="T8" fmla="*/ 1216 w 20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20" y="3"/>
                      <a:pt x="19" y="0"/>
                    </a:cubicBezTo>
                    <a:close/>
                  </a:path>
                </a:pathLst>
              </a:custGeom>
              <a:solidFill>
                <a:srgbClr val="969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" name="Freeform 113"/>
              <p:cNvSpPr>
                <a:spLocks noChangeAspect="1"/>
              </p:cNvSpPr>
              <p:nvPr/>
            </p:nvSpPr>
            <p:spPr bwMode="auto">
              <a:xfrm>
                <a:off x="3230" y="2872"/>
                <a:ext cx="26" cy="51"/>
              </a:xfrm>
              <a:custGeom>
                <a:avLst/>
                <a:gdLst>
                  <a:gd name="T0" fmla="*/ 0 w 13"/>
                  <a:gd name="T1" fmla="*/ 85 h 24"/>
                  <a:gd name="T2" fmla="*/ 64 w 13"/>
                  <a:gd name="T3" fmla="*/ 1653 h 24"/>
                  <a:gd name="T4" fmla="*/ 64 w 13"/>
                  <a:gd name="T5" fmla="*/ 2208 h 24"/>
                  <a:gd name="T6" fmla="*/ 832 w 13"/>
                  <a:gd name="T7" fmla="*/ 2208 h 24"/>
                  <a:gd name="T8" fmla="*/ 832 w 13"/>
                  <a:gd name="T9" fmla="*/ 1653 h 24"/>
                  <a:gd name="T10" fmla="*/ 704 w 13"/>
                  <a:gd name="T11" fmla="*/ 0 h 24"/>
                  <a:gd name="T12" fmla="*/ 0 w 13"/>
                  <a:gd name="T13" fmla="*/ 0 h 24"/>
                  <a:gd name="T14" fmla="*/ 0 w 13"/>
                  <a:gd name="T15" fmla="*/ 8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24">
                    <a:moveTo>
                      <a:pt x="0" y="1"/>
                    </a:moveTo>
                    <a:cubicBezTo>
                      <a:pt x="0" y="5"/>
                      <a:pt x="1" y="11"/>
                      <a:pt x="1" y="18"/>
                    </a:cubicBezTo>
                    <a:cubicBezTo>
                      <a:pt x="1" y="20"/>
                      <a:pt x="1" y="22"/>
                      <a:pt x="1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2"/>
                      <a:pt x="13" y="20"/>
                      <a:pt x="13" y="18"/>
                    </a:cubicBezTo>
                    <a:cubicBezTo>
                      <a:pt x="13" y="11"/>
                      <a:pt x="12" y="4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84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6" name="Freeform 114"/>
              <p:cNvSpPr>
                <a:spLocks noChangeAspect="1"/>
              </p:cNvSpPr>
              <p:nvPr/>
            </p:nvSpPr>
            <p:spPr bwMode="auto">
              <a:xfrm>
                <a:off x="3228" y="2870"/>
                <a:ext cx="26" cy="10"/>
              </a:xfrm>
              <a:custGeom>
                <a:avLst/>
                <a:gdLst>
                  <a:gd name="T0" fmla="*/ 768 w 13"/>
                  <a:gd name="T1" fmla="*/ 0 h 5"/>
                  <a:gd name="T2" fmla="*/ 0 w 13"/>
                  <a:gd name="T3" fmla="*/ 0 h 5"/>
                  <a:gd name="T4" fmla="*/ 64 w 13"/>
                  <a:gd name="T5" fmla="*/ 320 h 5"/>
                  <a:gd name="T6" fmla="*/ 832 w 13"/>
                  <a:gd name="T7" fmla="*/ 320 h 5"/>
                  <a:gd name="T8" fmla="*/ 768 w 1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2"/>
                      <a:pt x="12" y="0"/>
                    </a:cubicBezTo>
                    <a:close/>
                  </a:path>
                </a:pathLst>
              </a:custGeom>
              <a:solidFill>
                <a:srgbClr val="82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7" name="Freeform 115"/>
              <p:cNvSpPr>
                <a:spLocks noChangeAspect="1"/>
              </p:cNvSpPr>
              <p:nvPr/>
            </p:nvSpPr>
            <p:spPr bwMode="auto">
              <a:xfrm>
                <a:off x="3230" y="2889"/>
                <a:ext cx="26" cy="11"/>
              </a:xfrm>
              <a:custGeom>
                <a:avLst/>
                <a:gdLst>
                  <a:gd name="T0" fmla="*/ 768 w 13"/>
                  <a:gd name="T1" fmla="*/ 0 h 5"/>
                  <a:gd name="T2" fmla="*/ 0 w 13"/>
                  <a:gd name="T3" fmla="*/ 0 h 5"/>
                  <a:gd name="T4" fmla="*/ 64 w 13"/>
                  <a:gd name="T5" fmla="*/ 565 h 5"/>
                  <a:gd name="T6" fmla="*/ 832 w 13"/>
                  <a:gd name="T7" fmla="*/ 565 h 5"/>
                  <a:gd name="T8" fmla="*/ 768 w 1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1"/>
                      <a:pt x="12" y="0"/>
                    </a:cubicBezTo>
                    <a:close/>
                  </a:path>
                </a:pathLst>
              </a:custGeom>
              <a:solidFill>
                <a:srgbClr val="C3C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8" name="Freeform 116"/>
              <p:cNvSpPr>
                <a:spLocks noChangeAspect="1"/>
              </p:cNvSpPr>
              <p:nvPr/>
            </p:nvSpPr>
            <p:spPr bwMode="auto">
              <a:xfrm>
                <a:off x="2934" y="3062"/>
                <a:ext cx="84" cy="34"/>
              </a:xfrm>
              <a:custGeom>
                <a:avLst/>
                <a:gdLst>
                  <a:gd name="T0" fmla="*/ 0 w 42"/>
                  <a:gd name="T1" fmla="*/ 922 h 16"/>
                  <a:gd name="T2" fmla="*/ 2688 w 42"/>
                  <a:gd name="T3" fmla="*/ 0 h 16"/>
                  <a:gd name="T4" fmla="*/ 0 w 42"/>
                  <a:gd name="T5" fmla="*/ 922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6">
                    <a:moveTo>
                      <a:pt x="0" y="10"/>
                    </a:moveTo>
                    <a:cubicBezTo>
                      <a:pt x="13" y="10"/>
                      <a:pt x="35" y="10"/>
                      <a:pt x="42" y="0"/>
                    </a:cubicBezTo>
                    <a:cubicBezTo>
                      <a:pt x="41" y="8"/>
                      <a:pt x="23" y="16"/>
                      <a:pt x="0" y="10"/>
                    </a:cubicBezTo>
                    <a:close/>
                  </a:path>
                </a:pathLst>
              </a:custGeom>
              <a:solidFill>
                <a:srgbClr val="829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9" name="Freeform 117"/>
              <p:cNvSpPr>
                <a:spLocks noChangeAspect="1"/>
              </p:cNvSpPr>
              <p:nvPr/>
            </p:nvSpPr>
            <p:spPr bwMode="auto">
              <a:xfrm>
                <a:off x="2936" y="3089"/>
                <a:ext cx="150" cy="75"/>
              </a:xfrm>
              <a:custGeom>
                <a:avLst/>
                <a:gdLst>
                  <a:gd name="T0" fmla="*/ 4544 w 75"/>
                  <a:gd name="T1" fmla="*/ 0 h 35"/>
                  <a:gd name="T2" fmla="*/ 4800 w 75"/>
                  <a:gd name="T3" fmla="*/ 1455 h 35"/>
                  <a:gd name="T4" fmla="*/ 0 w 75"/>
                  <a:gd name="T5" fmla="*/ 3394 h 35"/>
                  <a:gd name="T6" fmla="*/ 4160 w 75"/>
                  <a:gd name="T7" fmla="*/ 1534 h 35"/>
                  <a:gd name="T8" fmla="*/ 4544 w 7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35">
                    <a:moveTo>
                      <a:pt x="71" y="0"/>
                    </a:moveTo>
                    <a:cubicBezTo>
                      <a:pt x="73" y="2"/>
                      <a:pt x="75" y="12"/>
                      <a:pt x="75" y="15"/>
                    </a:cubicBezTo>
                    <a:cubicBezTo>
                      <a:pt x="75" y="17"/>
                      <a:pt x="62" y="35"/>
                      <a:pt x="0" y="35"/>
                    </a:cubicBezTo>
                    <a:cubicBezTo>
                      <a:pt x="13" y="34"/>
                      <a:pt x="58" y="25"/>
                      <a:pt x="65" y="16"/>
                    </a:cubicBezTo>
                    <a:cubicBezTo>
                      <a:pt x="71" y="7"/>
                      <a:pt x="71" y="5"/>
                      <a:pt x="71" y="0"/>
                    </a:cubicBezTo>
                    <a:close/>
                  </a:path>
                </a:pathLst>
              </a:custGeom>
              <a:solidFill>
                <a:srgbClr val="1B23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0" name="Freeform 118"/>
              <p:cNvSpPr>
                <a:spLocks noChangeAspect="1"/>
              </p:cNvSpPr>
              <p:nvPr/>
            </p:nvSpPr>
            <p:spPr bwMode="auto">
              <a:xfrm>
                <a:off x="2792" y="3089"/>
                <a:ext cx="138" cy="45"/>
              </a:xfrm>
              <a:custGeom>
                <a:avLst/>
                <a:gdLst>
                  <a:gd name="T0" fmla="*/ 0 w 69"/>
                  <a:gd name="T1" fmla="*/ 1350 h 21"/>
                  <a:gd name="T2" fmla="*/ 320 w 69"/>
                  <a:gd name="T3" fmla="*/ 0 h 21"/>
                  <a:gd name="T4" fmla="*/ 4416 w 69"/>
                  <a:gd name="T5" fmla="*/ 1772 h 21"/>
                  <a:gd name="T6" fmla="*/ 896 w 69"/>
                  <a:gd name="T7" fmla="*/ 1181 h 21"/>
                  <a:gd name="T8" fmla="*/ 0 w 69"/>
                  <a:gd name="T9" fmla="*/ 135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21">
                    <a:moveTo>
                      <a:pt x="0" y="14"/>
                    </a:moveTo>
                    <a:cubicBezTo>
                      <a:pt x="0" y="8"/>
                      <a:pt x="5" y="0"/>
                      <a:pt x="5" y="0"/>
                    </a:cubicBezTo>
                    <a:cubicBezTo>
                      <a:pt x="8" y="4"/>
                      <a:pt x="18" y="18"/>
                      <a:pt x="69" y="18"/>
                    </a:cubicBezTo>
                    <a:cubicBezTo>
                      <a:pt x="52" y="21"/>
                      <a:pt x="23" y="15"/>
                      <a:pt x="14" y="12"/>
                    </a:cubicBezTo>
                    <a:cubicBezTo>
                      <a:pt x="5" y="10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6676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1" name="Freeform 119"/>
              <p:cNvSpPr>
                <a:spLocks noChangeAspect="1"/>
              </p:cNvSpPr>
              <p:nvPr/>
            </p:nvSpPr>
            <p:spPr bwMode="auto">
              <a:xfrm>
                <a:off x="2978" y="3043"/>
                <a:ext cx="58" cy="44"/>
              </a:xfrm>
              <a:custGeom>
                <a:avLst/>
                <a:gdLst>
                  <a:gd name="T0" fmla="*/ 1280 w 29"/>
                  <a:gd name="T1" fmla="*/ 75 h 21"/>
                  <a:gd name="T2" fmla="*/ 1280 w 29"/>
                  <a:gd name="T3" fmla="*/ 773 h 21"/>
                  <a:gd name="T4" fmla="*/ 1088 w 29"/>
                  <a:gd name="T5" fmla="*/ 1094 h 21"/>
                  <a:gd name="T6" fmla="*/ 0 w 29"/>
                  <a:gd name="T7" fmla="*/ 1773 h 21"/>
                  <a:gd name="T8" fmla="*/ 1856 w 29"/>
                  <a:gd name="T9" fmla="*/ 404 h 21"/>
                  <a:gd name="T10" fmla="*/ 1216 w 29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" h="21">
                    <a:moveTo>
                      <a:pt x="20" y="1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9" y="19"/>
                      <a:pt x="24" y="17"/>
                      <a:pt x="29" y="5"/>
                    </a:cubicBezTo>
                    <a:cubicBezTo>
                      <a:pt x="28" y="3"/>
                      <a:pt x="19" y="0"/>
                      <a:pt x="19" y="0"/>
                    </a:cubicBezTo>
                  </a:path>
                </a:pathLst>
              </a:custGeom>
              <a:solidFill>
                <a:srgbClr val="829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2" name="Freeform 120"/>
              <p:cNvSpPr>
                <a:spLocks noChangeAspect="1"/>
              </p:cNvSpPr>
              <p:nvPr/>
            </p:nvSpPr>
            <p:spPr bwMode="auto">
              <a:xfrm>
                <a:off x="2812" y="3053"/>
                <a:ext cx="38" cy="28"/>
              </a:xfrm>
              <a:custGeom>
                <a:avLst/>
                <a:gdLst>
                  <a:gd name="T0" fmla="*/ 0 w 19"/>
                  <a:gd name="T1" fmla="*/ 1290 h 13"/>
                  <a:gd name="T2" fmla="*/ 1216 w 19"/>
                  <a:gd name="T3" fmla="*/ 0 h 13"/>
                  <a:gd name="T4" fmla="*/ 0 w 19"/>
                  <a:gd name="T5" fmla="*/ 129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3">
                    <a:moveTo>
                      <a:pt x="0" y="13"/>
                    </a:moveTo>
                    <a:cubicBezTo>
                      <a:pt x="0" y="7"/>
                      <a:pt x="11" y="2"/>
                      <a:pt x="19" y="0"/>
                    </a:cubicBezTo>
                    <a:cubicBezTo>
                      <a:pt x="16" y="2"/>
                      <a:pt x="1" y="9"/>
                      <a:pt x="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" name="Freeform 121"/>
              <p:cNvSpPr>
                <a:spLocks noChangeAspect="1"/>
              </p:cNvSpPr>
              <p:nvPr/>
            </p:nvSpPr>
            <p:spPr bwMode="auto">
              <a:xfrm>
                <a:off x="2822" y="2635"/>
                <a:ext cx="234" cy="62"/>
              </a:xfrm>
              <a:custGeom>
                <a:avLst/>
                <a:gdLst>
                  <a:gd name="T0" fmla="*/ 5824 w 117"/>
                  <a:gd name="T1" fmla="*/ 0 h 29"/>
                  <a:gd name="T2" fmla="*/ 3776 w 117"/>
                  <a:gd name="T3" fmla="*/ 586 h 29"/>
                  <a:gd name="T4" fmla="*/ 1728 w 117"/>
                  <a:gd name="T5" fmla="*/ 0 h 29"/>
                  <a:gd name="T6" fmla="*/ 0 w 117"/>
                  <a:gd name="T7" fmla="*/ 1253 h 29"/>
                  <a:gd name="T8" fmla="*/ 3776 w 117"/>
                  <a:gd name="T9" fmla="*/ 2775 h 29"/>
                  <a:gd name="T10" fmla="*/ 7488 w 117"/>
                  <a:gd name="T11" fmla="*/ 1253 h 29"/>
                  <a:gd name="T12" fmla="*/ 5824 w 117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29">
                    <a:moveTo>
                      <a:pt x="91" y="0"/>
                    </a:moveTo>
                    <a:cubicBezTo>
                      <a:pt x="87" y="3"/>
                      <a:pt x="74" y="6"/>
                      <a:pt x="59" y="6"/>
                    </a:cubicBezTo>
                    <a:cubicBezTo>
                      <a:pt x="44" y="6"/>
                      <a:pt x="31" y="3"/>
                      <a:pt x="27" y="0"/>
                    </a:cubicBezTo>
                    <a:cubicBezTo>
                      <a:pt x="11" y="3"/>
                      <a:pt x="0" y="8"/>
                      <a:pt x="0" y="13"/>
                    </a:cubicBezTo>
                    <a:cubicBezTo>
                      <a:pt x="0" y="22"/>
                      <a:pt x="27" y="29"/>
                      <a:pt x="59" y="29"/>
                    </a:cubicBezTo>
                    <a:cubicBezTo>
                      <a:pt x="91" y="29"/>
                      <a:pt x="117" y="22"/>
                      <a:pt x="117" y="13"/>
                    </a:cubicBezTo>
                    <a:cubicBezTo>
                      <a:pt x="117" y="8"/>
                      <a:pt x="107" y="3"/>
                      <a:pt x="9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4" name="Freeform 122"/>
              <p:cNvSpPr>
                <a:spLocks noChangeAspect="1"/>
              </p:cNvSpPr>
              <p:nvPr/>
            </p:nvSpPr>
            <p:spPr bwMode="auto">
              <a:xfrm>
                <a:off x="2480" y="3143"/>
                <a:ext cx="918" cy="245"/>
              </a:xfrm>
              <a:custGeom>
                <a:avLst/>
                <a:gdLst>
                  <a:gd name="T0" fmla="*/ 29376 w 459"/>
                  <a:gd name="T1" fmla="*/ 3918 h 115"/>
                  <a:gd name="T2" fmla="*/ 14720 w 459"/>
                  <a:gd name="T3" fmla="*/ 10752 h 115"/>
                  <a:gd name="T4" fmla="*/ 0 w 459"/>
                  <a:gd name="T5" fmla="*/ 3918 h 115"/>
                  <a:gd name="T6" fmla="*/ 0 w 459"/>
                  <a:gd name="T7" fmla="*/ 0 h 115"/>
                  <a:gd name="T8" fmla="*/ 14720 w 459"/>
                  <a:gd name="T9" fmla="*/ 6834 h 115"/>
                  <a:gd name="T10" fmla="*/ 29376 w 459"/>
                  <a:gd name="T11" fmla="*/ 0 h 115"/>
                  <a:gd name="T12" fmla="*/ 29376 w 459"/>
                  <a:gd name="T13" fmla="*/ 3918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9" h="115">
                    <a:moveTo>
                      <a:pt x="459" y="42"/>
                    </a:moveTo>
                    <a:cubicBezTo>
                      <a:pt x="459" y="82"/>
                      <a:pt x="356" y="115"/>
                      <a:pt x="230" y="115"/>
                    </a:cubicBezTo>
                    <a:cubicBezTo>
                      <a:pt x="103" y="115"/>
                      <a:pt x="0" y="82"/>
                      <a:pt x="0" y="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103" y="73"/>
                      <a:pt x="230" y="73"/>
                    </a:cubicBezTo>
                    <a:cubicBezTo>
                      <a:pt x="356" y="73"/>
                      <a:pt x="459" y="40"/>
                      <a:pt x="459" y="0"/>
                    </a:cubicBezTo>
                    <a:lnTo>
                      <a:pt x="459" y="42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5" name="Freeform 123"/>
              <p:cNvSpPr>
                <a:spLocks noChangeAspect="1"/>
              </p:cNvSpPr>
              <p:nvPr/>
            </p:nvSpPr>
            <p:spPr bwMode="auto">
              <a:xfrm>
                <a:off x="2822" y="2663"/>
                <a:ext cx="234" cy="109"/>
              </a:xfrm>
              <a:custGeom>
                <a:avLst/>
                <a:gdLst>
                  <a:gd name="T0" fmla="*/ 0 w 117"/>
                  <a:gd name="T1" fmla="*/ 0 h 51"/>
                  <a:gd name="T2" fmla="*/ 3776 w 117"/>
                  <a:gd name="T3" fmla="*/ 1522 h 51"/>
                  <a:gd name="T4" fmla="*/ 7488 w 117"/>
                  <a:gd name="T5" fmla="*/ 0 h 51"/>
                  <a:gd name="T6" fmla="*/ 7488 w 117"/>
                  <a:gd name="T7" fmla="*/ 3443 h 51"/>
                  <a:gd name="T8" fmla="*/ 3776 w 117"/>
                  <a:gd name="T9" fmla="*/ 4860 h 51"/>
                  <a:gd name="T10" fmla="*/ 0 w 117"/>
                  <a:gd name="T11" fmla="*/ 3443 h 51"/>
                  <a:gd name="T12" fmla="*/ 0 w 117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51">
                    <a:moveTo>
                      <a:pt x="0" y="0"/>
                    </a:moveTo>
                    <a:cubicBezTo>
                      <a:pt x="0" y="9"/>
                      <a:pt x="27" y="16"/>
                      <a:pt x="59" y="16"/>
                    </a:cubicBezTo>
                    <a:cubicBezTo>
                      <a:pt x="91" y="16"/>
                      <a:pt x="117" y="9"/>
                      <a:pt x="117" y="0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17" y="44"/>
                      <a:pt x="91" y="51"/>
                      <a:pt x="59" y="51"/>
                    </a:cubicBezTo>
                    <a:cubicBezTo>
                      <a:pt x="27" y="51"/>
                      <a:pt x="0" y="44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6" name="Freeform 124"/>
              <p:cNvSpPr>
                <a:spLocks noChangeAspect="1"/>
              </p:cNvSpPr>
              <p:nvPr/>
            </p:nvSpPr>
            <p:spPr bwMode="auto">
              <a:xfrm>
                <a:off x="2842" y="2757"/>
                <a:ext cx="194" cy="91"/>
              </a:xfrm>
              <a:custGeom>
                <a:avLst/>
                <a:gdLst>
                  <a:gd name="T0" fmla="*/ 0 w 97"/>
                  <a:gd name="T1" fmla="*/ 2804 h 43"/>
                  <a:gd name="T2" fmla="*/ 0 w 97"/>
                  <a:gd name="T3" fmla="*/ 0 h 43"/>
                  <a:gd name="T4" fmla="*/ 3136 w 97"/>
                  <a:gd name="T5" fmla="*/ 645 h 43"/>
                  <a:gd name="T6" fmla="*/ 6208 w 97"/>
                  <a:gd name="T7" fmla="*/ 0 h 43"/>
                  <a:gd name="T8" fmla="*/ 6208 w 97"/>
                  <a:gd name="T9" fmla="*/ 2804 h 43"/>
                  <a:gd name="T10" fmla="*/ 6208 w 97"/>
                  <a:gd name="T11" fmla="*/ 2804 h 43"/>
                  <a:gd name="T12" fmla="*/ 3136 w 97"/>
                  <a:gd name="T13" fmla="*/ 3864 h 43"/>
                  <a:gd name="T14" fmla="*/ 0 w 97"/>
                  <a:gd name="T15" fmla="*/ 2804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" h="43">
                    <a:moveTo>
                      <a:pt x="0" y="3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9" y="7"/>
                      <a:pt x="49" y="7"/>
                    </a:cubicBezTo>
                    <a:cubicBezTo>
                      <a:pt x="69" y="7"/>
                      <a:pt x="87" y="5"/>
                      <a:pt x="97" y="0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8"/>
                      <a:pt x="76" y="43"/>
                      <a:pt x="49" y="43"/>
                    </a:cubicBezTo>
                    <a:cubicBezTo>
                      <a:pt x="22" y="43"/>
                      <a:pt x="0" y="38"/>
                      <a:pt x="0" y="31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7" name="Freeform 125"/>
              <p:cNvSpPr>
                <a:spLocks noChangeAspect="1"/>
              </p:cNvSpPr>
              <p:nvPr/>
            </p:nvSpPr>
            <p:spPr bwMode="auto">
              <a:xfrm>
                <a:off x="2866" y="2840"/>
                <a:ext cx="148" cy="239"/>
              </a:xfrm>
              <a:custGeom>
                <a:avLst/>
                <a:gdLst>
                  <a:gd name="T0" fmla="*/ 2368 w 74"/>
                  <a:gd name="T1" fmla="*/ 397 h 112"/>
                  <a:gd name="T2" fmla="*/ 0 w 74"/>
                  <a:gd name="T3" fmla="*/ 0 h 112"/>
                  <a:gd name="T4" fmla="*/ 0 w 74"/>
                  <a:gd name="T5" fmla="*/ 9726 h 112"/>
                  <a:gd name="T6" fmla="*/ 2368 w 74"/>
                  <a:gd name="T7" fmla="*/ 10574 h 112"/>
                  <a:gd name="T8" fmla="*/ 4736 w 74"/>
                  <a:gd name="T9" fmla="*/ 9726 h 112"/>
                  <a:gd name="T10" fmla="*/ 4736 w 74"/>
                  <a:gd name="T11" fmla="*/ 0 h 112"/>
                  <a:gd name="T12" fmla="*/ 2368 w 74"/>
                  <a:gd name="T13" fmla="*/ 397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12">
                    <a:moveTo>
                      <a:pt x="37" y="4"/>
                    </a:moveTo>
                    <a:cubicBezTo>
                      <a:pt x="22" y="4"/>
                      <a:pt x="9" y="2"/>
                      <a:pt x="0" y="0"/>
                    </a:cubicBezTo>
                    <a:cubicBezTo>
                      <a:pt x="0" y="59"/>
                      <a:pt x="0" y="100"/>
                      <a:pt x="0" y="103"/>
                    </a:cubicBezTo>
                    <a:cubicBezTo>
                      <a:pt x="0" y="108"/>
                      <a:pt x="16" y="112"/>
                      <a:pt x="37" y="112"/>
                    </a:cubicBezTo>
                    <a:cubicBezTo>
                      <a:pt x="57" y="112"/>
                      <a:pt x="74" y="108"/>
                      <a:pt x="74" y="10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5" y="2"/>
                      <a:pt x="52" y="4"/>
                      <a:pt x="37" y="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8" name="Freeform 126"/>
              <p:cNvSpPr>
                <a:spLocks noChangeAspect="1"/>
              </p:cNvSpPr>
              <p:nvPr/>
            </p:nvSpPr>
            <p:spPr bwMode="auto">
              <a:xfrm>
                <a:off x="2480" y="2989"/>
                <a:ext cx="918" cy="309"/>
              </a:xfrm>
              <a:custGeom>
                <a:avLst/>
                <a:gdLst>
                  <a:gd name="T0" fmla="*/ 17088 w 459"/>
                  <a:gd name="T1" fmla="*/ 0 h 145"/>
                  <a:gd name="T2" fmla="*/ 17088 w 459"/>
                  <a:gd name="T3" fmla="*/ 3079 h 145"/>
                  <a:gd name="T4" fmla="*/ 14720 w 459"/>
                  <a:gd name="T5" fmla="*/ 3959 h 145"/>
                  <a:gd name="T6" fmla="*/ 12352 w 459"/>
                  <a:gd name="T7" fmla="*/ 3079 h 145"/>
                  <a:gd name="T8" fmla="*/ 12352 w 459"/>
                  <a:gd name="T9" fmla="*/ 0 h 145"/>
                  <a:gd name="T10" fmla="*/ 0 w 459"/>
                  <a:gd name="T11" fmla="*/ 6726 h 145"/>
                  <a:gd name="T12" fmla="*/ 14720 w 459"/>
                  <a:gd name="T13" fmla="*/ 13570 h 145"/>
                  <a:gd name="T14" fmla="*/ 29376 w 459"/>
                  <a:gd name="T15" fmla="*/ 6726 h 145"/>
                  <a:gd name="T16" fmla="*/ 17088 w 459"/>
                  <a:gd name="T17" fmla="*/ 0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9" h="145">
                    <a:moveTo>
                      <a:pt x="267" y="0"/>
                    </a:moveTo>
                    <a:cubicBezTo>
                      <a:pt x="267" y="33"/>
                      <a:pt x="267" y="33"/>
                      <a:pt x="267" y="33"/>
                    </a:cubicBezTo>
                    <a:cubicBezTo>
                      <a:pt x="267" y="38"/>
                      <a:pt x="250" y="42"/>
                      <a:pt x="230" y="42"/>
                    </a:cubicBezTo>
                    <a:cubicBezTo>
                      <a:pt x="209" y="42"/>
                      <a:pt x="193" y="38"/>
                      <a:pt x="193" y="33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84" y="6"/>
                      <a:pt x="0" y="36"/>
                      <a:pt x="0" y="72"/>
                    </a:cubicBezTo>
                    <a:cubicBezTo>
                      <a:pt x="0" y="112"/>
                      <a:pt x="103" y="145"/>
                      <a:pt x="230" y="145"/>
                    </a:cubicBezTo>
                    <a:cubicBezTo>
                      <a:pt x="356" y="145"/>
                      <a:pt x="459" y="112"/>
                      <a:pt x="459" y="72"/>
                    </a:cubicBezTo>
                    <a:cubicBezTo>
                      <a:pt x="459" y="36"/>
                      <a:pt x="376" y="6"/>
                      <a:pt x="26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9" name="Freeform 127"/>
              <p:cNvSpPr>
                <a:spLocks noChangeAspect="1"/>
              </p:cNvSpPr>
              <p:nvPr/>
            </p:nvSpPr>
            <p:spPr bwMode="auto">
              <a:xfrm>
                <a:off x="2866" y="2627"/>
                <a:ext cx="148" cy="30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88 h 14"/>
                  <a:gd name="T4" fmla="*/ 2368 w 74"/>
                  <a:gd name="T5" fmla="*/ 945 h 14"/>
                  <a:gd name="T6" fmla="*/ 192 w 74"/>
                  <a:gd name="T7" fmla="*/ 88 h 14"/>
                  <a:gd name="T8" fmla="*/ 192 w 74"/>
                  <a:gd name="T9" fmla="*/ 0 h 14"/>
                  <a:gd name="T10" fmla="*/ 0 w 74"/>
                  <a:gd name="T11" fmla="*/ 405 h 14"/>
                  <a:gd name="T12" fmla="*/ 2368 w 74"/>
                  <a:gd name="T13" fmla="*/ 1350 h 14"/>
                  <a:gd name="T14" fmla="*/ 4736 w 74"/>
                  <a:gd name="T15" fmla="*/ 405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9"/>
                      <a:pt x="16" y="14"/>
                      <a:pt x="37" y="14"/>
                    </a:cubicBezTo>
                    <a:cubicBezTo>
                      <a:pt x="57" y="14"/>
                      <a:pt x="74" y="9"/>
                      <a:pt x="74" y="4"/>
                    </a:cubicBezTo>
                    <a:cubicBezTo>
                      <a:pt x="74" y="2"/>
                      <a:pt x="73" y="1"/>
                      <a:pt x="70" y="0"/>
                    </a:cubicBezTo>
                    <a:close/>
                  </a:path>
                </a:pathLst>
              </a:custGeom>
              <a:solidFill>
                <a:srgbClr val="C9BE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0" name="Freeform 128"/>
              <p:cNvSpPr>
                <a:spLocks noChangeAspect="1"/>
              </p:cNvSpPr>
              <p:nvPr/>
            </p:nvSpPr>
            <p:spPr bwMode="auto">
              <a:xfrm>
                <a:off x="2866" y="2627"/>
                <a:ext cx="148" cy="30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88 h 14"/>
                  <a:gd name="T4" fmla="*/ 2368 w 74"/>
                  <a:gd name="T5" fmla="*/ 945 h 14"/>
                  <a:gd name="T6" fmla="*/ 192 w 74"/>
                  <a:gd name="T7" fmla="*/ 88 h 14"/>
                  <a:gd name="T8" fmla="*/ 192 w 74"/>
                  <a:gd name="T9" fmla="*/ 0 h 14"/>
                  <a:gd name="T10" fmla="*/ 0 w 74"/>
                  <a:gd name="T11" fmla="*/ 405 h 14"/>
                  <a:gd name="T12" fmla="*/ 2368 w 74"/>
                  <a:gd name="T13" fmla="*/ 1350 h 14"/>
                  <a:gd name="T14" fmla="*/ 4736 w 74"/>
                  <a:gd name="T15" fmla="*/ 405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9"/>
                      <a:pt x="16" y="14"/>
                      <a:pt x="37" y="14"/>
                    </a:cubicBezTo>
                    <a:cubicBezTo>
                      <a:pt x="57" y="14"/>
                      <a:pt x="74" y="9"/>
                      <a:pt x="74" y="4"/>
                    </a:cubicBezTo>
                    <a:cubicBezTo>
                      <a:pt x="74" y="2"/>
                      <a:pt x="73" y="1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1" name="Oval 129"/>
              <p:cNvSpPr>
                <a:spLocks noChangeAspect="1" noChangeArrowheads="1"/>
              </p:cNvSpPr>
              <p:nvPr/>
            </p:nvSpPr>
            <p:spPr bwMode="auto">
              <a:xfrm>
                <a:off x="2890" y="1629"/>
                <a:ext cx="100" cy="23"/>
              </a:xfrm>
              <a:prstGeom prst="ellipse">
                <a:avLst/>
              </a:prstGeom>
              <a:noFill/>
              <a:ln w="635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Freeform 130"/>
              <p:cNvSpPr>
                <a:spLocks noChangeAspect="1"/>
              </p:cNvSpPr>
              <p:nvPr/>
            </p:nvSpPr>
            <p:spPr bwMode="auto">
              <a:xfrm>
                <a:off x="2866" y="2635"/>
                <a:ext cx="148" cy="45"/>
              </a:xfrm>
              <a:custGeom>
                <a:avLst/>
                <a:gdLst>
                  <a:gd name="T0" fmla="*/ 0 w 74"/>
                  <a:gd name="T1" fmla="*/ 1181 h 21"/>
                  <a:gd name="T2" fmla="*/ 2368 w 74"/>
                  <a:gd name="T3" fmla="*/ 2025 h 21"/>
                  <a:gd name="T4" fmla="*/ 4736 w 74"/>
                  <a:gd name="T5" fmla="*/ 1181 h 21"/>
                  <a:gd name="T6" fmla="*/ 4736 w 74"/>
                  <a:gd name="T7" fmla="*/ 0 h 21"/>
                  <a:gd name="T8" fmla="*/ 2368 w 74"/>
                  <a:gd name="T9" fmla="*/ 945 h 21"/>
                  <a:gd name="T10" fmla="*/ 0 w 74"/>
                  <a:gd name="T11" fmla="*/ 0 h 21"/>
                  <a:gd name="T12" fmla="*/ 0 w 74"/>
                  <a:gd name="T13" fmla="*/ 118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0" y="12"/>
                    </a:moveTo>
                    <a:cubicBezTo>
                      <a:pt x="0" y="17"/>
                      <a:pt x="16" y="21"/>
                      <a:pt x="37" y="21"/>
                    </a:cubicBezTo>
                    <a:cubicBezTo>
                      <a:pt x="57" y="21"/>
                      <a:pt x="74" y="17"/>
                      <a:pt x="74" y="12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57" y="10"/>
                      <a:pt x="37" y="10"/>
                    </a:cubicBezTo>
                    <a:cubicBezTo>
                      <a:pt x="16" y="10"/>
                      <a:pt x="0" y="5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" name="Freeform 131"/>
              <p:cNvSpPr>
                <a:spLocks noChangeAspect="1"/>
              </p:cNvSpPr>
              <p:nvPr/>
            </p:nvSpPr>
            <p:spPr bwMode="auto">
              <a:xfrm>
                <a:off x="2866" y="1639"/>
                <a:ext cx="148" cy="32"/>
              </a:xfrm>
              <a:custGeom>
                <a:avLst/>
                <a:gdLst>
                  <a:gd name="T0" fmla="*/ 4480 w 74"/>
                  <a:gd name="T1" fmla="*/ 0 h 15"/>
                  <a:gd name="T2" fmla="*/ 4480 w 74"/>
                  <a:gd name="T3" fmla="*/ 186 h 15"/>
                  <a:gd name="T4" fmla="*/ 2368 w 74"/>
                  <a:gd name="T5" fmla="*/ 1020 h 15"/>
                  <a:gd name="T6" fmla="*/ 192 w 74"/>
                  <a:gd name="T7" fmla="*/ 186 h 15"/>
                  <a:gd name="T8" fmla="*/ 192 w 74"/>
                  <a:gd name="T9" fmla="*/ 0 h 15"/>
                  <a:gd name="T10" fmla="*/ 0 w 74"/>
                  <a:gd name="T11" fmla="*/ 478 h 15"/>
                  <a:gd name="T12" fmla="*/ 2368 w 74"/>
                  <a:gd name="T13" fmla="*/ 1406 h 15"/>
                  <a:gd name="T14" fmla="*/ 4736 w 74"/>
                  <a:gd name="T15" fmla="*/ 478 h 15"/>
                  <a:gd name="T16" fmla="*/ 4480 w 74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7"/>
                      <a:pt x="55" y="11"/>
                      <a:pt x="37" y="11"/>
                    </a:cubicBezTo>
                    <a:cubicBezTo>
                      <a:pt x="18" y="11"/>
                      <a:pt x="3" y="7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11"/>
                      <a:pt x="16" y="15"/>
                      <a:pt x="37" y="15"/>
                    </a:cubicBezTo>
                    <a:cubicBezTo>
                      <a:pt x="57" y="15"/>
                      <a:pt x="74" y="11"/>
                      <a:pt x="74" y="5"/>
                    </a:cubicBezTo>
                    <a:cubicBezTo>
                      <a:pt x="74" y="3"/>
                      <a:pt x="73" y="2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4" name="Freeform 132"/>
              <p:cNvSpPr>
                <a:spLocks noChangeAspect="1"/>
              </p:cNvSpPr>
              <p:nvPr/>
            </p:nvSpPr>
            <p:spPr bwMode="auto">
              <a:xfrm>
                <a:off x="2872" y="1622"/>
                <a:ext cx="134" cy="41"/>
              </a:xfrm>
              <a:custGeom>
                <a:avLst/>
                <a:gdLst>
                  <a:gd name="T0" fmla="*/ 0 w 67"/>
                  <a:gd name="T1" fmla="*/ 885 h 19"/>
                  <a:gd name="T2" fmla="*/ 2176 w 67"/>
                  <a:gd name="T3" fmla="*/ 0 h 19"/>
                  <a:gd name="T4" fmla="*/ 4288 w 67"/>
                  <a:gd name="T5" fmla="*/ 885 h 19"/>
                  <a:gd name="T6" fmla="*/ 4288 w 67"/>
                  <a:gd name="T7" fmla="*/ 805 h 19"/>
                  <a:gd name="T8" fmla="*/ 4288 w 67"/>
                  <a:gd name="T9" fmla="*/ 1014 h 19"/>
                  <a:gd name="T10" fmla="*/ 2176 w 67"/>
                  <a:gd name="T11" fmla="*/ 1910 h 19"/>
                  <a:gd name="T12" fmla="*/ 0 w 67"/>
                  <a:gd name="T13" fmla="*/ 1014 h 19"/>
                  <a:gd name="T14" fmla="*/ 0 w 67"/>
                  <a:gd name="T15" fmla="*/ 805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0" y="9"/>
                    </a:moveTo>
                    <a:cubicBezTo>
                      <a:pt x="0" y="4"/>
                      <a:pt x="15" y="0"/>
                      <a:pt x="34" y="0"/>
                    </a:cubicBezTo>
                    <a:cubicBezTo>
                      <a:pt x="52" y="0"/>
                      <a:pt x="67" y="4"/>
                      <a:pt x="67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5"/>
                      <a:pt x="52" y="19"/>
                      <a:pt x="34" y="19"/>
                    </a:cubicBezTo>
                    <a:cubicBezTo>
                      <a:pt x="15" y="19"/>
                      <a:pt x="0" y="15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5" name="Freeform 133"/>
              <p:cNvSpPr>
                <a:spLocks noChangeAspect="1"/>
              </p:cNvSpPr>
              <p:nvPr/>
            </p:nvSpPr>
            <p:spPr bwMode="auto">
              <a:xfrm>
                <a:off x="2866" y="1650"/>
                <a:ext cx="148" cy="126"/>
              </a:xfrm>
              <a:custGeom>
                <a:avLst/>
                <a:gdLst>
                  <a:gd name="T0" fmla="*/ 0 w 74"/>
                  <a:gd name="T1" fmla="*/ 4579 h 59"/>
                  <a:gd name="T2" fmla="*/ 2368 w 74"/>
                  <a:gd name="T3" fmla="*/ 5591 h 59"/>
                  <a:gd name="T4" fmla="*/ 4736 w 74"/>
                  <a:gd name="T5" fmla="*/ 4579 h 59"/>
                  <a:gd name="T6" fmla="*/ 4736 w 74"/>
                  <a:gd name="T7" fmla="*/ 0 h 59"/>
                  <a:gd name="T8" fmla="*/ 2368 w 74"/>
                  <a:gd name="T9" fmla="*/ 935 h 59"/>
                  <a:gd name="T10" fmla="*/ 0 w 74"/>
                  <a:gd name="T11" fmla="*/ 0 h 59"/>
                  <a:gd name="T12" fmla="*/ 0 w 74"/>
                  <a:gd name="T13" fmla="*/ 457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59">
                    <a:moveTo>
                      <a:pt x="0" y="48"/>
                    </a:moveTo>
                    <a:cubicBezTo>
                      <a:pt x="0" y="54"/>
                      <a:pt x="16" y="59"/>
                      <a:pt x="37" y="59"/>
                    </a:cubicBezTo>
                    <a:cubicBezTo>
                      <a:pt x="57" y="59"/>
                      <a:pt x="74" y="54"/>
                      <a:pt x="74" y="48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4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6" name="Freeform 134"/>
              <p:cNvSpPr>
                <a:spLocks noChangeAspect="1"/>
              </p:cNvSpPr>
              <p:nvPr/>
            </p:nvSpPr>
            <p:spPr bwMode="auto">
              <a:xfrm>
                <a:off x="2872" y="1763"/>
                <a:ext cx="134" cy="885"/>
              </a:xfrm>
              <a:custGeom>
                <a:avLst/>
                <a:gdLst>
                  <a:gd name="T0" fmla="*/ 2176 w 67"/>
                  <a:gd name="T1" fmla="*/ 582 h 415"/>
                  <a:gd name="T2" fmla="*/ 0 w 67"/>
                  <a:gd name="T3" fmla="*/ 0 h 415"/>
                  <a:gd name="T4" fmla="*/ 0 w 67"/>
                  <a:gd name="T5" fmla="*/ 38200 h 415"/>
                  <a:gd name="T6" fmla="*/ 2176 w 67"/>
                  <a:gd name="T7" fmla="*/ 39023 h 415"/>
                  <a:gd name="T8" fmla="*/ 4288 w 67"/>
                  <a:gd name="T9" fmla="*/ 38200 h 415"/>
                  <a:gd name="T10" fmla="*/ 4288 w 67"/>
                  <a:gd name="T11" fmla="*/ 0 h 415"/>
                  <a:gd name="T12" fmla="*/ 2176 w 67"/>
                  <a:gd name="T13" fmla="*/ 582 h 4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415">
                    <a:moveTo>
                      <a:pt x="34" y="6"/>
                    </a:moveTo>
                    <a:cubicBezTo>
                      <a:pt x="19" y="6"/>
                      <a:pt x="6" y="3"/>
                      <a:pt x="0" y="0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11"/>
                      <a:pt x="15" y="415"/>
                      <a:pt x="34" y="415"/>
                    </a:cubicBezTo>
                    <a:cubicBezTo>
                      <a:pt x="52" y="415"/>
                      <a:pt x="67" y="411"/>
                      <a:pt x="67" y="40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1" y="3"/>
                      <a:pt x="49" y="6"/>
                      <a:pt x="34" y="6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7" name="Freeform 135"/>
              <p:cNvSpPr>
                <a:spLocks noChangeAspect="1"/>
              </p:cNvSpPr>
              <p:nvPr/>
            </p:nvSpPr>
            <p:spPr bwMode="auto">
              <a:xfrm>
                <a:off x="3472" y="2804"/>
                <a:ext cx="98" cy="221"/>
              </a:xfrm>
              <a:custGeom>
                <a:avLst/>
                <a:gdLst>
                  <a:gd name="T0" fmla="*/ 0 w 49"/>
                  <a:gd name="T1" fmla="*/ 9586 h 104"/>
                  <a:gd name="T2" fmla="*/ 896 w 49"/>
                  <a:gd name="T3" fmla="*/ 4817 h 104"/>
                  <a:gd name="T4" fmla="*/ 0 w 49"/>
                  <a:gd name="T5" fmla="*/ 0 h 104"/>
                  <a:gd name="T6" fmla="*/ 2176 w 49"/>
                  <a:gd name="T7" fmla="*/ 0 h 104"/>
                  <a:gd name="T8" fmla="*/ 3136 w 49"/>
                  <a:gd name="T9" fmla="*/ 4817 h 104"/>
                  <a:gd name="T10" fmla="*/ 2176 w 49"/>
                  <a:gd name="T11" fmla="*/ 9586 h 104"/>
                  <a:gd name="T12" fmla="*/ 0 w 49"/>
                  <a:gd name="T13" fmla="*/ 9586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104">
                    <a:moveTo>
                      <a:pt x="0" y="104"/>
                    </a:moveTo>
                    <a:cubicBezTo>
                      <a:pt x="8" y="104"/>
                      <a:pt x="14" y="81"/>
                      <a:pt x="14" y="52"/>
                    </a:cubicBezTo>
                    <a:cubicBezTo>
                      <a:pt x="14" y="23"/>
                      <a:pt x="8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2" y="0"/>
                      <a:pt x="49" y="23"/>
                      <a:pt x="49" y="52"/>
                    </a:cubicBezTo>
                    <a:cubicBezTo>
                      <a:pt x="49" y="81"/>
                      <a:pt x="42" y="104"/>
                      <a:pt x="34" y="104"/>
                    </a:cubicBezTo>
                    <a:lnTo>
                      <a:pt x="0" y="104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8" name="Freeform 136"/>
              <p:cNvSpPr>
                <a:spLocks noChangeAspect="1"/>
              </p:cNvSpPr>
              <p:nvPr/>
            </p:nvSpPr>
            <p:spPr bwMode="auto">
              <a:xfrm>
                <a:off x="3406" y="2844"/>
                <a:ext cx="80" cy="143"/>
              </a:xfrm>
              <a:custGeom>
                <a:avLst/>
                <a:gdLst>
                  <a:gd name="T0" fmla="*/ 2048 w 40"/>
                  <a:gd name="T1" fmla="*/ 6328 h 67"/>
                  <a:gd name="T2" fmla="*/ 2560 w 40"/>
                  <a:gd name="T3" fmla="*/ 3093 h 67"/>
                  <a:gd name="T4" fmla="*/ 2048 w 40"/>
                  <a:gd name="T5" fmla="*/ 0 h 67"/>
                  <a:gd name="T6" fmla="*/ 0 w 40"/>
                  <a:gd name="T7" fmla="*/ 0 h 67"/>
                  <a:gd name="T8" fmla="*/ 576 w 40"/>
                  <a:gd name="T9" fmla="*/ 3093 h 67"/>
                  <a:gd name="T10" fmla="*/ 0 w 40"/>
                  <a:gd name="T11" fmla="*/ 6328 h 67"/>
                  <a:gd name="T12" fmla="*/ 2048 w 40"/>
                  <a:gd name="T13" fmla="*/ 6328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67">
                    <a:moveTo>
                      <a:pt x="32" y="67"/>
                    </a:moveTo>
                    <a:cubicBezTo>
                      <a:pt x="37" y="67"/>
                      <a:pt x="40" y="52"/>
                      <a:pt x="40" y="33"/>
                    </a:cubicBezTo>
                    <a:cubicBezTo>
                      <a:pt x="40" y="15"/>
                      <a:pt x="37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9" y="15"/>
                      <a:pt x="9" y="33"/>
                    </a:cubicBezTo>
                    <a:cubicBezTo>
                      <a:pt x="9" y="52"/>
                      <a:pt x="5" y="67"/>
                      <a:pt x="0" y="67"/>
                    </a:cubicBezTo>
                    <a:lnTo>
                      <a:pt x="32" y="67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9" name="Freeform 137"/>
              <p:cNvSpPr>
                <a:spLocks noChangeAspect="1"/>
              </p:cNvSpPr>
              <p:nvPr/>
            </p:nvSpPr>
            <p:spPr bwMode="auto">
              <a:xfrm>
                <a:off x="3450" y="2804"/>
                <a:ext cx="50" cy="221"/>
              </a:xfrm>
              <a:custGeom>
                <a:avLst/>
                <a:gdLst>
                  <a:gd name="T0" fmla="*/ 704 w 25"/>
                  <a:gd name="T1" fmla="*/ 0 h 104"/>
                  <a:gd name="T2" fmla="*/ 0 w 25"/>
                  <a:gd name="T3" fmla="*/ 1738 h 104"/>
                  <a:gd name="T4" fmla="*/ 640 w 25"/>
                  <a:gd name="T5" fmla="*/ 1738 h 104"/>
                  <a:gd name="T6" fmla="*/ 1152 w 25"/>
                  <a:gd name="T7" fmla="*/ 4817 h 104"/>
                  <a:gd name="T8" fmla="*/ 640 w 25"/>
                  <a:gd name="T9" fmla="*/ 7935 h 104"/>
                  <a:gd name="T10" fmla="*/ 0 w 25"/>
                  <a:gd name="T11" fmla="*/ 7935 h 104"/>
                  <a:gd name="T12" fmla="*/ 704 w 25"/>
                  <a:gd name="T13" fmla="*/ 9586 h 104"/>
                  <a:gd name="T14" fmla="*/ 1600 w 25"/>
                  <a:gd name="T15" fmla="*/ 4817 h 104"/>
                  <a:gd name="T16" fmla="*/ 704 w 25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04">
                    <a:moveTo>
                      <a:pt x="11" y="0"/>
                    </a:moveTo>
                    <a:cubicBezTo>
                      <a:pt x="7" y="0"/>
                      <a:pt x="3" y="7"/>
                      <a:pt x="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5" y="19"/>
                      <a:pt x="18" y="34"/>
                      <a:pt x="18" y="52"/>
                    </a:cubicBezTo>
                    <a:cubicBezTo>
                      <a:pt x="18" y="71"/>
                      <a:pt x="15" y="86"/>
                      <a:pt x="1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97"/>
                      <a:pt x="7" y="104"/>
                      <a:pt x="11" y="104"/>
                    </a:cubicBezTo>
                    <a:cubicBezTo>
                      <a:pt x="19" y="104"/>
                      <a:pt x="25" y="81"/>
                      <a:pt x="25" y="52"/>
                    </a:cubicBezTo>
                    <a:cubicBezTo>
                      <a:pt x="25" y="23"/>
                      <a:pt x="19" y="0"/>
                      <a:pt x="1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0" name="Freeform 138"/>
              <p:cNvSpPr>
                <a:spLocks noChangeAspect="1"/>
              </p:cNvSpPr>
              <p:nvPr/>
            </p:nvSpPr>
            <p:spPr bwMode="auto">
              <a:xfrm>
                <a:off x="3182" y="2834"/>
                <a:ext cx="50" cy="162"/>
              </a:xfrm>
              <a:custGeom>
                <a:avLst/>
                <a:gdLst>
                  <a:gd name="T0" fmla="*/ 1216 w 25"/>
                  <a:gd name="T1" fmla="*/ 7119 h 76"/>
                  <a:gd name="T2" fmla="*/ 1600 w 25"/>
                  <a:gd name="T3" fmla="*/ 3577 h 76"/>
                  <a:gd name="T4" fmla="*/ 1216 w 25"/>
                  <a:gd name="T5" fmla="*/ 0 h 76"/>
                  <a:gd name="T6" fmla="*/ 0 w 25"/>
                  <a:gd name="T7" fmla="*/ 0 h 76"/>
                  <a:gd name="T8" fmla="*/ 320 w 25"/>
                  <a:gd name="T9" fmla="*/ 3577 h 76"/>
                  <a:gd name="T10" fmla="*/ 0 w 25"/>
                  <a:gd name="T11" fmla="*/ 7119 h 76"/>
                  <a:gd name="T12" fmla="*/ 1216 w 25"/>
                  <a:gd name="T13" fmla="*/ 7119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76">
                    <a:moveTo>
                      <a:pt x="19" y="76"/>
                    </a:moveTo>
                    <a:cubicBezTo>
                      <a:pt x="22" y="76"/>
                      <a:pt x="25" y="59"/>
                      <a:pt x="25" y="38"/>
                    </a:cubicBezTo>
                    <a:cubicBezTo>
                      <a:pt x="25" y="17"/>
                      <a:pt x="22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7"/>
                      <a:pt x="5" y="38"/>
                    </a:cubicBezTo>
                    <a:cubicBezTo>
                      <a:pt x="5" y="59"/>
                      <a:pt x="3" y="76"/>
                      <a:pt x="0" y="76"/>
                    </a:cubicBezTo>
                    <a:lnTo>
                      <a:pt x="19" y="7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1" name="Freeform 139"/>
              <p:cNvSpPr>
                <a:spLocks noChangeAspect="1"/>
              </p:cNvSpPr>
              <p:nvPr/>
            </p:nvSpPr>
            <p:spPr bwMode="auto">
              <a:xfrm>
                <a:off x="3230" y="2861"/>
                <a:ext cx="26" cy="109"/>
              </a:xfrm>
              <a:custGeom>
                <a:avLst/>
                <a:gdLst>
                  <a:gd name="T0" fmla="*/ 576 w 13"/>
                  <a:gd name="T1" fmla="*/ 0 h 51"/>
                  <a:gd name="T2" fmla="*/ 0 w 13"/>
                  <a:gd name="T3" fmla="*/ 0 h 51"/>
                  <a:gd name="T4" fmla="*/ 64 w 13"/>
                  <a:gd name="T5" fmla="*/ 2362 h 51"/>
                  <a:gd name="T6" fmla="*/ 0 w 13"/>
                  <a:gd name="T7" fmla="*/ 4860 h 51"/>
                  <a:gd name="T8" fmla="*/ 576 w 13"/>
                  <a:gd name="T9" fmla="*/ 4860 h 51"/>
                  <a:gd name="T10" fmla="*/ 832 w 13"/>
                  <a:gd name="T11" fmla="*/ 2362 h 51"/>
                  <a:gd name="T12" fmla="*/ 576 w 13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1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5"/>
                      <a:pt x="1" y="44"/>
                      <a:pt x="0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1" y="51"/>
                      <a:pt x="13" y="39"/>
                      <a:pt x="13" y="25"/>
                    </a:cubicBezTo>
                    <a:cubicBezTo>
                      <a:pt x="13" y="11"/>
                      <a:pt x="11" y="0"/>
                      <a:pt x="9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2" name="Freeform 140"/>
              <p:cNvSpPr>
                <a:spLocks noChangeAspect="1"/>
              </p:cNvSpPr>
              <p:nvPr/>
            </p:nvSpPr>
            <p:spPr bwMode="auto">
              <a:xfrm>
                <a:off x="2804" y="3043"/>
                <a:ext cx="272" cy="83"/>
              </a:xfrm>
              <a:custGeom>
                <a:avLst/>
                <a:gdLst>
                  <a:gd name="T0" fmla="*/ 6720 w 136"/>
                  <a:gd name="T1" fmla="*/ 0 h 39"/>
                  <a:gd name="T2" fmla="*/ 6720 w 136"/>
                  <a:gd name="T3" fmla="*/ 743 h 39"/>
                  <a:gd name="T4" fmla="*/ 4352 w 136"/>
                  <a:gd name="T5" fmla="*/ 1581 h 39"/>
                  <a:gd name="T6" fmla="*/ 1984 w 136"/>
                  <a:gd name="T7" fmla="*/ 743 h 39"/>
                  <a:gd name="T8" fmla="*/ 1984 w 136"/>
                  <a:gd name="T9" fmla="*/ 0 h 39"/>
                  <a:gd name="T10" fmla="*/ 0 w 136"/>
                  <a:gd name="T11" fmla="*/ 1658 h 39"/>
                  <a:gd name="T12" fmla="*/ 4352 w 136"/>
                  <a:gd name="T13" fmla="*/ 3633 h 39"/>
                  <a:gd name="T14" fmla="*/ 8704 w 136"/>
                  <a:gd name="T15" fmla="*/ 1658 h 39"/>
                  <a:gd name="T16" fmla="*/ 6720 w 136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" h="39">
                    <a:moveTo>
                      <a:pt x="105" y="0"/>
                    </a:moveTo>
                    <a:cubicBezTo>
                      <a:pt x="105" y="8"/>
                      <a:pt x="105" y="8"/>
                      <a:pt x="105" y="8"/>
                    </a:cubicBezTo>
                    <a:cubicBezTo>
                      <a:pt x="105" y="13"/>
                      <a:pt x="88" y="17"/>
                      <a:pt x="68" y="17"/>
                    </a:cubicBezTo>
                    <a:cubicBezTo>
                      <a:pt x="47" y="17"/>
                      <a:pt x="31" y="13"/>
                      <a:pt x="31" y="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2" y="3"/>
                      <a:pt x="0" y="10"/>
                      <a:pt x="0" y="18"/>
                    </a:cubicBezTo>
                    <a:cubicBezTo>
                      <a:pt x="0" y="30"/>
                      <a:pt x="30" y="39"/>
                      <a:pt x="68" y="39"/>
                    </a:cubicBezTo>
                    <a:cubicBezTo>
                      <a:pt x="105" y="39"/>
                      <a:pt x="136" y="30"/>
                      <a:pt x="136" y="18"/>
                    </a:cubicBezTo>
                    <a:cubicBezTo>
                      <a:pt x="136" y="10"/>
                      <a:pt x="123" y="3"/>
                      <a:pt x="105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3" name="Freeform 141"/>
              <p:cNvSpPr>
                <a:spLocks noChangeAspect="1"/>
              </p:cNvSpPr>
              <p:nvPr/>
            </p:nvSpPr>
            <p:spPr bwMode="auto">
              <a:xfrm>
                <a:off x="2790" y="3070"/>
                <a:ext cx="300" cy="98"/>
              </a:xfrm>
              <a:custGeom>
                <a:avLst/>
                <a:gdLst>
                  <a:gd name="T0" fmla="*/ 9024 w 150"/>
                  <a:gd name="T1" fmla="*/ 0 h 46"/>
                  <a:gd name="T2" fmla="*/ 9024 w 150"/>
                  <a:gd name="T3" fmla="*/ 0 h 46"/>
                  <a:gd name="T4" fmla="*/ 9152 w 150"/>
                  <a:gd name="T5" fmla="*/ 473 h 46"/>
                  <a:gd name="T6" fmla="*/ 4800 w 150"/>
                  <a:gd name="T7" fmla="*/ 2405 h 46"/>
                  <a:gd name="T8" fmla="*/ 448 w 150"/>
                  <a:gd name="T9" fmla="*/ 473 h 46"/>
                  <a:gd name="T10" fmla="*/ 512 w 150"/>
                  <a:gd name="T11" fmla="*/ 85 h 46"/>
                  <a:gd name="T12" fmla="*/ 0 w 150"/>
                  <a:gd name="T13" fmla="*/ 2060 h 46"/>
                  <a:gd name="T14" fmla="*/ 4800 w 150"/>
                  <a:gd name="T15" fmla="*/ 4303 h 46"/>
                  <a:gd name="T16" fmla="*/ 9600 w 150"/>
                  <a:gd name="T17" fmla="*/ 2060 h 46"/>
                  <a:gd name="T18" fmla="*/ 9024 w 150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0" h="46">
                    <a:moveTo>
                      <a:pt x="141" y="0"/>
                    </a:move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2"/>
                      <a:pt x="143" y="3"/>
                      <a:pt x="143" y="5"/>
                    </a:cubicBezTo>
                    <a:cubicBezTo>
                      <a:pt x="143" y="17"/>
                      <a:pt x="112" y="26"/>
                      <a:pt x="75" y="26"/>
                    </a:cubicBezTo>
                    <a:cubicBezTo>
                      <a:pt x="37" y="26"/>
                      <a:pt x="7" y="17"/>
                      <a:pt x="7" y="5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4" y="5"/>
                      <a:pt x="0" y="16"/>
                      <a:pt x="0" y="22"/>
                    </a:cubicBezTo>
                    <a:cubicBezTo>
                      <a:pt x="0" y="35"/>
                      <a:pt x="33" y="46"/>
                      <a:pt x="75" y="46"/>
                    </a:cubicBezTo>
                    <a:cubicBezTo>
                      <a:pt x="116" y="46"/>
                      <a:pt x="150" y="35"/>
                      <a:pt x="150" y="22"/>
                    </a:cubicBezTo>
                    <a:cubicBezTo>
                      <a:pt x="150" y="14"/>
                      <a:pt x="145" y="3"/>
                      <a:pt x="14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4" name="Freeform 142"/>
              <p:cNvSpPr>
                <a:spLocks noChangeAspect="1"/>
              </p:cNvSpPr>
              <p:nvPr/>
            </p:nvSpPr>
            <p:spPr bwMode="auto">
              <a:xfrm>
                <a:off x="3250" y="2868"/>
                <a:ext cx="164" cy="96"/>
              </a:xfrm>
              <a:custGeom>
                <a:avLst/>
                <a:gdLst>
                  <a:gd name="T0" fmla="*/ 4928 w 82"/>
                  <a:gd name="T1" fmla="*/ 0 h 45"/>
                  <a:gd name="T2" fmla="*/ 0 w 82"/>
                  <a:gd name="T3" fmla="*/ 0 h 45"/>
                  <a:gd name="T4" fmla="*/ 192 w 82"/>
                  <a:gd name="T5" fmla="*/ 2067 h 45"/>
                  <a:gd name="T6" fmla="*/ 0 w 82"/>
                  <a:gd name="T7" fmla="*/ 4241 h 45"/>
                  <a:gd name="T8" fmla="*/ 4928 w 82"/>
                  <a:gd name="T9" fmla="*/ 4241 h 45"/>
                  <a:gd name="T10" fmla="*/ 5248 w 82"/>
                  <a:gd name="T11" fmla="*/ 2067 h 45"/>
                  <a:gd name="T12" fmla="*/ 4928 w 82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45">
                    <a:moveTo>
                      <a:pt x="7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13"/>
                      <a:pt x="3" y="22"/>
                    </a:cubicBezTo>
                    <a:cubicBezTo>
                      <a:pt x="3" y="32"/>
                      <a:pt x="2" y="40"/>
                      <a:pt x="0" y="45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80" y="45"/>
                      <a:pt x="82" y="35"/>
                      <a:pt x="82" y="22"/>
                    </a:cubicBezTo>
                    <a:cubicBezTo>
                      <a:pt x="82" y="10"/>
                      <a:pt x="80" y="0"/>
                      <a:pt x="7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5" name="Freeform 143"/>
              <p:cNvSpPr>
                <a:spLocks noChangeAspect="1"/>
              </p:cNvSpPr>
              <p:nvPr/>
            </p:nvSpPr>
            <p:spPr bwMode="auto">
              <a:xfrm>
                <a:off x="3394" y="2844"/>
                <a:ext cx="30" cy="143"/>
              </a:xfrm>
              <a:custGeom>
                <a:avLst/>
                <a:gdLst>
                  <a:gd name="T0" fmla="*/ 384 w 15"/>
                  <a:gd name="T1" fmla="*/ 0 h 67"/>
                  <a:gd name="T2" fmla="*/ 384 w 15"/>
                  <a:gd name="T3" fmla="*/ 0 h 67"/>
                  <a:gd name="T4" fmla="*/ 0 w 15"/>
                  <a:gd name="T5" fmla="*/ 1020 h 67"/>
                  <a:gd name="T6" fmla="*/ 320 w 15"/>
                  <a:gd name="T7" fmla="*/ 1020 h 67"/>
                  <a:gd name="T8" fmla="*/ 640 w 15"/>
                  <a:gd name="T9" fmla="*/ 3093 h 67"/>
                  <a:gd name="T10" fmla="*/ 320 w 15"/>
                  <a:gd name="T11" fmla="*/ 5306 h 67"/>
                  <a:gd name="T12" fmla="*/ 0 w 15"/>
                  <a:gd name="T13" fmla="*/ 5306 h 67"/>
                  <a:gd name="T14" fmla="*/ 384 w 15"/>
                  <a:gd name="T15" fmla="*/ 6328 h 67"/>
                  <a:gd name="T16" fmla="*/ 384 w 15"/>
                  <a:gd name="T17" fmla="*/ 6328 h 67"/>
                  <a:gd name="T18" fmla="*/ 960 w 15"/>
                  <a:gd name="T19" fmla="*/ 3093 h 67"/>
                  <a:gd name="T20" fmla="*/ 384 w 15"/>
                  <a:gd name="T21" fmla="*/ 0 h 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67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4"/>
                      <a:pt x="0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1"/>
                      <a:pt x="10" y="21"/>
                      <a:pt x="10" y="33"/>
                    </a:cubicBezTo>
                    <a:cubicBezTo>
                      <a:pt x="10" y="46"/>
                      <a:pt x="8" y="56"/>
                      <a:pt x="5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62"/>
                      <a:pt x="3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11" y="67"/>
                      <a:pt x="15" y="52"/>
                      <a:pt x="15" y="33"/>
                    </a:cubicBezTo>
                    <a:cubicBezTo>
                      <a:pt x="15" y="15"/>
                      <a:pt x="11" y="0"/>
                      <a:pt x="6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6" name="Freeform 144"/>
              <p:cNvSpPr>
                <a:spLocks noChangeAspect="1"/>
              </p:cNvSpPr>
              <p:nvPr/>
            </p:nvSpPr>
            <p:spPr bwMode="auto">
              <a:xfrm>
                <a:off x="2712" y="2857"/>
                <a:ext cx="154" cy="115"/>
              </a:xfrm>
              <a:custGeom>
                <a:avLst/>
                <a:gdLst>
                  <a:gd name="T0" fmla="*/ 4928 w 77"/>
                  <a:gd name="T1" fmla="*/ 0 h 54"/>
                  <a:gd name="T2" fmla="*/ 256 w 77"/>
                  <a:gd name="T3" fmla="*/ 0 h 54"/>
                  <a:gd name="T4" fmla="*/ 192 w 77"/>
                  <a:gd name="T5" fmla="*/ 0 h 54"/>
                  <a:gd name="T6" fmla="*/ 0 w 77"/>
                  <a:gd name="T7" fmla="*/ 2549 h 54"/>
                  <a:gd name="T8" fmla="*/ 192 w 77"/>
                  <a:gd name="T9" fmla="*/ 5043 h 54"/>
                  <a:gd name="T10" fmla="*/ 256 w 77"/>
                  <a:gd name="T11" fmla="*/ 5043 h 54"/>
                  <a:gd name="T12" fmla="*/ 4928 w 77"/>
                  <a:gd name="T13" fmla="*/ 5043 h 54"/>
                  <a:gd name="T14" fmla="*/ 4928 w 77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7" h="54">
                    <a:moveTo>
                      <a:pt x="77" y="0"/>
                    </a:moveTo>
                    <a:cubicBezTo>
                      <a:pt x="38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2"/>
                      <a:pt x="0" y="27"/>
                    </a:cubicBezTo>
                    <a:cubicBezTo>
                      <a:pt x="0" y="42"/>
                      <a:pt x="2" y="54"/>
                      <a:pt x="3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38" y="54"/>
                      <a:pt x="77" y="54"/>
                    </a:cubicBezTo>
                    <a:cubicBezTo>
                      <a:pt x="77" y="39"/>
                      <a:pt x="77" y="21"/>
                      <a:pt x="7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7" name="Freeform 145"/>
              <p:cNvSpPr>
                <a:spLocks noChangeAspect="1"/>
              </p:cNvSpPr>
              <p:nvPr/>
            </p:nvSpPr>
            <p:spPr bwMode="auto">
              <a:xfrm>
                <a:off x="3014" y="2834"/>
                <a:ext cx="178" cy="162"/>
              </a:xfrm>
              <a:custGeom>
                <a:avLst/>
                <a:gdLst>
                  <a:gd name="T0" fmla="*/ 5376 w 89"/>
                  <a:gd name="T1" fmla="*/ 0 h 76"/>
                  <a:gd name="T2" fmla="*/ 2496 w 89"/>
                  <a:gd name="T3" fmla="*/ 1008 h 76"/>
                  <a:gd name="T4" fmla="*/ 0 w 89"/>
                  <a:gd name="T5" fmla="*/ 1008 h 76"/>
                  <a:gd name="T6" fmla="*/ 0 w 89"/>
                  <a:gd name="T7" fmla="*/ 6111 h 76"/>
                  <a:gd name="T8" fmla="*/ 2496 w 89"/>
                  <a:gd name="T9" fmla="*/ 6111 h 76"/>
                  <a:gd name="T10" fmla="*/ 5376 w 89"/>
                  <a:gd name="T11" fmla="*/ 7119 h 76"/>
                  <a:gd name="T12" fmla="*/ 5696 w 89"/>
                  <a:gd name="T13" fmla="*/ 3577 h 76"/>
                  <a:gd name="T14" fmla="*/ 5376 w 89"/>
                  <a:gd name="T15" fmla="*/ 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76">
                    <a:moveTo>
                      <a:pt x="84" y="0"/>
                    </a:moveTo>
                    <a:cubicBezTo>
                      <a:pt x="84" y="0"/>
                      <a:pt x="59" y="11"/>
                      <a:pt x="39" y="11"/>
                    </a:cubicBezTo>
                    <a:cubicBezTo>
                      <a:pt x="34" y="11"/>
                      <a:pt x="19" y="11"/>
                      <a:pt x="0" y="11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9" y="65"/>
                      <a:pt x="34" y="65"/>
                      <a:pt x="39" y="65"/>
                    </a:cubicBezTo>
                    <a:cubicBezTo>
                      <a:pt x="59" y="65"/>
                      <a:pt x="84" y="76"/>
                      <a:pt x="84" y="76"/>
                    </a:cubicBezTo>
                    <a:cubicBezTo>
                      <a:pt x="87" y="76"/>
                      <a:pt x="89" y="59"/>
                      <a:pt x="89" y="38"/>
                    </a:cubicBezTo>
                    <a:cubicBezTo>
                      <a:pt x="89" y="17"/>
                      <a:pt x="87" y="0"/>
                      <a:pt x="84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8" name="Freeform 146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9" name="Freeform 147"/>
              <p:cNvSpPr>
                <a:spLocks noChangeAspect="1"/>
              </p:cNvSpPr>
              <p:nvPr/>
            </p:nvSpPr>
            <p:spPr bwMode="auto">
              <a:xfrm>
                <a:off x="2452" y="2868"/>
                <a:ext cx="128" cy="96"/>
              </a:xfrm>
              <a:custGeom>
                <a:avLst/>
                <a:gdLst>
                  <a:gd name="T0" fmla="*/ 3968 w 64"/>
                  <a:gd name="T1" fmla="*/ 2067 h 45"/>
                  <a:gd name="T2" fmla="*/ 4096 w 64"/>
                  <a:gd name="T3" fmla="*/ 0 h 45"/>
                  <a:gd name="T4" fmla="*/ 448 w 64"/>
                  <a:gd name="T5" fmla="*/ 186 h 45"/>
                  <a:gd name="T6" fmla="*/ 0 w 64"/>
                  <a:gd name="T7" fmla="*/ 2067 h 45"/>
                  <a:gd name="T8" fmla="*/ 448 w 64"/>
                  <a:gd name="T9" fmla="*/ 4060 h 45"/>
                  <a:gd name="T10" fmla="*/ 4096 w 64"/>
                  <a:gd name="T11" fmla="*/ 4241 h 45"/>
                  <a:gd name="T12" fmla="*/ 3968 w 64"/>
                  <a:gd name="T13" fmla="*/ 2067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45">
                    <a:moveTo>
                      <a:pt x="62" y="22"/>
                    </a:moveTo>
                    <a:cubicBezTo>
                      <a:pt x="62" y="13"/>
                      <a:pt x="63" y="4"/>
                      <a:pt x="64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0" y="10"/>
                      <a:pt x="0" y="22"/>
                    </a:cubicBezTo>
                    <a:cubicBezTo>
                      <a:pt x="0" y="35"/>
                      <a:pt x="4" y="42"/>
                      <a:pt x="7" y="43"/>
                    </a:cubicBezTo>
                    <a:cubicBezTo>
                      <a:pt x="7" y="43"/>
                      <a:pt x="30" y="45"/>
                      <a:pt x="64" y="45"/>
                    </a:cubicBezTo>
                    <a:cubicBezTo>
                      <a:pt x="63" y="40"/>
                      <a:pt x="62" y="32"/>
                      <a:pt x="62" y="2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0" name="Freeform 148"/>
              <p:cNvSpPr>
                <a:spLocks noChangeAspect="1"/>
              </p:cNvSpPr>
              <p:nvPr/>
            </p:nvSpPr>
            <p:spPr bwMode="auto">
              <a:xfrm>
                <a:off x="2866" y="2416"/>
                <a:ext cx="148" cy="29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151 h 14"/>
                  <a:gd name="T4" fmla="*/ 2368 w 74"/>
                  <a:gd name="T5" fmla="*/ 812 h 14"/>
                  <a:gd name="T6" fmla="*/ 192 w 74"/>
                  <a:gd name="T7" fmla="*/ 151 h 14"/>
                  <a:gd name="T8" fmla="*/ 192 w 74"/>
                  <a:gd name="T9" fmla="*/ 0 h 14"/>
                  <a:gd name="T10" fmla="*/ 0 w 74"/>
                  <a:gd name="T11" fmla="*/ 313 h 14"/>
                  <a:gd name="T12" fmla="*/ 2368 w 74"/>
                  <a:gd name="T13" fmla="*/ 1102 h 14"/>
                  <a:gd name="T14" fmla="*/ 4736 w 74"/>
                  <a:gd name="T15" fmla="*/ 313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0"/>
                      <a:pt x="16" y="14"/>
                      <a:pt x="37" y="14"/>
                    </a:cubicBezTo>
                    <a:cubicBezTo>
                      <a:pt x="57" y="14"/>
                      <a:pt x="74" y="10"/>
                      <a:pt x="74" y="4"/>
                    </a:cubicBezTo>
                    <a:cubicBezTo>
                      <a:pt x="74" y="3"/>
                      <a:pt x="73" y="1"/>
                      <a:pt x="70" y="0"/>
                    </a:cubicBezTo>
                    <a:close/>
                  </a:path>
                </a:pathLst>
              </a:custGeom>
              <a:solidFill>
                <a:srgbClr val="F4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1" name="Freeform 149"/>
              <p:cNvSpPr>
                <a:spLocks noChangeAspect="1" noEditPoints="1"/>
              </p:cNvSpPr>
              <p:nvPr/>
            </p:nvSpPr>
            <p:spPr bwMode="auto">
              <a:xfrm>
                <a:off x="2866" y="2424"/>
                <a:ext cx="148" cy="230"/>
              </a:xfrm>
              <a:custGeom>
                <a:avLst/>
                <a:gdLst>
                  <a:gd name="T0" fmla="*/ 2368 w 74"/>
                  <a:gd name="T1" fmla="*/ 924 h 108"/>
                  <a:gd name="T2" fmla="*/ 0 w 74"/>
                  <a:gd name="T3" fmla="*/ 0 h 108"/>
                  <a:gd name="T4" fmla="*/ 0 w 74"/>
                  <a:gd name="T5" fmla="*/ 9234 h 108"/>
                  <a:gd name="T6" fmla="*/ 2368 w 74"/>
                  <a:gd name="T7" fmla="*/ 10082 h 108"/>
                  <a:gd name="T8" fmla="*/ 4736 w 74"/>
                  <a:gd name="T9" fmla="*/ 9234 h 108"/>
                  <a:gd name="T10" fmla="*/ 4736 w 74"/>
                  <a:gd name="T11" fmla="*/ 0 h 108"/>
                  <a:gd name="T12" fmla="*/ 2368 w 74"/>
                  <a:gd name="T13" fmla="*/ 924 h 108"/>
                  <a:gd name="T14" fmla="*/ 3136 w 74"/>
                  <a:gd name="T15" fmla="*/ 5865 h 108"/>
                  <a:gd name="T16" fmla="*/ 2368 w 74"/>
                  <a:gd name="T17" fmla="*/ 7011 h 108"/>
                  <a:gd name="T18" fmla="*/ 1536 w 74"/>
                  <a:gd name="T19" fmla="*/ 5865 h 108"/>
                  <a:gd name="T20" fmla="*/ 1536 w 74"/>
                  <a:gd name="T21" fmla="*/ 3456 h 108"/>
                  <a:gd name="T22" fmla="*/ 2368 w 74"/>
                  <a:gd name="T23" fmla="*/ 2328 h 108"/>
                  <a:gd name="T24" fmla="*/ 3136 w 74"/>
                  <a:gd name="T25" fmla="*/ 3456 h 108"/>
                  <a:gd name="T26" fmla="*/ 3136 w 74"/>
                  <a:gd name="T27" fmla="*/ 5865 h 1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4" h="108">
                    <a:moveTo>
                      <a:pt x="37" y="10"/>
                    </a:moveTo>
                    <a:cubicBezTo>
                      <a:pt x="16" y="10"/>
                      <a:pt x="0" y="6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16" y="108"/>
                      <a:pt x="37" y="108"/>
                    </a:cubicBezTo>
                    <a:cubicBezTo>
                      <a:pt x="57" y="108"/>
                      <a:pt x="74" y="104"/>
                      <a:pt x="74" y="9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lose/>
                    <a:moveTo>
                      <a:pt x="49" y="63"/>
                    </a:moveTo>
                    <a:cubicBezTo>
                      <a:pt x="49" y="70"/>
                      <a:pt x="44" y="75"/>
                      <a:pt x="37" y="75"/>
                    </a:cubicBezTo>
                    <a:cubicBezTo>
                      <a:pt x="30" y="75"/>
                      <a:pt x="24" y="70"/>
                      <a:pt x="24" y="63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0"/>
                      <a:pt x="30" y="25"/>
                      <a:pt x="37" y="25"/>
                    </a:cubicBezTo>
                    <a:cubicBezTo>
                      <a:pt x="44" y="25"/>
                      <a:pt x="49" y="30"/>
                      <a:pt x="49" y="37"/>
                    </a:cubicBezTo>
                    <a:lnTo>
                      <a:pt x="49" y="63"/>
                    </a:ln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2" name="Freeform 150"/>
              <p:cNvSpPr>
                <a:spLocks noChangeAspect="1"/>
              </p:cNvSpPr>
              <p:nvPr/>
            </p:nvSpPr>
            <p:spPr bwMode="auto">
              <a:xfrm>
                <a:off x="2936" y="2601"/>
                <a:ext cx="72" cy="51"/>
              </a:xfrm>
              <a:custGeom>
                <a:avLst/>
                <a:gdLst>
                  <a:gd name="T0" fmla="*/ 2304 w 36"/>
                  <a:gd name="T1" fmla="*/ 470 h 24"/>
                  <a:gd name="T2" fmla="*/ 2304 w 36"/>
                  <a:gd name="T3" fmla="*/ 1305 h 24"/>
                  <a:gd name="T4" fmla="*/ 0 w 36"/>
                  <a:gd name="T5" fmla="*/ 1851 h 24"/>
                  <a:gd name="T6" fmla="*/ 2048 w 36"/>
                  <a:gd name="T7" fmla="*/ 385 h 24"/>
                  <a:gd name="T8" fmla="*/ 2304 w 36"/>
                  <a:gd name="T9" fmla="*/ 272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5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8"/>
                      <a:pt x="22" y="24"/>
                      <a:pt x="0" y="20"/>
                    </a:cubicBezTo>
                    <a:cubicBezTo>
                      <a:pt x="11" y="21"/>
                      <a:pt x="31" y="16"/>
                      <a:pt x="32" y="4"/>
                    </a:cubicBezTo>
                    <a:cubicBezTo>
                      <a:pt x="33" y="0"/>
                      <a:pt x="33" y="0"/>
                      <a:pt x="36" y="3"/>
                    </a:cubicBezTo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" name="Freeform 151"/>
              <p:cNvSpPr>
                <a:spLocks noChangeAspect="1"/>
              </p:cNvSpPr>
              <p:nvPr/>
            </p:nvSpPr>
            <p:spPr bwMode="auto">
              <a:xfrm>
                <a:off x="2928" y="2388"/>
                <a:ext cx="74" cy="53"/>
              </a:xfrm>
              <a:custGeom>
                <a:avLst/>
                <a:gdLst>
                  <a:gd name="T0" fmla="*/ 2368 w 37"/>
                  <a:gd name="T1" fmla="*/ 562 h 25"/>
                  <a:gd name="T2" fmla="*/ 2368 w 37"/>
                  <a:gd name="T3" fmla="*/ 1372 h 25"/>
                  <a:gd name="T4" fmla="*/ 0 w 37"/>
                  <a:gd name="T5" fmla="*/ 2018 h 25"/>
                  <a:gd name="T6" fmla="*/ 2112 w 37"/>
                  <a:gd name="T7" fmla="*/ 341 h 25"/>
                  <a:gd name="T8" fmla="*/ 2368 w 37"/>
                  <a:gd name="T9" fmla="*/ 26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25">
                    <a:moveTo>
                      <a:pt x="37" y="6"/>
                    </a:move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9"/>
                      <a:pt x="23" y="25"/>
                      <a:pt x="0" y="22"/>
                    </a:cubicBezTo>
                    <a:cubicBezTo>
                      <a:pt x="11" y="23"/>
                      <a:pt x="32" y="16"/>
                      <a:pt x="33" y="4"/>
                    </a:cubicBezTo>
                    <a:cubicBezTo>
                      <a:pt x="34" y="0"/>
                      <a:pt x="33" y="0"/>
                      <a:pt x="37" y="3"/>
                    </a:cubicBezTo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" name="Freeform 152"/>
              <p:cNvSpPr>
                <a:spLocks noChangeAspect="1"/>
              </p:cNvSpPr>
              <p:nvPr/>
            </p:nvSpPr>
            <p:spPr bwMode="auto">
              <a:xfrm>
                <a:off x="2866" y="2416"/>
                <a:ext cx="148" cy="29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151 h 14"/>
                  <a:gd name="T4" fmla="*/ 2368 w 74"/>
                  <a:gd name="T5" fmla="*/ 812 h 14"/>
                  <a:gd name="T6" fmla="*/ 192 w 74"/>
                  <a:gd name="T7" fmla="*/ 151 h 14"/>
                  <a:gd name="T8" fmla="*/ 192 w 74"/>
                  <a:gd name="T9" fmla="*/ 0 h 14"/>
                  <a:gd name="T10" fmla="*/ 0 w 74"/>
                  <a:gd name="T11" fmla="*/ 313 h 14"/>
                  <a:gd name="T12" fmla="*/ 2368 w 74"/>
                  <a:gd name="T13" fmla="*/ 1102 h 14"/>
                  <a:gd name="T14" fmla="*/ 4736 w 74"/>
                  <a:gd name="T15" fmla="*/ 313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0"/>
                      <a:pt x="16" y="14"/>
                      <a:pt x="37" y="14"/>
                    </a:cubicBezTo>
                    <a:cubicBezTo>
                      <a:pt x="57" y="14"/>
                      <a:pt x="74" y="10"/>
                      <a:pt x="74" y="4"/>
                    </a:cubicBezTo>
                    <a:cubicBezTo>
                      <a:pt x="74" y="3"/>
                      <a:pt x="73" y="1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5" name="Freeform 153"/>
              <p:cNvSpPr>
                <a:spLocks noChangeAspect="1"/>
              </p:cNvSpPr>
              <p:nvPr/>
            </p:nvSpPr>
            <p:spPr bwMode="auto">
              <a:xfrm>
                <a:off x="2866" y="2424"/>
                <a:ext cx="148" cy="230"/>
              </a:xfrm>
              <a:custGeom>
                <a:avLst/>
                <a:gdLst>
                  <a:gd name="T0" fmla="*/ 0 w 74"/>
                  <a:gd name="T1" fmla="*/ 9234 h 108"/>
                  <a:gd name="T2" fmla="*/ 2368 w 74"/>
                  <a:gd name="T3" fmla="*/ 10082 h 108"/>
                  <a:gd name="T4" fmla="*/ 4736 w 74"/>
                  <a:gd name="T5" fmla="*/ 9234 h 108"/>
                  <a:gd name="T6" fmla="*/ 4736 w 74"/>
                  <a:gd name="T7" fmla="*/ 0 h 108"/>
                  <a:gd name="T8" fmla="*/ 2368 w 74"/>
                  <a:gd name="T9" fmla="*/ 924 h 108"/>
                  <a:gd name="T10" fmla="*/ 0 w 74"/>
                  <a:gd name="T11" fmla="*/ 0 h 108"/>
                  <a:gd name="T12" fmla="*/ 0 w 74"/>
                  <a:gd name="T13" fmla="*/ 9234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08">
                    <a:moveTo>
                      <a:pt x="0" y="99"/>
                    </a:moveTo>
                    <a:cubicBezTo>
                      <a:pt x="0" y="104"/>
                      <a:pt x="16" y="108"/>
                      <a:pt x="37" y="108"/>
                    </a:cubicBezTo>
                    <a:cubicBezTo>
                      <a:pt x="57" y="108"/>
                      <a:pt x="74" y="104"/>
                      <a:pt x="74" y="9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99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6" name="Freeform 154"/>
              <p:cNvSpPr>
                <a:spLocks noChangeAspect="1"/>
              </p:cNvSpPr>
              <p:nvPr/>
            </p:nvSpPr>
            <p:spPr bwMode="auto">
              <a:xfrm>
                <a:off x="2914" y="2558"/>
                <a:ext cx="50" cy="52"/>
              </a:xfrm>
              <a:custGeom>
                <a:avLst/>
                <a:gdLst>
                  <a:gd name="T0" fmla="*/ 832 w 25"/>
                  <a:gd name="T1" fmla="*/ 1231 h 24"/>
                  <a:gd name="T2" fmla="*/ 0 w 25"/>
                  <a:gd name="T3" fmla="*/ 0 h 24"/>
                  <a:gd name="T4" fmla="*/ 0 w 25"/>
                  <a:gd name="T5" fmla="*/ 1231 h 24"/>
                  <a:gd name="T6" fmla="*/ 832 w 25"/>
                  <a:gd name="T7" fmla="*/ 2494 h 24"/>
                  <a:gd name="T8" fmla="*/ 1600 w 25"/>
                  <a:gd name="T9" fmla="*/ 1231 h 24"/>
                  <a:gd name="T10" fmla="*/ 1600 w 25"/>
                  <a:gd name="T11" fmla="*/ 0 h 24"/>
                  <a:gd name="T12" fmla="*/ 832 w 25"/>
                  <a:gd name="T13" fmla="*/ 123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7" name="Freeform 155"/>
              <p:cNvSpPr>
                <a:spLocks noChangeAspect="1"/>
              </p:cNvSpPr>
              <p:nvPr/>
            </p:nvSpPr>
            <p:spPr bwMode="auto">
              <a:xfrm>
                <a:off x="2914" y="2484"/>
                <a:ext cx="16" cy="102"/>
              </a:xfrm>
              <a:custGeom>
                <a:avLst/>
                <a:gdLst>
                  <a:gd name="T0" fmla="*/ 256 w 8"/>
                  <a:gd name="T1" fmla="*/ 181 h 48"/>
                  <a:gd name="T2" fmla="*/ 256 w 8"/>
                  <a:gd name="T3" fmla="*/ 3207 h 48"/>
                  <a:gd name="T4" fmla="*/ 512 w 8"/>
                  <a:gd name="T5" fmla="*/ 4239 h 48"/>
                  <a:gd name="T6" fmla="*/ 0 w 8"/>
                  <a:gd name="T7" fmla="*/ 3857 h 48"/>
                  <a:gd name="T8" fmla="*/ 0 w 8"/>
                  <a:gd name="T9" fmla="*/ 470 h 48"/>
                  <a:gd name="T10" fmla="*/ 320 w 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48">
                    <a:moveTo>
                      <a:pt x="4" y="2"/>
                    </a:moveTo>
                    <a:cubicBezTo>
                      <a:pt x="4" y="2"/>
                      <a:pt x="4" y="30"/>
                      <a:pt x="4" y="35"/>
                    </a:cubicBezTo>
                    <a:cubicBezTo>
                      <a:pt x="4" y="40"/>
                      <a:pt x="3" y="44"/>
                      <a:pt x="8" y="46"/>
                    </a:cubicBezTo>
                    <a:cubicBezTo>
                      <a:pt x="3" y="48"/>
                      <a:pt x="0" y="42"/>
                      <a:pt x="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8" name="Freeform 156"/>
              <p:cNvSpPr>
                <a:spLocks noChangeAspect="1"/>
              </p:cNvSpPr>
              <p:nvPr/>
            </p:nvSpPr>
            <p:spPr bwMode="auto">
              <a:xfrm>
                <a:off x="2914" y="2575"/>
                <a:ext cx="50" cy="35"/>
              </a:xfrm>
              <a:custGeom>
                <a:avLst/>
                <a:gdLst>
                  <a:gd name="T0" fmla="*/ 832 w 25"/>
                  <a:gd name="T1" fmla="*/ 1306 h 16"/>
                  <a:gd name="T2" fmla="*/ 0 w 25"/>
                  <a:gd name="T3" fmla="*/ 0 h 16"/>
                  <a:gd name="T4" fmla="*/ 0 w 25"/>
                  <a:gd name="T5" fmla="*/ 459 h 16"/>
                  <a:gd name="T6" fmla="*/ 832 w 25"/>
                  <a:gd name="T7" fmla="*/ 1761 h 16"/>
                  <a:gd name="T8" fmla="*/ 1600 w 25"/>
                  <a:gd name="T9" fmla="*/ 459 h 16"/>
                  <a:gd name="T10" fmla="*/ 1600 w 25"/>
                  <a:gd name="T11" fmla="*/ 0 h 16"/>
                  <a:gd name="T12" fmla="*/ 832 w 25"/>
                  <a:gd name="T13" fmla="*/ 130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6" y="16"/>
                      <a:pt x="13" y="16"/>
                    </a:cubicBezTo>
                    <a:cubicBezTo>
                      <a:pt x="20" y="16"/>
                      <a:pt x="25" y="11"/>
                      <a:pt x="25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9" name="Freeform 157"/>
              <p:cNvSpPr>
                <a:spLocks noChangeAspect="1"/>
              </p:cNvSpPr>
              <p:nvPr/>
            </p:nvSpPr>
            <p:spPr bwMode="auto">
              <a:xfrm>
                <a:off x="2866" y="2580"/>
                <a:ext cx="10" cy="23"/>
              </a:xfrm>
              <a:custGeom>
                <a:avLst/>
                <a:gdLst>
                  <a:gd name="T0" fmla="*/ 0 w 5"/>
                  <a:gd name="T1" fmla="*/ 686 h 11"/>
                  <a:gd name="T2" fmla="*/ 0 w 5"/>
                  <a:gd name="T3" fmla="*/ 914 h 11"/>
                  <a:gd name="T4" fmla="*/ 320 w 5"/>
                  <a:gd name="T5" fmla="*/ 75 h 11"/>
                  <a:gd name="T6" fmla="*/ 320 w 5"/>
                  <a:gd name="T7" fmla="*/ 0 h 11"/>
                  <a:gd name="T8" fmla="*/ 0 w 5"/>
                  <a:gd name="T9" fmla="*/ 68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5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0" name="Freeform 158"/>
              <p:cNvSpPr>
                <a:spLocks noChangeAspect="1"/>
              </p:cNvSpPr>
              <p:nvPr/>
            </p:nvSpPr>
            <p:spPr bwMode="auto">
              <a:xfrm>
                <a:off x="3000" y="2469"/>
                <a:ext cx="14" cy="128"/>
              </a:xfrm>
              <a:custGeom>
                <a:avLst/>
                <a:gdLst>
                  <a:gd name="T0" fmla="*/ 448 w 7"/>
                  <a:gd name="T1" fmla="*/ 0 h 60"/>
                  <a:gd name="T2" fmla="*/ 0 w 7"/>
                  <a:gd name="T3" fmla="*/ 1020 h 60"/>
                  <a:gd name="T4" fmla="*/ 0 w 7"/>
                  <a:gd name="T5" fmla="*/ 4642 h 60"/>
                  <a:gd name="T6" fmla="*/ 448 w 7"/>
                  <a:gd name="T7" fmla="*/ 5653 h 60"/>
                  <a:gd name="T8" fmla="*/ 448 w 7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60">
                    <a:moveTo>
                      <a:pt x="7" y="0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3" y="58"/>
                      <a:pt x="7" y="6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1" name="Freeform 159"/>
              <p:cNvSpPr>
                <a:spLocks noChangeAspect="1"/>
              </p:cNvSpPr>
              <p:nvPr/>
            </p:nvSpPr>
            <p:spPr bwMode="auto">
              <a:xfrm>
                <a:off x="3002" y="2582"/>
                <a:ext cx="12" cy="23"/>
              </a:xfrm>
              <a:custGeom>
                <a:avLst/>
                <a:gdLst>
                  <a:gd name="T0" fmla="*/ 384 w 6"/>
                  <a:gd name="T1" fmla="*/ 594 h 11"/>
                  <a:gd name="T2" fmla="*/ 0 w 6"/>
                  <a:gd name="T3" fmla="*/ 0 h 11"/>
                  <a:gd name="T4" fmla="*/ 384 w 6"/>
                  <a:gd name="T5" fmla="*/ 914 h 11"/>
                  <a:gd name="T6" fmla="*/ 384 w 6"/>
                  <a:gd name="T7" fmla="*/ 594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6" y="7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5"/>
                      <a:pt x="2" y="9"/>
                      <a:pt x="6" y="11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2" name="Freeform 160"/>
              <p:cNvSpPr>
                <a:spLocks noChangeAspect="1"/>
              </p:cNvSpPr>
              <p:nvPr/>
            </p:nvSpPr>
            <p:spPr bwMode="auto">
              <a:xfrm>
                <a:off x="2866" y="2469"/>
                <a:ext cx="12" cy="128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5653 h 60"/>
                  <a:gd name="T4" fmla="*/ 384 w 6"/>
                  <a:gd name="T5" fmla="*/ 4642 h 60"/>
                  <a:gd name="T6" fmla="*/ 384 w 6"/>
                  <a:gd name="T7" fmla="*/ 1020 h 60"/>
                  <a:gd name="T8" fmla="*/ 0 w 6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3" y="58"/>
                      <a:pt x="6" y="54"/>
                      <a:pt x="6" y="4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3" name="Freeform 161"/>
              <p:cNvSpPr>
                <a:spLocks noChangeAspect="1"/>
              </p:cNvSpPr>
              <p:nvPr/>
            </p:nvSpPr>
            <p:spPr bwMode="auto">
              <a:xfrm>
                <a:off x="2938" y="2465"/>
                <a:ext cx="38" cy="117"/>
              </a:xfrm>
              <a:custGeom>
                <a:avLst/>
                <a:gdLst>
                  <a:gd name="T0" fmla="*/ 0 w 19"/>
                  <a:gd name="T1" fmla="*/ 181 h 55"/>
                  <a:gd name="T2" fmla="*/ 1024 w 19"/>
                  <a:gd name="T3" fmla="*/ 1963 h 55"/>
                  <a:gd name="T4" fmla="*/ 1024 w 19"/>
                  <a:gd name="T5" fmla="*/ 5099 h 55"/>
                  <a:gd name="T6" fmla="*/ 1216 w 19"/>
                  <a:gd name="T7" fmla="*/ 1870 h 55"/>
                  <a:gd name="T8" fmla="*/ 0 w 19"/>
                  <a:gd name="T9" fmla="*/ 18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5">
                    <a:moveTo>
                      <a:pt x="0" y="2"/>
                    </a:moveTo>
                    <a:cubicBezTo>
                      <a:pt x="6" y="2"/>
                      <a:pt x="16" y="6"/>
                      <a:pt x="16" y="21"/>
                    </a:cubicBezTo>
                    <a:cubicBezTo>
                      <a:pt x="16" y="35"/>
                      <a:pt x="16" y="55"/>
                      <a:pt x="16" y="55"/>
                    </a:cubicBezTo>
                    <a:cubicBezTo>
                      <a:pt x="18" y="39"/>
                      <a:pt x="18" y="27"/>
                      <a:pt x="19" y="20"/>
                    </a:cubicBezTo>
                    <a:cubicBezTo>
                      <a:pt x="19" y="11"/>
                      <a:pt x="14" y="0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" name="Freeform 162"/>
              <p:cNvSpPr>
                <a:spLocks noChangeAspect="1"/>
              </p:cNvSpPr>
              <p:nvPr/>
            </p:nvSpPr>
            <p:spPr bwMode="auto">
              <a:xfrm>
                <a:off x="2874" y="2469"/>
                <a:ext cx="16" cy="100"/>
              </a:xfrm>
              <a:custGeom>
                <a:avLst/>
                <a:gdLst>
                  <a:gd name="T0" fmla="*/ 0 w 8"/>
                  <a:gd name="T1" fmla="*/ 0 h 47"/>
                  <a:gd name="T2" fmla="*/ 320 w 8"/>
                  <a:gd name="T3" fmla="*/ 1309 h 47"/>
                  <a:gd name="T4" fmla="*/ 320 w 8"/>
                  <a:gd name="T5" fmla="*/ 4364 h 47"/>
                  <a:gd name="T6" fmla="*/ 512 w 8"/>
                  <a:gd name="T7" fmla="*/ 1000 h 47"/>
                  <a:gd name="T8" fmla="*/ 0 w 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47">
                    <a:moveTo>
                      <a:pt x="0" y="0"/>
                    </a:moveTo>
                    <a:cubicBezTo>
                      <a:pt x="4" y="2"/>
                      <a:pt x="5" y="6"/>
                      <a:pt x="5" y="14"/>
                    </a:cubicBezTo>
                    <a:cubicBezTo>
                      <a:pt x="5" y="22"/>
                      <a:pt x="5" y="47"/>
                      <a:pt x="5" y="47"/>
                    </a:cubicBezTo>
                    <a:cubicBezTo>
                      <a:pt x="5" y="47"/>
                      <a:pt x="8" y="16"/>
                      <a:pt x="8" y="11"/>
                    </a:cubicBezTo>
                    <a:cubicBezTo>
                      <a:pt x="8" y="6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5" name="Freeform 163"/>
              <p:cNvSpPr>
                <a:spLocks noChangeAspect="1"/>
              </p:cNvSpPr>
              <p:nvPr/>
            </p:nvSpPr>
            <p:spPr bwMode="auto">
              <a:xfrm>
                <a:off x="2914" y="2575"/>
                <a:ext cx="50" cy="35"/>
              </a:xfrm>
              <a:custGeom>
                <a:avLst/>
                <a:gdLst>
                  <a:gd name="T0" fmla="*/ 832 w 25"/>
                  <a:gd name="T1" fmla="*/ 1306 h 16"/>
                  <a:gd name="T2" fmla="*/ 0 w 25"/>
                  <a:gd name="T3" fmla="*/ 0 h 16"/>
                  <a:gd name="T4" fmla="*/ 0 w 25"/>
                  <a:gd name="T5" fmla="*/ 459 h 16"/>
                  <a:gd name="T6" fmla="*/ 832 w 25"/>
                  <a:gd name="T7" fmla="*/ 1761 h 16"/>
                  <a:gd name="T8" fmla="*/ 1600 w 25"/>
                  <a:gd name="T9" fmla="*/ 459 h 16"/>
                  <a:gd name="T10" fmla="*/ 1600 w 25"/>
                  <a:gd name="T11" fmla="*/ 0 h 16"/>
                  <a:gd name="T12" fmla="*/ 832 w 25"/>
                  <a:gd name="T13" fmla="*/ 130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6" y="16"/>
                      <a:pt x="13" y="16"/>
                    </a:cubicBezTo>
                    <a:cubicBezTo>
                      <a:pt x="20" y="16"/>
                      <a:pt x="25" y="11"/>
                      <a:pt x="25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6" name="Freeform 164"/>
              <p:cNvSpPr>
                <a:spLocks noChangeAspect="1"/>
              </p:cNvSpPr>
              <p:nvPr/>
            </p:nvSpPr>
            <p:spPr bwMode="auto">
              <a:xfrm>
                <a:off x="2866" y="2580"/>
                <a:ext cx="10" cy="23"/>
              </a:xfrm>
              <a:custGeom>
                <a:avLst/>
                <a:gdLst>
                  <a:gd name="T0" fmla="*/ 0 w 5"/>
                  <a:gd name="T1" fmla="*/ 686 h 11"/>
                  <a:gd name="T2" fmla="*/ 0 w 5"/>
                  <a:gd name="T3" fmla="*/ 914 h 11"/>
                  <a:gd name="T4" fmla="*/ 320 w 5"/>
                  <a:gd name="T5" fmla="*/ 75 h 11"/>
                  <a:gd name="T6" fmla="*/ 320 w 5"/>
                  <a:gd name="T7" fmla="*/ 0 h 11"/>
                  <a:gd name="T8" fmla="*/ 0 w 5"/>
                  <a:gd name="T9" fmla="*/ 68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5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7" name="Freeform 165"/>
              <p:cNvSpPr>
                <a:spLocks noChangeAspect="1"/>
              </p:cNvSpPr>
              <p:nvPr/>
            </p:nvSpPr>
            <p:spPr bwMode="auto">
              <a:xfrm>
                <a:off x="3000" y="2469"/>
                <a:ext cx="14" cy="128"/>
              </a:xfrm>
              <a:custGeom>
                <a:avLst/>
                <a:gdLst>
                  <a:gd name="T0" fmla="*/ 448 w 7"/>
                  <a:gd name="T1" fmla="*/ 0 h 60"/>
                  <a:gd name="T2" fmla="*/ 0 w 7"/>
                  <a:gd name="T3" fmla="*/ 1020 h 60"/>
                  <a:gd name="T4" fmla="*/ 0 w 7"/>
                  <a:gd name="T5" fmla="*/ 4642 h 60"/>
                  <a:gd name="T6" fmla="*/ 448 w 7"/>
                  <a:gd name="T7" fmla="*/ 5653 h 60"/>
                  <a:gd name="T8" fmla="*/ 448 w 7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60">
                    <a:moveTo>
                      <a:pt x="7" y="0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3" y="58"/>
                      <a:pt x="7" y="60"/>
                    </a:cubicBez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8" name="Freeform 166"/>
              <p:cNvSpPr>
                <a:spLocks noChangeAspect="1"/>
              </p:cNvSpPr>
              <p:nvPr/>
            </p:nvSpPr>
            <p:spPr bwMode="auto">
              <a:xfrm>
                <a:off x="3002" y="2582"/>
                <a:ext cx="12" cy="23"/>
              </a:xfrm>
              <a:custGeom>
                <a:avLst/>
                <a:gdLst>
                  <a:gd name="T0" fmla="*/ 384 w 6"/>
                  <a:gd name="T1" fmla="*/ 594 h 11"/>
                  <a:gd name="T2" fmla="*/ 0 w 6"/>
                  <a:gd name="T3" fmla="*/ 0 h 11"/>
                  <a:gd name="T4" fmla="*/ 384 w 6"/>
                  <a:gd name="T5" fmla="*/ 914 h 11"/>
                  <a:gd name="T6" fmla="*/ 384 w 6"/>
                  <a:gd name="T7" fmla="*/ 594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6" y="7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5"/>
                      <a:pt x="2" y="9"/>
                      <a:pt x="6" y="11"/>
                    </a:cubicBezTo>
                    <a:lnTo>
                      <a:pt x="6" y="7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9" name="Freeform 167"/>
              <p:cNvSpPr>
                <a:spLocks noChangeAspect="1"/>
              </p:cNvSpPr>
              <p:nvPr/>
            </p:nvSpPr>
            <p:spPr bwMode="auto">
              <a:xfrm>
                <a:off x="2866" y="2469"/>
                <a:ext cx="12" cy="128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5653 h 60"/>
                  <a:gd name="T4" fmla="*/ 384 w 6"/>
                  <a:gd name="T5" fmla="*/ 4642 h 60"/>
                  <a:gd name="T6" fmla="*/ 384 w 6"/>
                  <a:gd name="T7" fmla="*/ 1020 h 60"/>
                  <a:gd name="T8" fmla="*/ 0 w 6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3" y="58"/>
                      <a:pt x="6" y="54"/>
                      <a:pt x="6" y="4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3" y="2"/>
                      <a:pt x="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0" name="Freeform 168"/>
              <p:cNvSpPr>
                <a:spLocks noChangeAspect="1"/>
              </p:cNvSpPr>
              <p:nvPr/>
            </p:nvSpPr>
            <p:spPr bwMode="auto">
              <a:xfrm>
                <a:off x="2914" y="2477"/>
                <a:ext cx="50" cy="133"/>
              </a:xfrm>
              <a:custGeom>
                <a:avLst/>
                <a:gdLst>
                  <a:gd name="T0" fmla="*/ 1600 w 25"/>
                  <a:gd name="T1" fmla="*/ 4870 h 62"/>
                  <a:gd name="T2" fmla="*/ 832 w 25"/>
                  <a:gd name="T3" fmla="*/ 6032 h 62"/>
                  <a:gd name="T4" fmla="*/ 832 w 25"/>
                  <a:gd name="T5" fmla="*/ 6032 h 62"/>
                  <a:gd name="T6" fmla="*/ 0 w 25"/>
                  <a:gd name="T7" fmla="*/ 4870 h 62"/>
                  <a:gd name="T8" fmla="*/ 0 w 25"/>
                  <a:gd name="T9" fmla="*/ 1182 h 62"/>
                  <a:gd name="T10" fmla="*/ 832 w 25"/>
                  <a:gd name="T11" fmla="*/ 0 h 62"/>
                  <a:gd name="T12" fmla="*/ 832 w 25"/>
                  <a:gd name="T13" fmla="*/ 0 h 62"/>
                  <a:gd name="T14" fmla="*/ 1600 w 25"/>
                  <a:gd name="T15" fmla="*/ 1182 h 62"/>
                  <a:gd name="T16" fmla="*/ 1600 w 25"/>
                  <a:gd name="T17" fmla="*/ 487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62">
                    <a:moveTo>
                      <a:pt x="25" y="50"/>
                    </a:moveTo>
                    <a:cubicBezTo>
                      <a:pt x="25" y="57"/>
                      <a:pt x="20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6" y="62"/>
                      <a:pt x="0" y="57"/>
                      <a:pt x="0" y="5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5"/>
                      <a:pt x="25" y="12"/>
                    </a:cubicBezTo>
                    <a:lnTo>
                      <a:pt x="25" y="5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2" name="Freeform 170"/>
            <p:cNvSpPr>
              <a:spLocks noChangeAspect="1"/>
            </p:cNvSpPr>
            <p:nvPr/>
          </p:nvSpPr>
          <p:spPr bwMode="auto">
            <a:xfrm>
              <a:off x="706" y="2584"/>
              <a:ext cx="138" cy="4"/>
            </a:xfrm>
            <a:custGeom>
              <a:avLst/>
              <a:gdLst>
                <a:gd name="T0" fmla="*/ 2147483647 w 138"/>
                <a:gd name="T1" fmla="*/ 0 h 4"/>
                <a:gd name="T2" fmla="*/ 2147483647 w 138"/>
                <a:gd name="T3" fmla="*/ 0 h 4"/>
                <a:gd name="T4" fmla="*/ 2147483647 w 138"/>
                <a:gd name="T5" fmla="*/ 2147483647 h 4"/>
                <a:gd name="T6" fmla="*/ 0 w 138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" h="4">
                  <a:moveTo>
                    <a:pt x="2" y="0"/>
                  </a:moveTo>
                  <a:lnTo>
                    <a:pt x="138" y="0"/>
                  </a:lnTo>
                  <a:lnTo>
                    <a:pt x="138" y="4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3" name="Group 171"/>
            <p:cNvGrpSpPr>
              <a:grpSpLocks noChangeAspect="1"/>
            </p:cNvGrpSpPr>
            <p:nvPr/>
          </p:nvGrpSpPr>
          <p:grpSpPr bwMode="auto">
            <a:xfrm>
              <a:off x="1146" y="804"/>
              <a:ext cx="120" cy="773"/>
              <a:chOff x="1018" y="576"/>
              <a:chExt cx="100" cy="644"/>
            </a:xfrm>
          </p:grpSpPr>
          <p:sp>
            <p:nvSpPr>
              <p:cNvPr id="14" name="Oval 172"/>
              <p:cNvSpPr>
                <a:spLocks noChangeAspect="1" noChangeArrowheads="1"/>
              </p:cNvSpPr>
              <p:nvPr/>
            </p:nvSpPr>
            <p:spPr bwMode="auto">
              <a:xfrm>
                <a:off x="1018" y="1197"/>
                <a:ext cx="100" cy="23"/>
              </a:xfrm>
              <a:prstGeom prst="ellipse">
                <a:avLst/>
              </a:prstGeom>
              <a:solidFill>
                <a:srgbClr val="4F4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173"/>
              <p:cNvSpPr>
                <a:spLocks noChangeAspect="1"/>
              </p:cNvSpPr>
              <p:nvPr/>
            </p:nvSpPr>
            <p:spPr bwMode="auto">
              <a:xfrm>
                <a:off x="1022" y="1207"/>
                <a:ext cx="90" cy="13"/>
              </a:xfrm>
              <a:custGeom>
                <a:avLst/>
                <a:gdLst>
                  <a:gd name="T0" fmla="*/ 0 w 45"/>
                  <a:gd name="T1" fmla="*/ 338 h 6"/>
                  <a:gd name="T2" fmla="*/ 1472 w 45"/>
                  <a:gd name="T3" fmla="*/ 620 h 6"/>
                  <a:gd name="T4" fmla="*/ 2880 w 45"/>
                  <a:gd name="T5" fmla="*/ 338 h 6"/>
                  <a:gd name="T6" fmla="*/ 1472 w 45"/>
                  <a:gd name="T7" fmla="*/ 0 h 6"/>
                  <a:gd name="T8" fmla="*/ 0 w 45"/>
                  <a:gd name="T9" fmla="*/ 33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">
                    <a:moveTo>
                      <a:pt x="0" y="3"/>
                    </a:moveTo>
                    <a:cubicBezTo>
                      <a:pt x="4" y="5"/>
                      <a:pt x="13" y="6"/>
                      <a:pt x="23" y="6"/>
                    </a:cubicBezTo>
                    <a:cubicBezTo>
                      <a:pt x="33" y="6"/>
                      <a:pt x="41" y="5"/>
                      <a:pt x="45" y="3"/>
                    </a:cubicBezTo>
                    <a:cubicBezTo>
                      <a:pt x="41" y="1"/>
                      <a:pt x="33" y="0"/>
                      <a:pt x="23" y="0"/>
                    </a:cubicBezTo>
                    <a:cubicBezTo>
                      <a:pt x="13" y="0"/>
                      <a:pt x="4" y="1"/>
                      <a:pt x="0" y="3"/>
                    </a:cubicBezTo>
                    <a:close/>
                  </a:path>
                </a:pathLst>
              </a:custGeom>
              <a:solidFill>
                <a:srgbClr val="1818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Oval 174"/>
              <p:cNvSpPr>
                <a:spLocks noChangeAspect="1" noChangeArrowheads="1"/>
              </p:cNvSpPr>
              <p:nvPr/>
            </p:nvSpPr>
            <p:spPr bwMode="auto">
              <a:xfrm>
                <a:off x="1018" y="1197"/>
                <a:ext cx="100" cy="23"/>
              </a:xfrm>
              <a:prstGeom prst="ellipse">
                <a:avLst/>
              </a:prstGeom>
              <a:noFill/>
              <a:ln w="635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175"/>
              <p:cNvSpPr>
                <a:spLocks noChangeAspect="1"/>
              </p:cNvSpPr>
              <p:nvPr/>
            </p:nvSpPr>
            <p:spPr bwMode="auto">
              <a:xfrm>
                <a:off x="1018" y="576"/>
                <a:ext cx="100" cy="644"/>
              </a:xfrm>
              <a:custGeom>
                <a:avLst/>
                <a:gdLst>
                  <a:gd name="T0" fmla="*/ 0 w 50"/>
                  <a:gd name="T1" fmla="*/ 27916 h 302"/>
                  <a:gd name="T2" fmla="*/ 1600 w 50"/>
                  <a:gd name="T3" fmla="*/ 0 h 302"/>
                  <a:gd name="T4" fmla="*/ 3200 w 50"/>
                  <a:gd name="T5" fmla="*/ 27916 h 302"/>
                  <a:gd name="T6" fmla="*/ 3200 w 50"/>
                  <a:gd name="T7" fmla="*/ 27916 h 302"/>
                  <a:gd name="T8" fmla="*/ 1600 w 50"/>
                  <a:gd name="T9" fmla="*/ 28394 h 302"/>
                  <a:gd name="T10" fmla="*/ 0 w 50"/>
                  <a:gd name="T11" fmla="*/ 27916 h 3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302">
                    <a:moveTo>
                      <a:pt x="0" y="297"/>
                    </a:moveTo>
                    <a:cubicBezTo>
                      <a:pt x="0" y="196"/>
                      <a:pt x="14" y="0"/>
                      <a:pt x="25" y="0"/>
                    </a:cubicBezTo>
                    <a:cubicBezTo>
                      <a:pt x="35" y="0"/>
                      <a:pt x="50" y="196"/>
                      <a:pt x="50" y="297"/>
                    </a:cubicBezTo>
                    <a:cubicBezTo>
                      <a:pt x="50" y="297"/>
                      <a:pt x="50" y="297"/>
                      <a:pt x="50" y="297"/>
                    </a:cubicBezTo>
                    <a:cubicBezTo>
                      <a:pt x="50" y="300"/>
                      <a:pt x="39" y="302"/>
                      <a:pt x="25" y="302"/>
                    </a:cubicBezTo>
                    <a:cubicBezTo>
                      <a:pt x="11" y="302"/>
                      <a:pt x="0" y="300"/>
                      <a:pt x="0" y="297"/>
                    </a:cubicBezTo>
                  </a:path>
                </a:pathLst>
              </a:custGeom>
              <a:solidFill>
                <a:srgbClr val="1CA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Freeform 176"/>
              <p:cNvSpPr>
                <a:spLocks noChangeAspect="1"/>
              </p:cNvSpPr>
              <p:nvPr/>
            </p:nvSpPr>
            <p:spPr bwMode="auto">
              <a:xfrm>
                <a:off x="1028" y="644"/>
                <a:ext cx="56" cy="568"/>
              </a:xfrm>
              <a:custGeom>
                <a:avLst/>
                <a:gdLst>
                  <a:gd name="T0" fmla="*/ 384 w 28"/>
                  <a:gd name="T1" fmla="*/ 19229 h 266"/>
                  <a:gd name="T2" fmla="*/ 960 w 28"/>
                  <a:gd name="T3" fmla="*/ 0 h 266"/>
                  <a:gd name="T4" fmla="*/ 0 w 28"/>
                  <a:gd name="T5" fmla="*/ 23807 h 266"/>
                  <a:gd name="T6" fmla="*/ 0 w 28"/>
                  <a:gd name="T7" fmla="*/ 24828 h 266"/>
                  <a:gd name="T8" fmla="*/ 640 w 28"/>
                  <a:gd name="T9" fmla="*/ 25137 h 266"/>
                  <a:gd name="T10" fmla="*/ 1792 w 28"/>
                  <a:gd name="T11" fmla="*/ 24285 h 266"/>
                  <a:gd name="T12" fmla="*/ 832 w 28"/>
                  <a:gd name="T13" fmla="*/ 24828 h 266"/>
                  <a:gd name="T14" fmla="*/ 384 w 28"/>
                  <a:gd name="T15" fmla="*/ 19229 h 2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266">
                    <a:moveTo>
                      <a:pt x="6" y="203"/>
                    </a:moveTo>
                    <a:cubicBezTo>
                      <a:pt x="5" y="157"/>
                      <a:pt x="15" y="80"/>
                      <a:pt x="15" y="0"/>
                    </a:cubicBezTo>
                    <a:cubicBezTo>
                      <a:pt x="5" y="116"/>
                      <a:pt x="0" y="168"/>
                      <a:pt x="0" y="251"/>
                    </a:cubicBezTo>
                    <a:cubicBezTo>
                      <a:pt x="0" y="255"/>
                      <a:pt x="0" y="260"/>
                      <a:pt x="0" y="262"/>
                    </a:cubicBezTo>
                    <a:cubicBezTo>
                      <a:pt x="0" y="265"/>
                      <a:pt x="6" y="266"/>
                      <a:pt x="10" y="265"/>
                    </a:cubicBezTo>
                    <a:cubicBezTo>
                      <a:pt x="15" y="265"/>
                      <a:pt x="23" y="264"/>
                      <a:pt x="28" y="256"/>
                    </a:cubicBezTo>
                    <a:cubicBezTo>
                      <a:pt x="24" y="260"/>
                      <a:pt x="19" y="263"/>
                      <a:pt x="13" y="262"/>
                    </a:cubicBezTo>
                    <a:cubicBezTo>
                      <a:pt x="2" y="258"/>
                      <a:pt x="6" y="221"/>
                      <a:pt x="6" y="2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Freeform 177"/>
              <p:cNvSpPr>
                <a:spLocks noChangeAspect="1"/>
              </p:cNvSpPr>
              <p:nvPr/>
            </p:nvSpPr>
            <p:spPr bwMode="auto">
              <a:xfrm>
                <a:off x="1038" y="757"/>
                <a:ext cx="70" cy="457"/>
              </a:xfrm>
              <a:custGeom>
                <a:avLst/>
                <a:gdLst>
                  <a:gd name="T0" fmla="*/ 576 w 35"/>
                  <a:gd name="T1" fmla="*/ 20112 h 214"/>
                  <a:gd name="T2" fmla="*/ 0 w 35"/>
                  <a:gd name="T3" fmla="*/ 20217 h 214"/>
                  <a:gd name="T4" fmla="*/ 832 w 35"/>
                  <a:gd name="T5" fmla="*/ 20294 h 214"/>
                  <a:gd name="T6" fmla="*/ 2240 w 35"/>
                  <a:gd name="T7" fmla="*/ 19800 h 214"/>
                  <a:gd name="T8" fmla="*/ 2240 w 35"/>
                  <a:gd name="T9" fmla="*/ 19632 h 214"/>
                  <a:gd name="T10" fmla="*/ 1600 w 35"/>
                  <a:gd name="T11" fmla="*/ 0 h 214"/>
                  <a:gd name="T12" fmla="*/ 1600 w 35"/>
                  <a:gd name="T13" fmla="*/ 19049 h 214"/>
                  <a:gd name="T14" fmla="*/ 576 w 35"/>
                  <a:gd name="T15" fmla="*/ 20112 h 2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" h="214">
                    <a:moveTo>
                      <a:pt x="9" y="212"/>
                    </a:moveTo>
                    <a:cubicBezTo>
                      <a:pt x="5" y="213"/>
                      <a:pt x="0" y="213"/>
                      <a:pt x="0" y="213"/>
                    </a:cubicBezTo>
                    <a:cubicBezTo>
                      <a:pt x="2" y="214"/>
                      <a:pt x="9" y="214"/>
                      <a:pt x="13" y="214"/>
                    </a:cubicBezTo>
                    <a:cubicBezTo>
                      <a:pt x="27" y="214"/>
                      <a:pt x="35" y="212"/>
                      <a:pt x="35" y="209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35" y="123"/>
                      <a:pt x="35" y="116"/>
                      <a:pt x="25" y="0"/>
                    </a:cubicBezTo>
                    <a:cubicBezTo>
                      <a:pt x="25" y="80"/>
                      <a:pt x="34" y="172"/>
                      <a:pt x="25" y="201"/>
                    </a:cubicBezTo>
                    <a:cubicBezTo>
                      <a:pt x="21" y="210"/>
                      <a:pt x="13" y="212"/>
                      <a:pt x="9" y="212"/>
                    </a:cubicBezTo>
                    <a:close/>
                  </a:path>
                </a:pathLst>
              </a:custGeom>
              <a:solidFill>
                <a:srgbClr val="047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Freeform 178"/>
              <p:cNvSpPr>
                <a:spLocks noChangeAspect="1"/>
              </p:cNvSpPr>
              <p:nvPr/>
            </p:nvSpPr>
            <p:spPr bwMode="auto">
              <a:xfrm>
                <a:off x="1088" y="757"/>
                <a:ext cx="12" cy="429"/>
              </a:xfrm>
              <a:custGeom>
                <a:avLst/>
                <a:gdLst>
                  <a:gd name="T0" fmla="*/ 0 w 6"/>
                  <a:gd name="T1" fmla="*/ 0 h 201"/>
                  <a:gd name="T2" fmla="*/ 128 w 6"/>
                  <a:gd name="T3" fmla="*/ 7923 h 201"/>
                  <a:gd name="T4" fmla="*/ 0 w 6"/>
                  <a:gd name="T5" fmla="*/ 19010 h 201"/>
                  <a:gd name="T6" fmla="*/ 0 w 6"/>
                  <a:gd name="T7" fmla="*/ 19010 h 201"/>
                  <a:gd name="T8" fmla="*/ 256 w 6"/>
                  <a:gd name="T9" fmla="*/ 7844 h 201"/>
                  <a:gd name="T10" fmla="*/ 0 w 6"/>
                  <a:gd name="T11" fmla="*/ 0 h 2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201">
                    <a:moveTo>
                      <a:pt x="0" y="0"/>
                    </a:moveTo>
                    <a:cubicBezTo>
                      <a:pt x="0" y="27"/>
                      <a:pt x="1" y="56"/>
                      <a:pt x="2" y="84"/>
                    </a:cubicBezTo>
                    <a:cubicBezTo>
                      <a:pt x="4" y="135"/>
                      <a:pt x="5" y="183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6" y="182"/>
                      <a:pt x="6" y="136"/>
                      <a:pt x="4" y="83"/>
                    </a:cubicBezTo>
                    <a:cubicBezTo>
                      <a:pt x="3" y="55"/>
                      <a:pt x="0" y="2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Freeform 179"/>
              <p:cNvSpPr>
                <a:spLocks noChangeAspect="1"/>
              </p:cNvSpPr>
              <p:nvPr/>
            </p:nvSpPr>
            <p:spPr bwMode="auto">
              <a:xfrm>
                <a:off x="1018" y="576"/>
                <a:ext cx="100" cy="644"/>
              </a:xfrm>
              <a:custGeom>
                <a:avLst/>
                <a:gdLst>
                  <a:gd name="T0" fmla="*/ 0 w 50"/>
                  <a:gd name="T1" fmla="*/ 27916 h 302"/>
                  <a:gd name="T2" fmla="*/ 1600 w 50"/>
                  <a:gd name="T3" fmla="*/ 0 h 302"/>
                  <a:gd name="T4" fmla="*/ 3200 w 50"/>
                  <a:gd name="T5" fmla="*/ 27916 h 302"/>
                  <a:gd name="T6" fmla="*/ 3200 w 50"/>
                  <a:gd name="T7" fmla="*/ 27916 h 302"/>
                  <a:gd name="T8" fmla="*/ 1600 w 50"/>
                  <a:gd name="T9" fmla="*/ 28394 h 302"/>
                  <a:gd name="T10" fmla="*/ 0 w 50"/>
                  <a:gd name="T11" fmla="*/ 27916 h 3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302">
                    <a:moveTo>
                      <a:pt x="0" y="297"/>
                    </a:moveTo>
                    <a:cubicBezTo>
                      <a:pt x="0" y="196"/>
                      <a:pt x="14" y="0"/>
                      <a:pt x="25" y="0"/>
                    </a:cubicBezTo>
                    <a:cubicBezTo>
                      <a:pt x="35" y="0"/>
                      <a:pt x="50" y="196"/>
                      <a:pt x="50" y="297"/>
                    </a:cubicBezTo>
                    <a:cubicBezTo>
                      <a:pt x="50" y="297"/>
                      <a:pt x="50" y="297"/>
                      <a:pt x="50" y="297"/>
                    </a:cubicBezTo>
                    <a:cubicBezTo>
                      <a:pt x="50" y="300"/>
                      <a:pt x="39" y="302"/>
                      <a:pt x="25" y="302"/>
                    </a:cubicBezTo>
                    <a:cubicBezTo>
                      <a:pt x="11" y="302"/>
                      <a:pt x="0" y="300"/>
                      <a:pt x="0" y="297"/>
                    </a:cubicBez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81" name="Group 339"/>
          <p:cNvGrpSpPr>
            <a:grpSpLocks noChangeAspect="1"/>
          </p:cNvGrpSpPr>
          <p:nvPr/>
        </p:nvGrpSpPr>
        <p:grpSpPr bwMode="auto">
          <a:xfrm>
            <a:off x="1262668" y="4928892"/>
            <a:ext cx="1370044" cy="766606"/>
            <a:chOff x="3744" y="2640"/>
            <a:chExt cx="1772" cy="991"/>
          </a:xfrm>
        </p:grpSpPr>
        <p:sp>
          <p:nvSpPr>
            <p:cNvPr id="182" name="Freeform 340"/>
            <p:cNvSpPr>
              <a:spLocks noChangeAspect="1"/>
            </p:cNvSpPr>
            <p:nvPr/>
          </p:nvSpPr>
          <p:spPr bwMode="auto">
            <a:xfrm>
              <a:off x="3774" y="3284"/>
              <a:ext cx="919" cy="252"/>
            </a:xfrm>
            <a:custGeom>
              <a:avLst/>
              <a:gdLst>
                <a:gd name="T0" fmla="*/ 7541 w 525"/>
                <a:gd name="T1" fmla="*/ 4495 h 135"/>
                <a:gd name="T2" fmla="*/ 0 w 525"/>
                <a:gd name="T3" fmla="*/ 0 h 135"/>
                <a:gd name="T4" fmla="*/ 7541 w 525"/>
                <a:gd name="T5" fmla="*/ 5705 h 135"/>
                <a:gd name="T6" fmla="*/ 15110 w 525"/>
                <a:gd name="T7" fmla="*/ 0 h 135"/>
                <a:gd name="T8" fmla="*/ 7541 w 525"/>
                <a:gd name="T9" fmla="*/ 449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" h="135">
                  <a:moveTo>
                    <a:pt x="262" y="106"/>
                  </a:moveTo>
                  <a:cubicBezTo>
                    <a:pt x="138" y="106"/>
                    <a:pt x="34" y="61"/>
                    <a:pt x="0" y="0"/>
                  </a:cubicBezTo>
                  <a:cubicBezTo>
                    <a:pt x="6" y="80"/>
                    <a:pt x="121" y="135"/>
                    <a:pt x="262" y="135"/>
                  </a:cubicBezTo>
                  <a:cubicBezTo>
                    <a:pt x="404" y="135"/>
                    <a:pt x="519" y="80"/>
                    <a:pt x="525" y="0"/>
                  </a:cubicBezTo>
                  <a:cubicBezTo>
                    <a:pt x="491" y="61"/>
                    <a:pt x="386" y="106"/>
                    <a:pt x="262" y="106"/>
                  </a:cubicBezTo>
                  <a:close/>
                </a:path>
              </a:pathLst>
            </a:custGeom>
            <a:solidFill>
              <a:srgbClr val="D367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3" name="Freeform 341"/>
            <p:cNvSpPr>
              <a:spLocks noChangeAspect="1"/>
            </p:cNvSpPr>
            <p:nvPr/>
          </p:nvSpPr>
          <p:spPr bwMode="auto">
            <a:xfrm>
              <a:off x="3770" y="2946"/>
              <a:ext cx="926" cy="517"/>
            </a:xfrm>
            <a:custGeom>
              <a:avLst/>
              <a:gdLst>
                <a:gd name="T0" fmla="*/ 2151 w 529"/>
                <a:gd name="T1" fmla="*/ 9942 h 277"/>
                <a:gd name="T2" fmla="*/ 0 w 529"/>
                <a:gd name="T3" fmla="*/ 5853 h 277"/>
                <a:gd name="T4" fmla="*/ 2151 w 529"/>
                <a:gd name="T5" fmla="*/ 1769 h 277"/>
                <a:gd name="T6" fmla="*/ 7595 w 529"/>
                <a:gd name="T7" fmla="*/ 0 h 277"/>
                <a:gd name="T8" fmla="*/ 13073 w 529"/>
                <a:gd name="T9" fmla="*/ 1769 h 277"/>
                <a:gd name="T10" fmla="*/ 15222 w 529"/>
                <a:gd name="T11" fmla="*/ 5853 h 277"/>
                <a:gd name="T12" fmla="*/ 13073 w 529"/>
                <a:gd name="T13" fmla="*/ 9942 h 277"/>
                <a:gd name="T14" fmla="*/ 7595 w 529"/>
                <a:gd name="T15" fmla="*/ 11708 h 277"/>
                <a:gd name="T16" fmla="*/ 2151 w 529"/>
                <a:gd name="T17" fmla="*/ 9942 h 2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9" h="277">
                  <a:moveTo>
                    <a:pt x="75" y="235"/>
                  </a:moveTo>
                  <a:cubicBezTo>
                    <a:pt x="26" y="209"/>
                    <a:pt x="0" y="174"/>
                    <a:pt x="0" y="138"/>
                  </a:cubicBezTo>
                  <a:cubicBezTo>
                    <a:pt x="0" y="102"/>
                    <a:pt x="26" y="68"/>
                    <a:pt x="75" y="42"/>
                  </a:cubicBezTo>
                  <a:cubicBezTo>
                    <a:pt x="125" y="15"/>
                    <a:pt x="192" y="0"/>
                    <a:pt x="264" y="0"/>
                  </a:cubicBezTo>
                  <a:cubicBezTo>
                    <a:pt x="336" y="0"/>
                    <a:pt x="403" y="15"/>
                    <a:pt x="454" y="42"/>
                  </a:cubicBezTo>
                  <a:cubicBezTo>
                    <a:pt x="502" y="68"/>
                    <a:pt x="529" y="102"/>
                    <a:pt x="529" y="138"/>
                  </a:cubicBezTo>
                  <a:cubicBezTo>
                    <a:pt x="529" y="174"/>
                    <a:pt x="502" y="209"/>
                    <a:pt x="454" y="235"/>
                  </a:cubicBezTo>
                  <a:cubicBezTo>
                    <a:pt x="403" y="262"/>
                    <a:pt x="336" y="277"/>
                    <a:pt x="264" y="277"/>
                  </a:cubicBezTo>
                  <a:cubicBezTo>
                    <a:pt x="192" y="277"/>
                    <a:pt x="125" y="262"/>
                    <a:pt x="75" y="235"/>
                  </a:cubicBez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" name="Freeform 342"/>
            <p:cNvSpPr>
              <a:spLocks noChangeAspect="1"/>
            </p:cNvSpPr>
            <p:nvPr/>
          </p:nvSpPr>
          <p:spPr bwMode="auto">
            <a:xfrm>
              <a:off x="3754" y="3204"/>
              <a:ext cx="961" cy="427"/>
            </a:xfrm>
            <a:custGeom>
              <a:avLst/>
              <a:gdLst>
                <a:gd name="T0" fmla="*/ 15789 w 549"/>
                <a:gd name="T1" fmla="*/ 3410 h 229"/>
                <a:gd name="T2" fmla="*/ 7884 w 549"/>
                <a:gd name="T3" fmla="*/ 9620 h 229"/>
                <a:gd name="T4" fmla="*/ 0 w 549"/>
                <a:gd name="T5" fmla="*/ 3410 h 229"/>
                <a:gd name="T6" fmla="*/ 0 w 549"/>
                <a:gd name="T7" fmla="*/ 0 h 229"/>
                <a:gd name="T8" fmla="*/ 7884 w 549"/>
                <a:gd name="T9" fmla="*/ 6261 h 229"/>
                <a:gd name="T10" fmla="*/ 15789 w 549"/>
                <a:gd name="T11" fmla="*/ 0 h 229"/>
                <a:gd name="T12" fmla="*/ 15789 w 549"/>
                <a:gd name="T13" fmla="*/ 3410 h 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9" h="229">
                  <a:moveTo>
                    <a:pt x="549" y="81"/>
                  </a:moveTo>
                  <a:cubicBezTo>
                    <a:pt x="549" y="163"/>
                    <a:pt x="426" y="229"/>
                    <a:pt x="274" y="229"/>
                  </a:cubicBezTo>
                  <a:cubicBezTo>
                    <a:pt x="123" y="229"/>
                    <a:pt x="0" y="163"/>
                    <a:pt x="0" y="8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123" y="149"/>
                    <a:pt x="274" y="149"/>
                  </a:cubicBezTo>
                  <a:cubicBezTo>
                    <a:pt x="426" y="149"/>
                    <a:pt x="549" y="82"/>
                    <a:pt x="549" y="0"/>
                  </a:cubicBezTo>
                  <a:lnTo>
                    <a:pt x="549" y="81"/>
                  </a:ln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5" name="Freeform 343"/>
            <p:cNvSpPr>
              <a:spLocks noChangeAspect="1"/>
            </p:cNvSpPr>
            <p:nvPr/>
          </p:nvSpPr>
          <p:spPr bwMode="auto">
            <a:xfrm>
              <a:off x="3770" y="3278"/>
              <a:ext cx="925" cy="320"/>
            </a:xfrm>
            <a:custGeom>
              <a:avLst/>
              <a:gdLst>
                <a:gd name="T0" fmla="*/ 15270 w 528"/>
                <a:gd name="T1" fmla="*/ 0 h 171"/>
                <a:gd name="T2" fmla="*/ 7638 w 528"/>
                <a:gd name="T3" fmla="*/ 4686 h 171"/>
                <a:gd name="T4" fmla="*/ 0 w 528"/>
                <a:gd name="T5" fmla="*/ 0 h 171"/>
                <a:gd name="T6" fmla="*/ 0 w 528"/>
                <a:gd name="T7" fmla="*/ 1716 h 171"/>
                <a:gd name="T8" fmla="*/ 7638 w 528"/>
                <a:gd name="T9" fmla="*/ 7347 h 171"/>
                <a:gd name="T10" fmla="*/ 15270 w 528"/>
                <a:gd name="T11" fmla="*/ 1716 h 171"/>
                <a:gd name="T12" fmla="*/ 15270 w 528"/>
                <a:gd name="T13" fmla="*/ 0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8" h="171">
                  <a:moveTo>
                    <a:pt x="528" y="0"/>
                  </a:moveTo>
                  <a:cubicBezTo>
                    <a:pt x="496" y="63"/>
                    <a:pt x="390" y="109"/>
                    <a:pt x="264" y="109"/>
                  </a:cubicBezTo>
                  <a:cubicBezTo>
                    <a:pt x="138" y="109"/>
                    <a:pt x="32" y="63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06"/>
                    <a:pt x="118" y="171"/>
                    <a:pt x="264" y="171"/>
                  </a:cubicBezTo>
                  <a:cubicBezTo>
                    <a:pt x="410" y="171"/>
                    <a:pt x="528" y="101"/>
                    <a:pt x="528" y="40"/>
                  </a:cubicBezTo>
                  <a:lnTo>
                    <a:pt x="528" y="0"/>
                  </a:lnTo>
                  <a:close/>
                </a:path>
              </a:pathLst>
            </a:custGeom>
            <a:solidFill>
              <a:srgbClr val="EAC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6" name="Freeform 344"/>
            <p:cNvSpPr>
              <a:spLocks noChangeAspect="1"/>
            </p:cNvSpPr>
            <p:nvPr/>
          </p:nvSpPr>
          <p:spPr bwMode="auto">
            <a:xfrm>
              <a:off x="3774" y="3284"/>
              <a:ext cx="919" cy="252"/>
            </a:xfrm>
            <a:custGeom>
              <a:avLst/>
              <a:gdLst>
                <a:gd name="T0" fmla="*/ 7541 w 525"/>
                <a:gd name="T1" fmla="*/ 4495 h 135"/>
                <a:gd name="T2" fmla="*/ 0 w 525"/>
                <a:gd name="T3" fmla="*/ 0 h 135"/>
                <a:gd name="T4" fmla="*/ 7541 w 525"/>
                <a:gd name="T5" fmla="*/ 5705 h 135"/>
                <a:gd name="T6" fmla="*/ 15110 w 525"/>
                <a:gd name="T7" fmla="*/ 0 h 135"/>
                <a:gd name="T8" fmla="*/ 7541 w 525"/>
                <a:gd name="T9" fmla="*/ 449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" h="135">
                  <a:moveTo>
                    <a:pt x="262" y="106"/>
                  </a:moveTo>
                  <a:cubicBezTo>
                    <a:pt x="138" y="106"/>
                    <a:pt x="34" y="61"/>
                    <a:pt x="0" y="0"/>
                  </a:cubicBezTo>
                  <a:cubicBezTo>
                    <a:pt x="6" y="80"/>
                    <a:pt x="121" y="135"/>
                    <a:pt x="262" y="135"/>
                  </a:cubicBezTo>
                  <a:cubicBezTo>
                    <a:pt x="404" y="135"/>
                    <a:pt x="519" y="80"/>
                    <a:pt x="525" y="0"/>
                  </a:cubicBezTo>
                  <a:cubicBezTo>
                    <a:pt x="491" y="61"/>
                    <a:pt x="386" y="106"/>
                    <a:pt x="262" y="106"/>
                  </a:cubicBezTo>
                  <a:close/>
                </a:path>
              </a:pathLst>
            </a:custGeom>
            <a:solidFill>
              <a:srgbClr val="FCE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7" name="Oval 345"/>
            <p:cNvSpPr>
              <a:spLocks noChangeAspect="1" noChangeArrowheads="1"/>
            </p:cNvSpPr>
            <p:nvPr/>
          </p:nvSpPr>
          <p:spPr bwMode="auto">
            <a:xfrm>
              <a:off x="3753" y="2927"/>
              <a:ext cx="961" cy="555"/>
            </a:xfrm>
            <a:prstGeom prst="ellipse">
              <a:avLst/>
            </a:prstGeom>
            <a:solidFill>
              <a:srgbClr val="F0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Freeform 346"/>
            <p:cNvSpPr>
              <a:spLocks noChangeAspect="1"/>
            </p:cNvSpPr>
            <p:nvPr/>
          </p:nvSpPr>
          <p:spPr bwMode="auto">
            <a:xfrm>
              <a:off x="3770" y="2946"/>
              <a:ext cx="926" cy="517"/>
            </a:xfrm>
            <a:custGeom>
              <a:avLst/>
              <a:gdLst>
                <a:gd name="T0" fmla="*/ 2151 w 529"/>
                <a:gd name="T1" fmla="*/ 9942 h 277"/>
                <a:gd name="T2" fmla="*/ 0 w 529"/>
                <a:gd name="T3" fmla="*/ 5853 h 277"/>
                <a:gd name="T4" fmla="*/ 2151 w 529"/>
                <a:gd name="T5" fmla="*/ 1769 h 277"/>
                <a:gd name="T6" fmla="*/ 7595 w 529"/>
                <a:gd name="T7" fmla="*/ 0 h 277"/>
                <a:gd name="T8" fmla="*/ 13073 w 529"/>
                <a:gd name="T9" fmla="*/ 1769 h 277"/>
                <a:gd name="T10" fmla="*/ 15222 w 529"/>
                <a:gd name="T11" fmla="*/ 5853 h 277"/>
                <a:gd name="T12" fmla="*/ 13073 w 529"/>
                <a:gd name="T13" fmla="*/ 9942 h 277"/>
                <a:gd name="T14" fmla="*/ 7595 w 529"/>
                <a:gd name="T15" fmla="*/ 11708 h 277"/>
                <a:gd name="T16" fmla="*/ 2151 w 529"/>
                <a:gd name="T17" fmla="*/ 9942 h 2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9" h="277">
                  <a:moveTo>
                    <a:pt x="75" y="235"/>
                  </a:moveTo>
                  <a:cubicBezTo>
                    <a:pt x="26" y="209"/>
                    <a:pt x="0" y="174"/>
                    <a:pt x="0" y="138"/>
                  </a:cubicBezTo>
                  <a:cubicBezTo>
                    <a:pt x="0" y="102"/>
                    <a:pt x="26" y="68"/>
                    <a:pt x="75" y="42"/>
                  </a:cubicBezTo>
                  <a:cubicBezTo>
                    <a:pt x="125" y="15"/>
                    <a:pt x="192" y="0"/>
                    <a:pt x="264" y="0"/>
                  </a:cubicBezTo>
                  <a:cubicBezTo>
                    <a:pt x="336" y="0"/>
                    <a:pt x="403" y="15"/>
                    <a:pt x="454" y="42"/>
                  </a:cubicBezTo>
                  <a:cubicBezTo>
                    <a:pt x="502" y="68"/>
                    <a:pt x="529" y="102"/>
                    <a:pt x="529" y="138"/>
                  </a:cubicBezTo>
                  <a:cubicBezTo>
                    <a:pt x="529" y="174"/>
                    <a:pt x="502" y="209"/>
                    <a:pt x="454" y="235"/>
                  </a:cubicBezTo>
                  <a:cubicBezTo>
                    <a:pt x="403" y="262"/>
                    <a:pt x="336" y="277"/>
                    <a:pt x="264" y="277"/>
                  </a:cubicBezTo>
                  <a:cubicBezTo>
                    <a:pt x="192" y="277"/>
                    <a:pt x="125" y="262"/>
                    <a:pt x="75" y="235"/>
                  </a:cubicBezTo>
                  <a:close/>
                </a:path>
              </a:pathLst>
            </a:custGeom>
            <a:solidFill>
              <a:srgbClr val="BD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9" name="Freeform 347"/>
            <p:cNvSpPr>
              <a:spLocks noChangeAspect="1"/>
            </p:cNvSpPr>
            <p:nvPr/>
          </p:nvSpPr>
          <p:spPr bwMode="auto">
            <a:xfrm>
              <a:off x="3770" y="2946"/>
              <a:ext cx="926" cy="353"/>
            </a:xfrm>
            <a:custGeom>
              <a:avLst/>
              <a:gdLst>
                <a:gd name="T0" fmla="*/ 499 w 529"/>
                <a:gd name="T1" fmla="*/ 7981 h 189"/>
                <a:gd name="T2" fmla="*/ 7595 w 529"/>
                <a:gd name="T3" fmla="*/ 2983 h 189"/>
                <a:gd name="T4" fmla="*/ 14674 w 529"/>
                <a:gd name="T5" fmla="*/ 8020 h 189"/>
                <a:gd name="T6" fmla="*/ 15222 w 529"/>
                <a:gd name="T7" fmla="*/ 5865 h 189"/>
                <a:gd name="T8" fmla="*/ 13073 w 529"/>
                <a:gd name="T9" fmla="*/ 1780 h 189"/>
                <a:gd name="T10" fmla="*/ 7595 w 529"/>
                <a:gd name="T11" fmla="*/ 0 h 189"/>
                <a:gd name="T12" fmla="*/ 2151 w 529"/>
                <a:gd name="T13" fmla="*/ 1780 h 189"/>
                <a:gd name="T14" fmla="*/ 0 w 529"/>
                <a:gd name="T15" fmla="*/ 5865 h 189"/>
                <a:gd name="T16" fmla="*/ 499 w 529"/>
                <a:gd name="T17" fmla="*/ 7981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9" h="189">
                  <a:moveTo>
                    <a:pt x="17" y="188"/>
                  </a:moveTo>
                  <a:cubicBezTo>
                    <a:pt x="32" y="121"/>
                    <a:pt x="145" y="70"/>
                    <a:pt x="264" y="70"/>
                  </a:cubicBezTo>
                  <a:cubicBezTo>
                    <a:pt x="380" y="70"/>
                    <a:pt x="506" y="128"/>
                    <a:pt x="510" y="189"/>
                  </a:cubicBezTo>
                  <a:cubicBezTo>
                    <a:pt x="522" y="173"/>
                    <a:pt x="529" y="156"/>
                    <a:pt x="529" y="138"/>
                  </a:cubicBezTo>
                  <a:cubicBezTo>
                    <a:pt x="529" y="102"/>
                    <a:pt x="502" y="68"/>
                    <a:pt x="454" y="42"/>
                  </a:cubicBezTo>
                  <a:cubicBezTo>
                    <a:pt x="403" y="15"/>
                    <a:pt x="336" y="0"/>
                    <a:pt x="264" y="0"/>
                  </a:cubicBezTo>
                  <a:cubicBezTo>
                    <a:pt x="192" y="0"/>
                    <a:pt x="125" y="15"/>
                    <a:pt x="75" y="42"/>
                  </a:cubicBezTo>
                  <a:cubicBezTo>
                    <a:pt x="26" y="68"/>
                    <a:pt x="0" y="102"/>
                    <a:pt x="0" y="138"/>
                  </a:cubicBezTo>
                  <a:cubicBezTo>
                    <a:pt x="0" y="155"/>
                    <a:pt x="6" y="172"/>
                    <a:pt x="17" y="188"/>
                  </a:cubicBezTo>
                  <a:close/>
                </a:path>
              </a:pathLst>
            </a:custGeom>
            <a:solidFill>
              <a:srgbClr val="AFE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0" name="Freeform 348"/>
            <p:cNvSpPr>
              <a:spLocks noChangeAspect="1"/>
            </p:cNvSpPr>
            <p:nvPr/>
          </p:nvSpPr>
          <p:spPr bwMode="auto">
            <a:xfrm>
              <a:off x="3744" y="3065"/>
              <a:ext cx="205" cy="213"/>
            </a:xfrm>
            <a:custGeom>
              <a:avLst/>
              <a:gdLst>
                <a:gd name="T0" fmla="*/ 3383 w 117"/>
                <a:gd name="T1" fmla="*/ 1527 h 114"/>
                <a:gd name="T2" fmla="*/ 878 w 117"/>
                <a:gd name="T3" fmla="*/ 4852 h 114"/>
                <a:gd name="T4" fmla="*/ 1882 w 117"/>
                <a:gd name="T5" fmla="*/ 0 h 114"/>
                <a:gd name="T6" fmla="*/ 3383 w 117"/>
                <a:gd name="T7" fmla="*/ 1527 h 1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14">
                  <a:moveTo>
                    <a:pt x="117" y="36"/>
                  </a:moveTo>
                  <a:cubicBezTo>
                    <a:pt x="67" y="55"/>
                    <a:pt x="37" y="92"/>
                    <a:pt x="30" y="114"/>
                  </a:cubicBezTo>
                  <a:cubicBezTo>
                    <a:pt x="0" y="69"/>
                    <a:pt x="37" y="26"/>
                    <a:pt x="65" y="0"/>
                  </a:cubicBezTo>
                  <a:cubicBezTo>
                    <a:pt x="58" y="20"/>
                    <a:pt x="48" y="52"/>
                    <a:pt x="117" y="36"/>
                  </a:cubicBezTo>
                  <a:close/>
                </a:path>
              </a:pathLst>
            </a:custGeom>
            <a:solidFill>
              <a:srgbClr val="AFE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1" name="Freeform 349"/>
            <p:cNvSpPr>
              <a:spLocks noChangeAspect="1"/>
            </p:cNvSpPr>
            <p:nvPr/>
          </p:nvSpPr>
          <p:spPr bwMode="auto">
            <a:xfrm>
              <a:off x="4632" y="3177"/>
              <a:ext cx="56" cy="98"/>
            </a:xfrm>
            <a:custGeom>
              <a:avLst/>
              <a:gdLst>
                <a:gd name="T0" fmla="*/ 0 w 32"/>
                <a:gd name="T1" fmla="*/ 856 h 52"/>
                <a:gd name="T2" fmla="*/ 548 w 32"/>
                <a:gd name="T3" fmla="*/ 2337 h 52"/>
                <a:gd name="T4" fmla="*/ 837 w 32"/>
                <a:gd name="T5" fmla="*/ 0 h 52"/>
                <a:gd name="T6" fmla="*/ 658 w 32"/>
                <a:gd name="T7" fmla="*/ 756 h 52"/>
                <a:gd name="T8" fmla="*/ 236 w 32"/>
                <a:gd name="T9" fmla="*/ 97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52">
                  <a:moveTo>
                    <a:pt x="0" y="19"/>
                  </a:moveTo>
                  <a:cubicBezTo>
                    <a:pt x="11" y="26"/>
                    <a:pt x="16" y="41"/>
                    <a:pt x="19" y="52"/>
                  </a:cubicBezTo>
                  <a:cubicBezTo>
                    <a:pt x="30" y="49"/>
                    <a:pt x="32" y="8"/>
                    <a:pt x="29" y="0"/>
                  </a:cubicBezTo>
                  <a:cubicBezTo>
                    <a:pt x="28" y="7"/>
                    <a:pt x="26" y="11"/>
                    <a:pt x="23" y="17"/>
                  </a:cubicBezTo>
                  <a:cubicBezTo>
                    <a:pt x="20" y="27"/>
                    <a:pt x="17" y="22"/>
                    <a:pt x="8" y="22"/>
                  </a:cubicBezTo>
                </a:path>
              </a:pathLst>
            </a:custGeom>
            <a:solidFill>
              <a:srgbClr val="C9EB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2" name="Freeform 350"/>
            <p:cNvSpPr>
              <a:spLocks noChangeAspect="1"/>
            </p:cNvSpPr>
            <p:nvPr/>
          </p:nvSpPr>
          <p:spPr bwMode="auto">
            <a:xfrm>
              <a:off x="3854" y="3392"/>
              <a:ext cx="39" cy="138"/>
            </a:xfrm>
            <a:custGeom>
              <a:avLst/>
              <a:gdLst>
                <a:gd name="T0" fmla="*/ 0 w 22"/>
                <a:gd name="T1" fmla="*/ 2574 h 74"/>
                <a:gd name="T2" fmla="*/ 679 w 22"/>
                <a:gd name="T3" fmla="*/ 3105 h 74"/>
                <a:gd name="T4" fmla="*/ 679 w 22"/>
                <a:gd name="T5" fmla="*/ 584 h 74"/>
                <a:gd name="T6" fmla="*/ 0 w 22"/>
                <a:gd name="T7" fmla="*/ 0 h 74"/>
                <a:gd name="T8" fmla="*/ 0 w 22"/>
                <a:gd name="T9" fmla="*/ 2574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74">
                  <a:moveTo>
                    <a:pt x="0" y="61"/>
                  </a:moveTo>
                  <a:cubicBezTo>
                    <a:pt x="6" y="65"/>
                    <a:pt x="14" y="70"/>
                    <a:pt x="22" y="7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4" y="10"/>
                    <a:pt x="6" y="5"/>
                    <a:pt x="0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AFE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3" name="Freeform 351"/>
            <p:cNvSpPr>
              <a:spLocks noChangeAspect="1"/>
            </p:cNvSpPr>
            <p:nvPr/>
          </p:nvSpPr>
          <p:spPr bwMode="auto">
            <a:xfrm>
              <a:off x="3914" y="3428"/>
              <a:ext cx="30" cy="130"/>
            </a:xfrm>
            <a:custGeom>
              <a:avLst/>
              <a:gdLst>
                <a:gd name="T0" fmla="*/ 0 w 17"/>
                <a:gd name="T1" fmla="*/ 2580 h 70"/>
                <a:gd name="T2" fmla="*/ 517 w 17"/>
                <a:gd name="T3" fmla="*/ 2869 h 70"/>
                <a:gd name="T4" fmla="*/ 517 w 17"/>
                <a:gd name="T5" fmla="*/ 334 h 70"/>
                <a:gd name="T6" fmla="*/ 0 w 17"/>
                <a:gd name="T7" fmla="*/ 0 h 70"/>
                <a:gd name="T8" fmla="*/ 0 w 17"/>
                <a:gd name="T9" fmla="*/ 258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70">
                  <a:moveTo>
                    <a:pt x="0" y="63"/>
                  </a:moveTo>
                  <a:cubicBezTo>
                    <a:pt x="5" y="65"/>
                    <a:pt x="11" y="68"/>
                    <a:pt x="17" y="7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5"/>
                    <a:pt x="5" y="3"/>
                    <a:pt x="0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" name="Freeform 352"/>
            <p:cNvSpPr>
              <a:spLocks noChangeAspect="1"/>
            </p:cNvSpPr>
            <p:nvPr/>
          </p:nvSpPr>
          <p:spPr bwMode="auto">
            <a:xfrm>
              <a:off x="4568" y="3392"/>
              <a:ext cx="41" cy="138"/>
            </a:xfrm>
            <a:custGeom>
              <a:avLst/>
              <a:gdLst>
                <a:gd name="T0" fmla="*/ 738 w 23"/>
                <a:gd name="T1" fmla="*/ 2574 h 74"/>
                <a:gd name="T2" fmla="*/ 0 w 23"/>
                <a:gd name="T3" fmla="*/ 3105 h 74"/>
                <a:gd name="T4" fmla="*/ 0 w 23"/>
                <a:gd name="T5" fmla="*/ 584 h 74"/>
                <a:gd name="T6" fmla="*/ 738 w 23"/>
                <a:gd name="T7" fmla="*/ 0 h 74"/>
                <a:gd name="T8" fmla="*/ 738 w 23"/>
                <a:gd name="T9" fmla="*/ 2574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74">
                  <a:moveTo>
                    <a:pt x="23" y="61"/>
                  </a:moveTo>
                  <a:cubicBezTo>
                    <a:pt x="16" y="65"/>
                    <a:pt x="8" y="70"/>
                    <a:pt x="0" y="7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0"/>
                    <a:pt x="16" y="5"/>
                    <a:pt x="23" y="0"/>
                  </a:cubicBezTo>
                  <a:lnTo>
                    <a:pt x="23" y="61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5" name="Freeform 353"/>
            <p:cNvSpPr>
              <a:spLocks noChangeAspect="1"/>
            </p:cNvSpPr>
            <p:nvPr/>
          </p:nvSpPr>
          <p:spPr bwMode="auto">
            <a:xfrm>
              <a:off x="4519" y="3428"/>
              <a:ext cx="30" cy="130"/>
            </a:xfrm>
            <a:custGeom>
              <a:avLst/>
              <a:gdLst>
                <a:gd name="T0" fmla="*/ 517 w 17"/>
                <a:gd name="T1" fmla="*/ 2580 h 70"/>
                <a:gd name="T2" fmla="*/ 0 w 17"/>
                <a:gd name="T3" fmla="*/ 2869 h 70"/>
                <a:gd name="T4" fmla="*/ 0 w 17"/>
                <a:gd name="T5" fmla="*/ 334 h 70"/>
                <a:gd name="T6" fmla="*/ 517 w 17"/>
                <a:gd name="T7" fmla="*/ 0 h 70"/>
                <a:gd name="T8" fmla="*/ 517 w 17"/>
                <a:gd name="T9" fmla="*/ 258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70">
                  <a:moveTo>
                    <a:pt x="17" y="63"/>
                  </a:moveTo>
                  <a:cubicBezTo>
                    <a:pt x="11" y="65"/>
                    <a:pt x="6" y="68"/>
                    <a:pt x="0" y="7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5"/>
                    <a:pt x="11" y="3"/>
                    <a:pt x="17" y="0"/>
                  </a:cubicBezTo>
                  <a:lnTo>
                    <a:pt x="17" y="63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6" name="Freeform 354"/>
            <p:cNvSpPr>
              <a:spLocks noChangeAspect="1"/>
            </p:cNvSpPr>
            <p:nvPr/>
          </p:nvSpPr>
          <p:spPr bwMode="auto">
            <a:xfrm>
              <a:off x="4642" y="3342"/>
              <a:ext cx="18" cy="140"/>
            </a:xfrm>
            <a:custGeom>
              <a:avLst/>
              <a:gdLst>
                <a:gd name="T0" fmla="*/ 337 w 10"/>
                <a:gd name="T1" fmla="*/ 2746 h 75"/>
                <a:gd name="T2" fmla="*/ 0 w 10"/>
                <a:gd name="T3" fmla="*/ 3168 h 75"/>
                <a:gd name="T4" fmla="*/ 0 w 10"/>
                <a:gd name="T5" fmla="*/ 422 h 75"/>
                <a:gd name="T6" fmla="*/ 337 w 10"/>
                <a:gd name="T7" fmla="*/ 0 h 75"/>
                <a:gd name="T8" fmla="*/ 337 w 10"/>
                <a:gd name="T9" fmla="*/ 2746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75">
                  <a:moveTo>
                    <a:pt x="10" y="65"/>
                  </a:moveTo>
                  <a:cubicBezTo>
                    <a:pt x="7" y="68"/>
                    <a:pt x="4" y="72"/>
                    <a:pt x="0" y="7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6"/>
                    <a:pt x="7" y="3"/>
                    <a:pt x="10" y="0"/>
                  </a:cubicBezTo>
                  <a:lnTo>
                    <a:pt x="10" y="65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7" name="Freeform 355"/>
            <p:cNvSpPr>
              <a:spLocks noChangeAspect="1"/>
            </p:cNvSpPr>
            <p:nvPr/>
          </p:nvSpPr>
          <p:spPr bwMode="auto">
            <a:xfrm>
              <a:off x="4115" y="3487"/>
              <a:ext cx="23" cy="126"/>
            </a:xfrm>
            <a:custGeom>
              <a:avLst/>
              <a:gdLst>
                <a:gd name="T0" fmla="*/ 0 w 13"/>
                <a:gd name="T1" fmla="*/ 2868 h 67"/>
                <a:gd name="T2" fmla="*/ 403 w 13"/>
                <a:gd name="T3" fmla="*/ 2968 h 67"/>
                <a:gd name="T4" fmla="*/ 403 w 13"/>
                <a:gd name="T5" fmla="*/ 53 h 67"/>
                <a:gd name="T6" fmla="*/ 0 w 13"/>
                <a:gd name="T7" fmla="*/ 0 h 67"/>
                <a:gd name="T8" fmla="*/ 0 w 13"/>
                <a:gd name="T9" fmla="*/ 2868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67">
                  <a:moveTo>
                    <a:pt x="0" y="65"/>
                  </a:moveTo>
                  <a:cubicBezTo>
                    <a:pt x="4" y="66"/>
                    <a:pt x="9" y="67"/>
                    <a:pt x="13" y="6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8" name="Freeform 356"/>
            <p:cNvSpPr>
              <a:spLocks noChangeAspect="1"/>
            </p:cNvSpPr>
            <p:nvPr/>
          </p:nvSpPr>
          <p:spPr bwMode="auto">
            <a:xfrm>
              <a:off x="4056" y="3478"/>
              <a:ext cx="21" cy="127"/>
            </a:xfrm>
            <a:custGeom>
              <a:avLst/>
              <a:gdLst>
                <a:gd name="T0" fmla="*/ 0 w 12"/>
                <a:gd name="T1" fmla="*/ 2801 h 68"/>
                <a:gd name="T2" fmla="*/ 350 w 12"/>
                <a:gd name="T3" fmla="*/ 2886 h 68"/>
                <a:gd name="T4" fmla="*/ 350 w 12"/>
                <a:gd name="T5" fmla="*/ 84 h 68"/>
                <a:gd name="T6" fmla="*/ 0 w 12"/>
                <a:gd name="T7" fmla="*/ 0 h 68"/>
                <a:gd name="T8" fmla="*/ 0 w 12"/>
                <a:gd name="T9" fmla="*/ 280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8">
                  <a:moveTo>
                    <a:pt x="0" y="66"/>
                  </a:moveTo>
                  <a:cubicBezTo>
                    <a:pt x="4" y="67"/>
                    <a:pt x="8" y="67"/>
                    <a:pt x="12" y="6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1"/>
                    <a:pt x="4" y="1"/>
                    <a:pt x="0" y="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9" name="Freeform 357"/>
            <p:cNvSpPr>
              <a:spLocks noChangeAspect="1"/>
            </p:cNvSpPr>
            <p:nvPr/>
          </p:nvSpPr>
          <p:spPr bwMode="auto">
            <a:xfrm>
              <a:off x="3854" y="3392"/>
              <a:ext cx="39" cy="123"/>
            </a:xfrm>
            <a:custGeom>
              <a:avLst/>
              <a:gdLst>
                <a:gd name="T0" fmla="*/ 0 w 22"/>
                <a:gd name="T1" fmla="*/ 2180 h 66"/>
                <a:gd name="T2" fmla="*/ 679 w 22"/>
                <a:gd name="T3" fmla="*/ 2764 h 66"/>
                <a:gd name="T4" fmla="*/ 679 w 22"/>
                <a:gd name="T5" fmla="*/ 576 h 66"/>
                <a:gd name="T6" fmla="*/ 0 w 22"/>
                <a:gd name="T7" fmla="*/ 0 h 66"/>
                <a:gd name="T8" fmla="*/ 0 w 22"/>
                <a:gd name="T9" fmla="*/ 218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66">
                  <a:moveTo>
                    <a:pt x="0" y="52"/>
                  </a:moveTo>
                  <a:cubicBezTo>
                    <a:pt x="7" y="57"/>
                    <a:pt x="14" y="61"/>
                    <a:pt x="22" y="66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4" y="10"/>
                    <a:pt x="6" y="5"/>
                    <a:pt x="0" y="0"/>
                  </a:cubicBezTo>
                  <a:lnTo>
                    <a:pt x="0" y="52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0" name="Freeform 358"/>
            <p:cNvSpPr>
              <a:spLocks noChangeAspect="1"/>
            </p:cNvSpPr>
            <p:nvPr/>
          </p:nvSpPr>
          <p:spPr bwMode="auto">
            <a:xfrm>
              <a:off x="4206" y="3297"/>
              <a:ext cx="443" cy="153"/>
            </a:xfrm>
            <a:custGeom>
              <a:avLst/>
              <a:gdLst>
                <a:gd name="T0" fmla="*/ 0 w 253"/>
                <a:gd name="T1" fmla="*/ 3457 h 82"/>
                <a:gd name="T2" fmla="*/ 7296 w 253"/>
                <a:gd name="T3" fmla="*/ 0 h 82"/>
                <a:gd name="T4" fmla="*/ 0 w 253"/>
                <a:gd name="T5" fmla="*/ 3457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3" h="82">
                  <a:moveTo>
                    <a:pt x="0" y="82"/>
                  </a:moveTo>
                  <a:cubicBezTo>
                    <a:pt x="57" y="82"/>
                    <a:pt x="193" y="71"/>
                    <a:pt x="253" y="0"/>
                  </a:cubicBezTo>
                  <a:cubicBezTo>
                    <a:pt x="233" y="14"/>
                    <a:pt x="140" y="68"/>
                    <a:pt x="0" y="82"/>
                  </a:cubicBezTo>
                  <a:close/>
                </a:path>
              </a:pathLst>
            </a:custGeom>
            <a:solidFill>
              <a:srgbClr val="9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1" name="Freeform 359"/>
            <p:cNvSpPr>
              <a:spLocks noChangeAspect="1"/>
            </p:cNvSpPr>
            <p:nvPr/>
          </p:nvSpPr>
          <p:spPr bwMode="auto">
            <a:xfrm>
              <a:off x="3854" y="3392"/>
              <a:ext cx="39" cy="62"/>
            </a:xfrm>
            <a:custGeom>
              <a:avLst/>
              <a:gdLst>
                <a:gd name="T0" fmla="*/ 0 w 22"/>
                <a:gd name="T1" fmla="*/ 795 h 33"/>
                <a:gd name="T2" fmla="*/ 679 w 22"/>
                <a:gd name="T3" fmla="*/ 1447 h 33"/>
                <a:gd name="T4" fmla="*/ 679 w 22"/>
                <a:gd name="T5" fmla="*/ 611 h 33"/>
                <a:gd name="T6" fmla="*/ 0 w 22"/>
                <a:gd name="T7" fmla="*/ 0 h 33"/>
                <a:gd name="T8" fmla="*/ 0 w 22"/>
                <a:gd name="T9" fmla="*/ 79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33">
                  <a:moveTo>
                    <a:pt x="0" y="18"/>
                  </a:moveTo>
                  <a:cubicBezTo>
                    <a:pt x="7" y="24"/>
                    <a:pt x="14" y="29"/>
                    <a:pt x="22" y="3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4" y="10"/>
                    <a:pt x="6" y="5"/>
                    <a:pt x="0" y="0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2" name="Freeform 360"/>
            <p:cNvSpPr>
              <a:spLocks noChangeAspect="1"/>
            </p:cNvSpPr>
            <p:nvPr/>
          </p:nvSpPr>
          <p:spPr bwMode="auto">
            <a:xfrm>
              <a:off x="3914" y="3428"/>
              <a:ext cx="30" cy="52"/>
            </a:xfrm>
            <a:custGeom>
              <a:avLst/>
              <a:gdLst>
                <a:gd name="T0" fmla="*/ 0 w 17"/>
                <a:gd name="T1" fmla="*/ 858 h 28"/>
                <a:gd name="T2" fmla="*/ 517 w 17"/>
                <a:gd name="T3" fmla="*/ 1151 h 28"/>
                <a:gd name="T4" fmla="*/ 517 w 17"/>
                <a:gd name="T5" fmla="*/ 334 h 28"/>
                <a:gd name="T6" fmla="*/ 0 w 17"/>
                <a:gd name="T7" fmla="*/ 0 h 28"/>
                <a:gd name="T8" fmla="*/ 0 w 17"/>
                <a:gd name="T9" fmla="*/ 858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8">
                  <a:moveTo>
                    <a:pt x="0" y="21"/>
                  </a:moveTo>
                  <a:cubicBezTo>
                    <a:pt x="5" y="23"/>
                    <a:pt x="11" y="26"/>
                    <a:pt x="17" y="2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5"/>
                    <a:pt x="5" y="3"/>
                    <a:pt x="0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3" name="Freeform 361"/>
            <p:cNvSpPr>
              <a:spLocks noChangeAspect="1"/>
            </p:cNvSpPr>
            <p:nvPr/>
          </p:nvSpPr>
          <p:spPr bwMode="auto">
            <a:xfrm>
              <a:off x="4568" y="3392"/>
              <a:ext cx="41" cy="64"/>
            </a:xfrm>
            <a:custGeom>
              <a:avLst/>
              <a:gdLst>
                <a:gd name="T0" fmla="*/ 0 w 23"/>
                <a:gd name="T1" fmla="*/ 1506 h 34"/>
                <a:gd name="T2" fmla="*/ 738 w 23"/>
                <a:gd name="T3" fmla="*/ 907 h 34"/>
                <a:gd name="T4" fmla="*/ 738 w 23"/>
                <a:gd name="T5" fmla="*/ 0 h 34"/>
                <a:gd name="T6" fmla="*/ 0 w 23"/>
                <a:gd name="T7" fmla="*/ 614 h 34"/>
                <a:gd name="T8" fmla="*/ 0 w 23"/>
                <a:gd name="T9" fmla="*/ 150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4">
                  <a:moveTo>
                    <a:pt x="0" y="34"/>
                  </a:moveTo>
                  <a:cubicBezTo>
                    <a:pt x="8" y="30"/>
                    <a:pt x="16" y="25"/>
                    <a:pt x="23" y="2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5"/>
                    <a:pt x="8" y="10"/>
                    <a:pt x="0" y="1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" name="Freeform 362"/>
            <p:cNvSpPr>
              <a:spLocks noChangeAspect="1"/>
            </p:cNvSpPr>
            <p:nvPr/>
          </p:nvSpPr>
          <p:spPr bwMode="auto">
            <a:xfrm>
              <a:off x="4519" y="3428"/>
              <a:ext cx="30" cy="54"/>
            </a:xfrm>
            <a:custGeom>
              <a:avLst/>
              <a:gdLst>
                <a:gd name="T0" fmla="*/ 0 w 17"/>
                <a:gd name="T1" fmla="*/ 1214 h 29"/>
                <a:gd name="T2" fmla="*/ 517 w 17"/>
                <a:gd name="T3" fmla="*/ 916 h 29"/>
                <a:gd name="T4" fmla="*/ 517 w 17"/>
                <a:gd name="T5" fmla="*/ 0 h 29"/>
                <a:gd name="T6" fmla="*/ 0 w 17"/>
                <a:gd name="T7" fmla="*/ 337 h 29"/>
                <a:gd name="T8" fmla="*/ 0 w 17"/>
                <a:gd name="T9" fmla="*/ 121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9">
                  <a:moveTo>
                    <a:pt x="0" y="29"/>
                  </a:moveTo>
                  <a:cubicBezTo>
                    <a:pt x="6" y="27"/>
                    <a:pt x="11" y="24"/>
                    <a:pt x="17" y="2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3"/>
                    <a:pt x="6" y="5"/>
                    <a:pt x="0" y="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" name="Freeform 363"/>
            <p:cNvSpPr>
              <a:spLocks noChangeAspect="1"/>
            </p:cNvSpPr>
            <p:nvPr/>
          </p:nvSpPr>
          <p:spPr bwMode="auto">
            <a:xfrm>
              <a:off x="4642" y="3342"/>
              <a:ext cx="18" cy="54"/>
            </a:xfrm>
            <a:custGeom>
              <a:avLst/>
              <a:gdLst>
                <a:gd name="T0" fmla="*/ 337 w 10"/>
                <a:gd name="T1" fmla="*/ 756 h 29"/>
                <a:gd name="T2" fmla="*/ 337 w 10"/>
                <a:gd name="T3" fmla="*/ 0 h 29"/>
                <a:gd name="T4" fmla="*/ 0 w 10"/>
                <a:gd name="T5" fmla="*/ 419 h 29"/>
                <a:gd name="T6" fmla="*/ 0 w 10"/>
                <a:gd name="T7" fmla="*/ 1214 h 29"/>
                <a:gd name="T8" fmla="*/ 337 w 10"/>
                <a:gd name="T9" fmla="*/ 756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29">
                  <a:moveTo>
                    <a:pt x="10" y="1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3"/>
                    <a:pt x="4" y="6"/>
                    <a:pt x="0" y="1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26"/>
                    <a:pt x="7" y="22"/>
                    <a:pt x="10" y="18"/>
                  </a:cubicBez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" name="Freeform 364"/>
            <p:cNvSpPr>
              <a:spLocks noChangeAspect="1"/>
            </p:cNvSpPr>
            <p:nvPr/>
          </p:nvSpPr>
          <p:spPr bwMode="auto">
            <a:xfrm>
              <a:off x="4115" y="3487"/>
              <a:ext cx="23" cy="45"/>
            </a:xfrm>
            <a:custGeom>
              <a:avLst/>
              <a:gdLst>
                <a:gd name="T0" fmla="*/ 0 w 13"/>
                <a:gd name="T1" fmla="*/ 949 h 24"/>
                <a:gd name="T2" fmla="*/ 403 w 13"/>
                <a:gd name="T3" fmla="*/ 1041 h 24"/>
                <a:gd name="T4" fmla="*/ 403 w 13"/>
                <a:gd name="T5" fmla="*/ 53 h 24"/>
                <a:gd name="T6" fmla="*/ 0 w 13"/>
                <a:gd name="T7" fmla="*/ 0 h 24"/>
                <a:gd name="T8" fmla="*/ 0 w 13"/>
                <a:gd name="T9" fmla="*/ 94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4">
                  <a:moveTo>
                    <a:pt x="0" y="22"/>
                  </a:moveTo>
                  <a:cubicBezTo>
                    <a:pt x="4" y="23"/>
                    <a:pt x="9" y="23"/>
                    <a:pt x="13" y="2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" name="Freeform 365"/>
            <p:cNvSpPr>
              <a:spLocks noChangeAspect="1"/>
            </p:cNvSpPr>
            <p:nvPr/>
          </p:nvSpPr>
          <p:spPr bwMode="auto">
            <a:xfrm>
              <a:off x="4056" y="3478"/>
              <a:ext cx="21" cy="43"/>
            </a:xfrm>
            <a:custGeom>
              <a:avLst/>
              <a:gdLst>
                <a:gd name="T0" fmla="*/ 0 w 12"/>
                <a:gd name="T1" fmla="*/ 888 h 23"/>
                <a:gd name="T2" fmla="*/ 350 w 12"/>
                <a:gd name="T3" fmla="*/ 978 h 23"/>
                <a:gd name="T4" fmla="*/ 350 w 12"/>
                <a:gd name="T5" fmla="*/ 84 h 23"/>
                <a:gd name="T6" fmla="*/ 0 w 12"/>
                <a:gd name="T7" fmla="*/ 0 h 23"/>
                <a:gd name="T8" fmla="*/ 0 w 12"/>
                <a:gd name="T9" fmla="*/ 8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3">
                  <a:moveTo>
                    <a:pt x="0" y="21"/>
                  </a:moveTo>
                  <a:cubicBezTo>
                    <a:pt x="4" y="22"/>
                    <a:pt x="8" y="23"/>
                    <a:pt x="12" y="2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1"/>
                    <a:pt x="4" y="1"/>
                    <a:pt x="0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73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8" name="Freeform 366"/>
            <p:cNvSpPr>
              <a:spLocks noChangeAspect="1"/>
            </p:cNvSpPr>
            <p:nvPr/>
          </p:nvSpPr>
          <p:spPr bwMode="auto">
            <a:xfrm>
              <a:off x="4262" y="2957"/>
              <a:ext cx="419" cy="213"/>
            </a:xfrm>
            <a:custGeom>
              <a:avLst/>
              <a:gdLst>
                <a:gd name="T0" fmla="*/ 0 w 239"/>
                <a:gd name="T1" fmla="*/ 0 h 114"/>
                <a:gd name="T2" fmla="*/ 6946 w 239"/>
                <a:gd name="T3" fmla="*/ 4852 h 114"/>
                <a:gd name="T4" fmla="*/ 86 w 239"/>
                <a:gd name="T5" fmla="*/ 1069 h 114"/>
                <a:gd name="T6" fmla="*/ 1229 w 239"/>
                <a:gd name="T7" fmla="*/ 632 h 114"/>
                <a:gd name="T8" fmla="*/ 0 w 239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114">
                  <a:moveTo>
                    <a:pt x="0" y="0"/>
                  </a:moveTo>
                  <a:cubicBezTo>
                    <a:pt x="52" y="0"/>
                    <a:pt x="213" y="32"/>
                    <a:pt x="239" y="114"/>
                  </a:cubicBezTo>
                  <a:cubicBezTo>
                    <a:pt x="196" y="62"/>
                    <a:pt x="102" y="25"/>
                    <a:pt x="3" y="25"/>
                  </a:cubicBezTo>
                  <a:cubicBezTo>
                    <a:pt x="22" y="23"/>
                    <a:pt x="42" y="21"/>
                    <a:pt x="42" y="15"/>
                  </a:cubicBezTo>
                  <a:cubicBezTo>
                    <a:pt x="42" y="9"/>
                    <a:pt x="20" y="3"/>
                    <a:pt x="0" y="0"/>
                  </a:cubicBezTo>
                  <a:close/>
                </a:path>
              </a:pathLst>
            </a:custGeom>
            <a:solidFill>
              <a:srgbClr val="E6F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9" name="Freeform 367"/>
            <p:cNvSpPr>
              <a:spLocks noChangeAspect="1"/>
            </p:cNvSpPr>
            <p:nvPr/>
          </p:nvSpPr>
          <p:spPr bwMode="auto">
            <a:xfrm>
              <a:off x="3775" y="3047"/>
              <a:ext cx="156" cy="151"/>
            </a:xfrm>
            <a:custGeom>
              <a:avLst/>
              <a:gdLst>
                <a:gd name="T0" fmla="*/ 1739 w 89"/>
                <a:gd name="T1" fmla="*/ 0 h 81"/>
                <a:gd name="T2" fmla="*/ 0 w 89"/>
                <a:gd name="T3" fmla="*/ 3395 h 81"/>
                <a:gd name="T4" fmla="*/ 2580 w 89"/>
                <a:gd name="T5" fmla="*/ 390 h 81"/>
                <a:gd name="T6" fmla="*/ 1579 w 89"/>
                <a:gd name="T7" fmla="*/ 576 h 81"/>
                <a:gd name="T8" fmla="*/ 1739 w 89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81">
                  <a:moveTo>
                    <a:pt x="60" y="0"/>
                  </a:moveTo>
                  <a:cubicBezTo>
                    <a:pt x="41" y="10"/>
                    <a:pt x="1" y="42"/>
                    <a:pt x="0" y="81"/>
                  </a:cubicBezTo>
                  <a:cubicBezTo>
                    <a:pt x="8" y="65"/>
                    <a:pt x="25" y="30"/>
                    <a:pt x="89" y="9"/>
                  </a:cubicBezTo>
                  <a:cubicBezTo>
                    <a:pt x="69" y="16"/>
                    <a:pt x="57" y="17"/>
                    <a:pt x="54" y="14"/>
                  </a:cubicBezTo>
                  <a:cubicBezTo>
                    <a:pt x="52" y="11"/>
                    <a:pt x="54" y="3"/>
                    <a:pt x="60" y="0"/>
                  </a:cubicBezTo>
                  <a:close/>
                </a:path>
              </a:pathLst>
            </a:custGeom>
            <a:solidFill>
              <a:srgbClr val="69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0" name="Freeform 368"/>
            <p:cNvSpPr>
              <a:spLocks noChangeAspect="1"/>
            </p:cNvSpPr>
            <p:nvPr/>
          </p:nvSpPr>
          <p:spPr bwMode="auto">
            <a:xfrm>
              <a:off x="3760" y="3300"/>
              <a:ext cx="925" cy="320"/>
            </a:xfrm>
            <a:custGeom>
              <a:avLst/>
              <a:gdLst>
                <a:gd name="T0" fmla="*/ 15270 w 528"/>
                <a:gd name="T1" fmla="*/ 0 h 171"/>
                <a:gd name="T2" fmla="*/ 7638 w 528"/>
                <a:gd name="T3" fmla="*/ 4686 h 171"/>
                <a:gd name="T4" fmla="*/ 0 w 528"/>
                <a:gd name="T5" fmla="*/ 0 h 171"/>
                <a:gd name="T6" fmla="*/ 0 w 528"/>
                <a:gd name="T7" fmla="*/ 1716 h 171"/>
                <a:gd name="T8" fmla="*/ 7638 w 528"/>
                <a:gd name="T9" fmla="*/ 7347 h 171"/>
                <a:gd name="T10" fmla="*/ 15270 w 528"/>
                <a:gd name="T11" fmla="*/ 1716 h 171"/>
                <a:gd name="T12" fmla="*/ 15270 w 528"/>
                <a:gd name="T13" fmla="*/ 0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8" h="171">
                  <a:moveTo>
                    <a:pt x="528" y="0"/>
                  </a:moveTo>
                  <a:cubicBezTo>
                    <a:pt x="496" y="63"/>
                    <a:pt x="390" y="109"/>
                    <a:pt x="264" y="109"/>
                  </a:cubicBezTo>
                  <a:cubicBezTo>
                    <a:pt x="138" y="109"/>
                    <a:pt x="32" y="63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06"/>
                    <a:pt x="118" y="171"/>
                    <a:pt x="264" y="171"/>
                  </a:cubicBezTo>
                  <a:cubicBezTo>
                    <a:pt x="410" y="171"/>
                    <a:pt x="528" y="101"/>
                    <a:pt x="528" y="40"/>
                  </a:cubicBezTo>
                  <a:lnTo>
                    <a:pt x="528" y="0"/>
                  </a:ln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1" name="Freeform 369"/>
            <p:cNvSpPr>
              <a:spLocks noChangeAspect="1"/>
            </p:cNvSpPr>
            <p:nvPr/>
          </p:nvSpPr>
          <p:spPr bwMode="auto">
            <a:xfrm>
              <a:off x="3774" y="3284"/>
              <a:ext cx="919" cy="252"/>
            </a:xfrm>
            <a:custGeom>
              <a:avLst/>
              <a:gdLst>
                <a:gd name="T0" fmla="*/ 7541 w 525"/>
                <a:gd name="T1" fmla="*/ 4495 h 135"/>
                <a:gd name="T2" fmla="*/ 0 w 525"/>
                <a:gd name="T3" fmla="*/ 0 h 135"/>
                <a:gd name="T4" fmla="*/ 7541 w 525"/>
                <a:gd name="T5" fmla="*/ 5705 h 135"/>
                <a:gd name="T6" fmla="*/ 15110 w 525"/>
                <a:gd name="T7" fmla="*/ 0 h 135"/>
                <a:gd name="T8" fmla="*/ 7541 w 525"/>
                <a:gd name="T9" fmla="*/ 449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" h="135">
                  <a:moveTo>
                    <a:pt x="262" y="106"/>
                  </a:moveTo>
                  <a:cubicBezTo>
                    <a:pt x="138" y="106"/>
                    <a:pt x="34" y="61"/>
                    <a:pt x="0" y="0"/>
                  </a:cubicBezTo>
                  <a:cubicBezTo>
                    <a:pt x="6" y="80"/>
                    <a:pt x="121" y="135"/>
                    <a:pt x="262" y="135"/>
                  </a:cubicBezTo>
                  <a:cubicBezTo>
                    <a:pt x="404" y="135"/>
                    <a:pt x="519" y="80"/>
                    <a:pt x="525" y="0"/>
                  </a:cubicBezTo>
                  <a:cubicBezTo>
                    <a:pt x="491" y="61"/>
                    <a:pt x="386" y="106"/>
                    <a:pt x="262" y="106"/>
                  </a:cubicBezTo>
                  <a:close/>
                </a:path>
              </a:pathLst>
            </a:custGeom>
            <a:solidFill>
              <a:srgbClr val="EFD58D"/>
            </a:solidFill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2" name="Freeform 370"/>
            <p:cNvSpPr>
              <a:spLocks noChangeAspect="1"/>
            </p:cNvSpPr>
            <p:nvPr/>
          </p:nvSpPr>
          <p:spPr bwMode="auto">
            <a:xfrm>
              <a:off x="3774" y="3015"/>
              <a:ext cx="917" cy="448"/>
            </a:xfrm>
            <a:custGeom>
              <a:avLst/>
              <a:gdLst>
                <a:gd name="T0" fmla="*/ 15055 w 524"/>
                <a:gd name="T1" fmla="*/ 5126 h 240"/>
                <a:gd name="T2" fmla="*/ 7530 w 524"/>
                <a:gd name="T3" fmla="*/ 0 h 240"/>
                <a:gd name="T4" fmla="*/ 0 w 524"/>
                <a:gd name="T5" fmla="*/ 4990 h 240"/>
                <a:gd name="T6" fmla="*/ 2102 w 524"/>
                <a:gd name="T7" fmla="*/ 8391 h 240"/>
                <a:gd name="T8" fmla="*/ 7530 w 524"/>
                <a:gd name="T9" fmla="*/ 10153 h 240"/>
                <a:gd name="T10" fmla="*/ 12982 w 524"/>
                <a:gd name="T11" fmla="*/ 8391 h 240"/>
                <a:gd name="T12" fmla="*/ 15055 w 524"/>
                <a:gd name="T13" fmla="*/ 5126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4" h="240">
                  <a:moveTo>
                    <a:pt x="524" y="121"/>
                  </a:moveTo>
                  <a:cubicBezTo>
                    <a:pt x="517" y="61"/>
                    <a:pt x="406" y="0"/>
                    <a:pt x="262" y="0"/>
                  </a:cubicBezTo>
                  <a:cubicBezTo>
                    <a:pt x="119" y="0"/>
                    <a:pt x="9" y="55"/>
                    <a:pt x="0" y="118"/>
                  </a:cubicBezTo>
                  <a:cubicBezTo>
                    <a:pt x="6" y="148"/>
                    <a:pt x="32" y="176"/>
                    <a:pt x="73" y="198"/>
                  </a:cubicBezTo>
                  <a:cubicBezTo>
                    <a:pt x="123" y="225"/>
                    <a:pt x="190" y="240"/>
                    <a:pt x="262" y="240"/>
                  </a:cubicBezTo>
                  <a:cubicBezTo>
                    <a:pt x="334" y="240"/>
                    <a:pt x="401" y="225"/>
                    <a:pt x="452" y="198"/>
                  </a:cubicBezTo>
                  <a:cubicBezTo>
                    <a:pt x="491" y="176"/>
                    <a:pt x="516" y="150"/>
                    <a:pt x="524" y="121"/>
                  </a:cubicBezTo>
                  <a:close/>
                </a:path>
              </a:pathLst>
            </a:custGeom>
            <a:solidFill>
              <a:srgbClr val="FCE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3" name="Freeform 371"/>
            <p:cNvSpPr>
              <a:spLocks noChangeAspect="1"/>
            </p:cNvSpPr>
            <p:nvPr/>
          </p:nvSpPr>
          <p:spPr bwMode="auto">
            <a:xfrm>
              <a:off x="3792" y="3024"/>
              <a:ext cx="917" cy="448"/>
            </a:xfrm>
            <a:custGeom>
              <a:avLst/>
              <a:gdLst>
                <a:gd name="T0" fmla="*/ 15055 w 524"/>
                <a:gd name="T1" fmla="*/ 5126 h 240"/>
                <a:gd name="T2" fmla="*/ 7530 w 524"/>
                <a:gd name="T3" fmla="*/ 0 h 240"/>
                <a:gd name="T4" fmla="*/ 0 w 524"/>
                <a:gd name="T5" fmla="*/ 4990 h 240"/>
                <a:gd name="T6" fmla="*/ 2102 w 524"/>
                <a:gd name="T7" fmla="*/ 8391 h 240"/>
                <a:gd name="T8" fmla="*/ 7530 w 524"/>
                <a:gd name="T9" fmla="*/ 10153 h 240"/>
                <a:gd name="T10" fmla="*/ 12982 w 524"/>
                <a:gd name="T11" fmla="*/ 8391 h 240"/>
                <a:gd name="T12" fmla="*/ 15055 w 524"/>
                <a:gd name="T13" fmla="*/ 5126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4" h="240">
                  <a:moveTo>
                    <a:pt x="524" y="121"/>
                  </a:moveTo>
                  <a:cubicBezTo>
                    <a:pt x="517" y="61"/>
                    <a:pt x="406" y="0"/>
                    <a:pt x="262" y="0"/>
                  </a:cubicBezTo>
                  <a:cubicBezTo>
                    <a:pt x="119" y="0"/>
                    <a:pt x="9" y="55"/>
                    <a:pt x="0" y="118"/>
                  </a:cubicBezTo>
                  <a:cubicBezTo>
                    <a:pt x="6" y="148"/>
                    <a:pt x="32" y="176"/>
                    <a:pt x="73" y="198"/>
                  </a:cubicBezTo>
                  <a:cubicBezTo>
                    <a:pt x="123" y="225"/>
                    <a:pt x="190" y="240"/>
                    <a:pt x="262" y="240"/>
                  </a:cubicBezTo>
                  <a:cubicBezTo>
                    <a:pt x="334" y="240"/>
                    <a:pt x="401" y="225"/>
                    <a:pt x="452" y="198"/>
                  </a:cubicBezTo>
                  <a:cubicBezTo>
                    <a:pt x="491" y="176"/>
                    <a:pt x="516" y="150"/>
                    <a:pt x="524" y="121"/>
                  </a:cubicBezTo>
                  <a:close/>
                </a:path>
              </a:pathLst>
            </a:custGeom>
            <a:solidFill>
              <a:srgbClr val="FCE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4" name="Freeform 372"/>
            <p:cNvSpPr>
              <a:spLocks noChangeAspect="1"/>
            </p:cNvSpPr>
            <p:nvPr/>
          </p:nvSpPr>
          <p:spPr bwMode="auto">
            <a:xfrm>
              <a:off x="3804" y="3078"/>
              <a:ext cx="863" cy="386"/>
            </a:xfrm>
            <a:custGeom>
              <a:avLst/>
              <a:gdLst>
                <a:gd name="T0" fmla="*/ 7097 w 493"/>
                <a:gd name="T1" fmla="*/ 0 h 207"/>
                <a:gd name="T2" fmla="*/ 0 w 493"/>
                <a:gd name="T3" fmla="*/ 4921 h 207"/>
                <a:gd name="T4" fmla="*/ 1679 w 493"/>
                <a:gd name="T5" fmla="*/ 6937 h 207"/>
                <a:gd name="T6" fmla="*/ 7097 w 493"/>
                <a:gd name="T7" fmla="*/ 8706 h 207"/>
                <a:gd name="T8" fmla="*/ 12572 w 493"/>
                <a:gd name="T9" fmla="*/ 6937 h 207"/>
                <a:gd name="T10" fmla="*/ 14188 w 493"/>
                <a:gd name="T11" fmla="*/ 5007 h 207"/>
                <a:gd name="T12" fmla="*/ 7097 w 493"/>
                <a:gd name="T13" fmla="*/ 0 h 2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3" h="207">
                  <a:moveTo>
                    <a:pt x="247" y="0"/>
                  </a:moveTo>
                  <a:cubicBezTo>
                    <a:pt x="128" y="0"/>
                    <a:pt x="15" y="51"/>
                    <a:pt x="0" y="117"/>
                  </a:cubicBezTo>
                  <a:cubicBezTo>
                    <a:pt x="13" y="135"/>
                    <a:pt x="32" y="151"/>
                    <a:pt x="58" y="165"/>
                  </a:cubicBezTo>
                  <a:cubicBezTo>
                    <a:pt x="108" y="192"/>
                    <a:pt x="175" y="207"/>
                    <a:pt x="247" y="207"/>
                  </a:cubicBezTo>
                  <a:cubicBezTo>
                    <a:pt x="319" y="207"/>
                    <a:pt x="386" y="192"/>
                    <a:pt x="437" y="165"/>
                  </a:cubicBezTo>
                  <a:cubicBezTo>
                    <a:pt x="461" y="151"/>
                    <a:pt x="480" y="136"/>
                    <a:pt x="493" y="119"/>
                  </a:cubicBezTo>
                  <a:cubicBezTo>
                    <a:pt x="489" y="58"/>
                    <a:pt x="363" y="0"/>
                    <a:pt x="247" y="0"/>
                  </a:cubicBezTo>
                  <a:close/>
                </a:path>
              </a:pathLst>
            </a:custGeom>
            <a:solidFill>
              <a:srgbClr val="FFF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" name="Freeform 373"/>
            <p:cNvSpPr>
              <a:spLocks noChangeAspect="1"/>
            </p:cNvSpPr>
            <p:nvPr/>
          </p:nvSpPr>
          <p:spPr bwMode="auto">
            <a:xfrm>
              <a:off x="3788" y="3032"/>
              <a:ext cx="539" cy="205"/>
            </a:xfrm>
            <a:custGeom>
              <a:avLst/>
              <a:gdLst>
                <a:gd name="T0" fmla="*/ 0 w 308"/>
                <a:gd name="T1" fmla="*/ 4609 h 110"/>
                <a:gd name="T2" fmla="*/ 6631 w 308"/>
                <a:gd name="T3" fmla="*/ 0 h 110"/>
                <a:gd name="T4" fmla="*/ 8845 w 308"/>
                <a:gd name="T5" fmla="*/ 390 h 110"/>
                <a:gd name="T6" fmla="*/ 0 w 308"/>
                <a:gd name="T7" fmla="*/ 4609 h 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8" h="110">
                  <a:moveTo>
                    <a:pt x="0" y="110"/>
                  </a:moveTo>
                  <a:cubicBezTo>
                    <a:pt x="14" y="48"/>
                    <a:pt x="120" y="0"/>
                    <a:pt x="231" y="0"/>
                  </a:cubicBezTo>
                  <a:cubicBezTo>
                    <a:pt x="257" y="0"/>
                    <a:pt x="283" y="3"/>
                    <a:pt x="308" y="9"/>
                  </a:cubicBezTo>
                  <a:cubicBezTo>
                    <a:pt x="254" y="0"/>
                    <a:pt x="49" y="6"/>
                    <a:pt x="0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6" name="Freeform 374"/>
            <p:cNvSpPr>
              <a:spLocks noChangeAspect="1"/>
            </p:cNvSpPr>
            <p:nvPr/>
          </p:nvSpPr>
          <p:spPr bwMode="auto">
            <a:xfrm>
              <a:off x="3774" y="3015"/>
              <a:ext cx="917" cy="448"/>
            </a:xfrm>
            <a:custGeom>
              <a:avLst/>
              <a:gdLst>
                <a:gd name="T0" fmla="*/ 15055 w 524"/>
                <a:gd name="T1" fmla="*/ 5126 h 240"/>
                <a:gd name="T2" fmla="*/ 7530 w 524"/>
                <a:gd name="T3" fmla="*/ 0 h 240"/>
                <a:gd name="T4" fmla="*/ 0 w 524"/>
                <a:gd name="T5" fmla="*/ 4990 h 240"/>
                <a:gd name="T6" fmla="*/ 2102 w 524"/>
                <a:gd name="T7" fmla="*/ 8391 h 240"/>
                <a:gd name="T8" fmla="*/ 7530 w 524"/>
                <a:gd name="T9" fmla="*/ 10153 h 240"/>
                <a:gd name="T10" fmla="*/ 12982 w 524"/>
                <a:gd name="T11" fmla="*/ 8391 h 240"/>
                <a:gd name="T12" fmla="*/ 15055 w 524"/>
                <a:gd name="T13" fmla="*/ 5126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4" h="240">
                  <a:moveTo>
                    <a:pt x="524" y="121"/>
                  </a:moveTo>
                  <a:cubicBezTo>
                    <a:pt x="517" y="61"/>
                    <a:pt x="406" y="0"/>
                    <a:pt x="262" y="0"/>
                  </a:cubicBezTo>
                  <a:cubicBezTo>
                    <a:pt x="119" y="0"/>
                    <a:pt x="9" y="55"/>
                    <a:pt x="0" y="118"/>
                  </a:cubicBezTo>
                  <a:cubicBezTo>
                    <a:pt x="6" y="148"/>
                    <a:pt x="32" y="176"/>
                    <a:pt x="73" y="198"/>
                  </a:cubicBezTo>
                  <a:cubicBezTo>
                    <a:pt x="123" y="225"/>
                    <a:pt x="190" y="240"/>
                    <a:pt x="262" y="240"/>
                  </a:cubicBezTo>
                  <a:cubicBezTo>
                    <a:pt x="334" y="240"/>
                    <a:pt x="401" y="225"/>
                    <a:pt x="452" y="198"/>
                  </a:cubicBezTo>
                  <a:cubicBezTo>
                    <a:pt x="491" y="176"/>
                    <a:pt x="516" y="150"/>
                    <a:pt x="524" y="121"/>
                  </a:cubicBezTo>
                  <a:close/>
                </a:path>
              </a:pathLst>
            </a:custGeom>
            <a:noFill/>
            <a:ln w="63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7" name="Freeform 375"/>
            <p:cNvSpPr>
              <a:spLocks noChangeAspect="1"/>
            </p:cNvSpPr>
            <p:nvPr/>
          </p:nvSpPr>
          <p:spPr bwMode="auto">
            <a:xfrm>
              <a:off x="3753" y="3204"/>
              <a:ext cx="961" cy="427"/>
            </a:xfrm>
            <a:custGeom>
              <a:avLst/>
              <a:gdLst>
                <a:gd name="T0" fmla="*/ 15789 w 549"/>
                <a:gd name="T1" fmla="*/ 3410 h 229"/>
                <a:gd name="T2" fmla="*/ 7884 w 549"/>
                <a:gd name="T3" fmla="*/ 9620 h 229"/>
                <a:gd name="T4" fmla="*/ 0 w 549"/>
                <a:gd name="T5" fmla="*/ 3410 h 229"/>
                <a:gd name="T6" fmla="*/ 0 w 549"/>
                <a:gd name="T7" fmla="*/ 0 h 229"/>
                <a:gd name="T8" fmla="*/ 7884 w 549"/>
                <a:gd name="T9" fmla="*/ 6261 h 229"/>
                <a:gd name="T10" fmla="*/ 15789 w 549"/>
                <a:gd name="T11" fmla="*/ 0 h 229"/>
                <a:gd name="T12" fmla="*/ 15789 w 549"/>
                <a:gd name="T13" fmla="*/ 3410 h 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9" h="229">
                  <a:moveTo>
                    <a:pt x="549" y="81"/>
                  </a:moveTo>
                  <a:cubicBezTo>
                    <a:pt x="549" y="163"/>
                    <a:pt x="426" y="229"/>
                    <a:pt x="274" y="229"/>
                  </a:cubicBezTo>
                  <a:cubicBezTo>
                    <a:pt x="123" y="229"/>
                    <a:pt x="0" y="163"/>
                    <a:pt x="0" y="8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123" y="149"/>
                    <a:pt x="274" y="149"/>
                  </a:cubicBezTo>
                  <a:cubicBezTo>
                    <a:pt x="426" y="149"/>
                    <a:pt x="549" y="82"/>
                    <a:pt x="549" y="0"/>
                  </a:cubicBezTo>
                  <a:lnTo>
                    <a:pt x="549" y="81"/>
                  </a:lnTo>
                  <a:close/>
                </a:path>
              </a:pathLst>
            </a:custGeom>
            <a:noFill/>
            <a:ln w="63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8" name="Oval 376"/>
            <p:cNvSpPr>
              <a:spLocks noChangeAspect="1" noChangeArrowheads="1"/>
            </p:cNvSpPr>
            <p:nvPr/>
          </p:nvSpPr>
          <p:spPr bwMode="auto">
            <a:xfrm>
              <a:off x="3753" y="2927"/>
              <a:ext cx="961" cy="555"/>
            </a:xfrm>
            <a:prstGeom prst="ellipse">
              <a:avLst/>
            </a:prstGeom>
            <a:noFill/>
            <a:ln w="6350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Freeform 377"/>
            <p:cNvSpPr>
              <a:spLocks noChangeAspect="1"/>
            </p:cNvSpPr>
            <p:nvPr/>
          </p:nvSpPr>
          <p:spPr bwMode="auto">
            <a:xfrm>
              <a:off x="3770" y="2946"/>
              <a:ext cx="926" cy="517"/>
            </a:xfrm>
            <a:custGeom>
              <a:avLst/>
              <a:gdLst>
                <a:gd name="T0" fmla="*/ 2151 w 529"/>
                <a:gd name="T1" fmla="*/ 9942 h 277"/>
                <a:gd name="T2" fmla="*/ 0 w 529"/>
                <a:gd name="T3" fmla="*/ 5853 h 277"/>
                <a:gd name="T4" fmla="*/ 2151 w 529"/>
                <a:gd name="T5" fmla="*/ 1769 h 277"/>
                <a:gd name="T6" fmla="*/ 7595 w 529"/>
                <a:gd name="T7" fmla="*/ 0 h 277"/>
                <a:gd name="T8" fmla="*/ 13073 w 529"/>
                <a:gd name="T9" fmla="*/ 1769 h 277"/>
                <a:gd name="T10" fmla="*/ 15222 w 529"/>
                <a:gd name="T11" fmla="*/ 5853 h 277"/>
                <a:gd name="T12" fmla="*/ 13073 w 529"/>
                <a:gd name="T13" fmla="*/ 9942 h 277"/>
                <a:gd name="T14" fmla="*/ 7595 w 529"/>
                <a:gd name="T15" fmla="*/ 11708 h 277"/>
                <a:gd name="T16" fmla="*/ 2151 w 529"/>
                <a:gd name="T17" fmla="*/ 9942 h 2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9" h="277">
                  <a:moveTo>
                    <a:pt x="75" y="235"/>
                  </a:moveTo>
                  <a:cubicBezTo>
                    <a:pt x="26" y="209"/>
                    <a:pt x="0" y="174"/>
                    <a:pt x="0" y="138"/>
                  </a:cubicBezTo>
                  <a:cubicBezTo>
                    <a:pt x="0" y="102"/>
                    <a:pt x="26" y="68"/>
                    <a:pt x="75" y="42"/>
                  </a:cubicBezTo>
                  <a:cubicBezTo>
                    <a:pt x="125" y="15"/>
                    <a:pt x="192" y="0"/>
                    <a:pt x="264" y="0"/>
                  </a:cubicBezTo>
                  <a:cubicBezTo>
                    <a:pt x="336" y="0"/>
                    <a:pt x="403" y="15"/>
                    <a:pt x="454" y="42"/>
                  </a:cubicBezTo>
                  <a:cubicBezTo>
                    <a:pt x="502" y="68"/>
                    <a:pt x="529" y="102"/>
                    <a:pt x="529" y="138"/>
                  </a:cubicBezTo>
                  <a:cubicBezTo>
                    <a:pt x="529" y="174"/>
                    <a:pt x="502" y="209"/>
                    <a:pt x="454" y="235"/>
                  </a:cubicBezTo>
                  <a:cubicBezTo>
                    <a:pt x="403" y="262"/>
                    <a:pt x="336" y="277"/>
                    <a:pt x="264" y="277"/>
                  </a:cubicBezTo>
                  <a:cubicBezTo>
                    <a:pt x="192" y="277"/>
                    <a:pt x="125" y="262"/>
                    <a:pt x="75" y="235"/>
                  </a:cubicBezTo>
                  <a:close/>
                </a:path>
              </a:pathLst>
            </a:custGeom>
            <a:noFill/>
            <a:ln w="63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0" name="Freeform 378"/>
            <p:cNvSpPr>
              <a:spLocks noChangeAspect="1"/>
            </p:cNvSpPr>
            <p:nvPr/>
          </p:nvSpPr>
          <p:spPr bwMode="auto">
            <a:xfrm>
              <a:off x="3907" y="3075"/>
              <a:ext cx="681" cy="112"/>
            </a:xfrm>
            <a:custGeom>
              <a:avLst/>
              <a:gdLst>
                <a:gd name="T0" fmla="*/ 0 w 389"/>
                <a:gd name="T1" fmla="*/ 1990 h 60"/>
                <a:gd name="T2" fmla="*/ 0 w 389"/>
                <a:gd name="T3" fmla="*/ 1990 h 60"/>
                <a:gd name="T4" fmla="*/ 5366 w 389"/>
                <a:gd name="T5" fmla="*/ 84 h 60"/>
                <a:gd name="T6" fmla="*/ 11199 w 389"/>
                <a:gd name="T7" fmla="*/ 2537 h 60"/>
                <a:gd name="T8" fmla="*/ 11199 w 389"/>
                <a:gd name="T9" fmla="*/ 2537 h 60"/>
                <a:gd name="T10" fmla="*/ 5366 w 389"/>
                <a:gd name="T11" fmla="*/ 0 h 60"/>
                <a:gd name="T12" fmla="*/ 0 w 389"/>
                <a:gd name="T13" fmla="*/ 199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9" h="60"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48" y="18"/>
                    <a:pt x="118" y="2"/>
                    <a:pt x="186" y="2"/>
                  </a:cubicBezTo>
                  <a:cubicBezTo>
                    <a:pt x="258" y="2"/>
                    <a:pt x="340" y="25"/>
                    <a:pt x="389" y="60"/>
                  </a:cubicBezTo>
                  <a:cubicBezTo>
                    <a:pt x="389" y="60"/>
                    <a:pt x="389" y="60"/>
                    <a:pt x="389" y="60"/>
                  </a:cubicBezTo>
                  <a:cubicBezTo>
                    <a:pt x="340" y="24"/>
                    <a:pt x="258" y="0"/>
                    <a:pt x="186" y="0"/>
                  </a:cubicBezTo>
                  <a:cubicBezTo>
                    <a:pt x="118" y="0"/>
                    <a:pt x="48" y="18"/>
                    <a:pt x="0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1" name="Oval 379"/>
            <p:cNvSpPr>
              <a:spLocks noChangeAspect="1" noChangeArrowheads="1"/>
            </p:cNvSpPr>
            <p:nvPr/>
          </p:nvSpPr>
          <p:spPr bwMode="auto">
            <a:xfrm>
              <a:off x="3882" y="3444"/>
              <a:ext cx="25" cy="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Oval 380"/>
            <p:cNvSpPr>
              <a:spLocks noChangeAspect="1" noChangeArrowheads="1"/>
            </p:cNvSpPr>
            <p:nvPr/>
          </p:nvSpPr>
          <p:spPr bwMode="auto">
            <a:xfrm>
              <a:off x="3910" y="3463"/>
              <a:ext cx="18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Oval 381"/>
            <p:cNvSpPr>
              <a:spLocks noChangeAspect="1" noChangeArrowheads="1"/>
            </p:cNvSpPr>
            <p:nvPr/>
          </p:nvSpPr>
          <p:spPr bwMode="auto">
            <a:xfrm>
              <a:off x="3867" y="3437"/>
              <a:ext cx="15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Freeform 382"/>
            <p:cNvSpPr>
              <a:spLocks noChangeAspect="1"/>
            </p:cNvSpPr>
            <p:nvPr/>
          </p:nvSpPr>
          <p:spPr bwMode="auto">
            <a:xfrm>
              <a:off x="3902" y="3133"/>
              <a:ext cx="40" cy="43"/>
            </a:xfrm>
            <a:custGeom>
              <a:avLst/>
              <a:gdLst>
                <a:gd name="T0" fmla="*/ 49 w 23"/>
                <a:gd name="T1" fmla="*/ 632 h 23"/>
                <a:gd name="T2" fmla="*/ 221 w 23"/>
                <a:gd name="T3" fmla="*/ 84 h 23"/>
                <a:gd name="T4" fmla="*/ 584 w 23"/>
                <a:gd name="T5" fmla="*/ 338 h 23"/>
                <a:gd name="T6" fmla="*/ 412 w 23"/>
                <a:gd name="T7" fmla="*/ 888 h 23"/>
                <a:gd name="T8" fmla="*/ 49 w 23"/>
                <a:gd name="T9" fmla="*/ 63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23">
                  <a:moveTo>
                    <a:pt x="2" y="15"/>
                  </a:moveTo>
                  <a:cubicBezTo>
                    <a:pt x="0" y="10"/>
                    <a:pt x="3" y="4"/>
                    <a:pt x="8" y="2"/>
                  </a:cubicBezTo>
                  <a:cubicBezTo>
                    <a:pt x="13" y="0"/>
                    <a:pt x="19" y="2"/>
                    <a:pt x="21" y="8"/>
                  </a:cubicBezTo>
                  <a:cubicBezTo>
                    <a:pt x="23" y="13"/>
                    <a:pt x="21" y="19"/>
                    <a:pt x="15" y="21"/>
                  </a:cubicBezTo>
                  <a:cubicBezTo>
                    <a:pt x="10" y="23"/>
                    <a:pt x="4" y="20"/>
                    <a:pt x="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" name="Freeform 383"/>
            <p:cNvSpPr>
              <a:spLocks noChangeAspect="1"/>
            </p:cNvSpPr>
            <p:nvPr/>
          </p:nvSpPr>
          <p:spPr bwMode="auto">
            <a:xfrm>
              <a:off x="3942" y="3127"/>
              <a:ext cx="28" cy="30"/>
            </a:xfrm>
            <a:custGeom>
              <a:avLst/>
              <a:gdLst>
                <a:gd name="T0" fmla="*/ 37 w 16"/>
                <a:gd name="T1" fmla="*/ 450 h 16"/>
                <a:gd name="T2" fmla="*/ 151 w 16"/>
                <a:gd name="T3" fmla="*/ 53 h 16"/>
                <a:gd name="T4" fmla="*/ 436 w 16"/>
                <a:gd name="T5" fmla="*/ 212 h 16"/>
                <a:gd name="T6" fmla="*/ 301 w 16"/>
                <a:gd name="T7" fmla="*/ 608 h 16"/>
                <a:gd name="T8" fmla="*/ 37 w 16"/>
                <a:gd name="T9" fmla="*/ 45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6">
                  <a:moveTo>
                    <a:pt x="1" y="10"/>
                  </a:moveTo>
                  <a:cubicBezTo>
                    <a:pt x="0" y="6"/>
                    <a:pt x="2" y="2"/>
                    <a:pt x="5" y="1"/>
                  </a:cubicBezTo>
                  <a:cubicBezTo>
                    <a:pt x="9" y="0"/>
                    <a:pt x="13" y="2"/>
                    <a:pt x="15" y="5"/>
                  </a:cubicBezTo>
                  <a:cubicBezTo>
                    <a:pt x="16" y="9"/>
                    <a:pt x="14" y="13"/>
                    <a:pt x="10" y="14"/>
                  </a:cubicBezTo>
                  <a:cubicBezTo>
                    <a:pt x="7" y="16"/>
                    <a:pt x="3" y="14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6" name="Freeform 384"/>
            <p:cNvSpPr>
              <a:spLocks noChangeAspect="1"/>
            </p:cNvSpPr>
            <p:nvPr/>
          </p:nvSpPr>
          <p:spPr bwMode="auto">
            <a:xfrm>
              <a:off x="3877" y="3163"/>
              <a:ext cx="28" cy="29"/>
            </a:xfrm>
            <a:custGeom>
              <a:avLst/>
              <a:gdLst>
                <a:gd name="T0" fmla="*/ 37 w 16"/>
                <a:gd name="T1" fmla="*/ 359 h 16"/>
                <a:gd name="T2" fmla="*/ 179 w 16"/>
                <a:gd name="T3" fmla="*/ 44 h 16"/>
                <a:gd name="T4" fmla="*/ 436 w 16"/>
                <a:gd name="T5" fmla="*/ 174 h 16"/>
                <a:gd name="T6" fmla="*/ 301 w 16"/>
                <a:gd name="T7" fmla="*/ 489 h 16"/>
                <a:gd name="T8" fmla="*/ 37 w 16"/>
                <a:gd name="T9" fmla="*/ 359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6">
                  <a:moveTo>
                    <a:pt x="1" y="10"/>
                  </a:moveTo>
                  <a:cubicBezTo>
                    <a:pt x="0" y="6"/>
                    <a:pt x="2" y="2"/>
                    <a:pt x="6" y="1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6" y="9"/>
                    <a:pt x="14" y="13"/>
                    <a:pt x="10" y="14"/>
                  </a:cubicBezTo>
                  <a:cubicBezTo>
                    <a:pt x="7" y="16"/>
                    <a:pt x="3" y="14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7" name="Freeform 385"/>
            <p:cNvSpPr>
              <a:spLocks noChangeAspect="1"/>
            </p:cNvSpPr>
            <p:nvPr/>
          </p:nvSpPr>
          <p:spPr bwMode="auto">
            <a:xfrm>
              <a:off x="4521" y="2759"/>
              <a:ext cx="902" cy="855"/>
            </a:xfrm>
            <a:custGeom>
              <a:avLst/>
              <a:gdLst>
                <a:gd name="T0" fmla="*/ 13991 w 515"/>
                <a:gd name="T1" fmla="*/ 16686 h 458"/>
                <a:gd name="T2" fmla="*/ 4997 w 515"/>
                <a:gd name="T3" fmla="*/ 14051 h 458"/>
                <a:gd name="T4" fmla="*/ 1564 w 515"/>
                <a:gd name="T5" fmla="*/ 1568 h 458"/>
                <a:gd name="T6" fmla="*/ 2417 w 515"/>
                <a:gd name="T7" fmla="*/ 0 h 458"/>
                <a:gd name="T8" fmla="*/ 5871 w 515"/>
                <a:gd name="T9" fmla="*/ 12496 h 458"/>
                <a:gd name="T10" fmla="*/ 14866 w 515"/>
                <a:gd name="T11" fmla="*/ 15093 h 458"/>
                <a:gd name="T12" fmla="*/ 13991 w 515"/>
                <a:gd name="T13" fmla="*/ 16686 h 4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5" h="458">
                  <a:moveTo>
                    <a:pt x="485" y="394"/>
                  </a:moveTo>
                  <a:cubicBezTo>
                    <a:pt x="432" y="458"/>
                    <a:pt x="292" y="430"/>
                    <a:pt x="173" y="332"/>
                  </a:cubicBezTo>
                  <a:cubicBezTo>
                    <a:pt x="54" y="233"/>
                    <a:pt x="0" y="101"/>
                    <a:pt x="54" y="37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0" y="65"/>
                    <a:pt x="84" y="197"/>
                    <a:pt x="203" y="295"/>
                  </a:cubicBezTo>
                  <a:cubicBezTo>
                    <a:pt x="322" y="394"/>
                    <a:pt x="462" y="422"/>
                    <a:pt x="515" y="357"/>
                  </a:cubicBezTo>
                  <a:lnTo>
                    <a:pt x="485" y="394"/>
                  </a:ln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8" name="Freeform 386"/>
            <p:cNvSpPr>
              <a:spLocks noChangeAspect="1"/>
            </p:cNvSpPr>
            <p:nvPr/>
          </p:nvSpPr>
          <p:spPr bwMode="auto">
            <a:xfrm>
              <a:off x="4574" y="2640"/>
              <a:ext cx="942" cy="907"/>
            </a:xfrm>
            <a:custGeom>
              <a:avLst/>
              <a:gdLst>
                <a:gd name="T0" fmla="*/ 1564 w 538"/>
                <a:gd name="T1" fmla="*/ 2693 h 486"/>
                <a:gd name="T2" fmla="*/ 10549 w 538"/>
                <a:gd name="T3" fmla="*/ 5323 h 486"/>
                <a:gd name="T4" fmla="*/ 13976 w 538"/>
                <a:gd name="T5" fmla="*/ 17798 h 486"/>
                <a:gd name="T6" fmla="*/ 4992 w 538"/>
                <a:gd name="T7" fmla="*/ 15165 h 486"/>
                <a:gd name="T8" fmla="*/ 1564 w 538"/>
                <a:gd name="T9" fmla="*/ 2693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" h="486">
                  <a:moveTo>
                    <a:pt x="54" y="64"/>
                  </a:moveTo>
                  <a:cubicBezTo>
                    <a:pt x="107" y="0"/>
                    <a:pt x="247" y="27"/>
                    <a:pt x="366" y="126"/>
                  </a:cubicBezTo>
                  <a:cubicBezTo>
                    <a:pt x="485" y="225"/>
                    <a:pt x="538" y="357"/>
                    <a:pt x="485" y="421"/>
                  </a:cubicBezTo>
                  <a:cubicBezTo>
                    <a:pt x="432" y="486"/>
                    <a:pt x="292" y="458"/>
                    <a:pt x="173" y="359"/>
                  </a:cubicBezTo>
                  <a:cubicBezTo>
                    <a:pt x="54" y="261"/>
                    <a:pt x="0" y="129"/>
                    <a:pt x="54" y="64"/>
                  </a:cubicBezTo>
                  <a:close/>
                </a:path>
              </a:pathLst>
            </a:custGeom>
            <a:solidFill>
              <a:srgbClr val="F0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9" name="Freeform 387"/>
            <p:cNvSpPr>
              <a:spLocks noChangeAspect="1"/>
            </p:cNvSpPr>
            <p:nvPr/>
          </p:nvSpPr>
          <p:spPr bwMode="auto">
            <a:xfrm>
              <a:off x="4668" y="2733"/>
              <a:ext cx="755" cy="721"/>
            </a:xfrm>
            <a:custGeom>
              <a:avLst/>
              <a:gdLst>
                <a:gd name="T0" fmla="*/ 550 w 431"/>
                <a:gd name="T1" fmla="*/ 5917 h 386"/>
                <a:gd name="T2" fmla="*/ 550 w 431"/>
                <a:gd name="T3" fmla="*/ 5917 h 386"/>
                <a:gd name="T4" fmla="*/ 575 w 431"/>
                <a:gd name="T5" fmla="*/ 1315 h 386"/>
                <a:gd name="T6" fmla="*/ 3645 w 431"/>
                <a:gd name="T7" fmla="*/ 390 h 386"/>
                <a:gd name="T8" fmla="*/ 8531 w 431"/>
                <a:gd name="T9" fmla="*/ 4068 h 386"/>
                <a:gd name="T10" fmla="*/ 11912 w 431"/>
                <a:gd name="T11" fmla="*/ 10432 h 386"/>
                <a:gd name="T12" fmla="*/ 11875 w 431"/>
                <a:gd name="T13" fmla="*/ 15068 h 386"/>
                <a:gd name="T14" fmla="*/ 8804 w 431"/>
                <a:gd name="T15" fmla="*/ 15959 h 386"/>
                <a:gd name="T16" fmla="*/ 3887 w 431"/>
                <a:gd name="T17" fmla="*/ 12285 h 386"/>
                <a:gd name="T18" fmla="*/ 550 w 431"/>
                <a:gd name="T19" fmla="*/ 5917 h 3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1" h="386">
                  <a:moveTo>
                    <a:pt x="19" y="139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0" y="93"/>
                    <a:pt x="0" y="54"/>
                    <a:pt x="20" y="31"/>
                  </a:cubicBezTo>
                  <a:cubicBezTo>
                    <a:pt x="39" y="7"/>
                    <a:pt x="77" y="0"/>
                    <a:pt x="126" y="9"/>
                  </a:cubicBezTo>
                  <a:cubicBezTo>
                    <a:pt x="181" y="20"/>
                    <a:pt x="241" y="51"/>
                    <a:pt x="295" y="96"/>
                  </a:cubicBezTo>
                  <a:cubicBezTo>
                    <a:pt x="350" y="141"/>
                    <a:pt x="391" y="194"/>
                    <a:pt x="412" y="246"/>
                  </a:cubicBezTo>
                  <a:cubicBezTo>
                    <a:pt x="431" y="293"/>
                    <a:pt x="430" y="331"/>
                    <a:pt x="411" y="355"/>
                  </a:cubicBezTo>
                  <a:cubicBezTo>
                    <a:pt x="392" y="378"/>
                    <a:pt x="354" y="386"/>
                    <a:pt x="305" y="376"/>
                  </a:cubicBezTo>
                  <a:cubicBezTo>
                    <a:pt x="250" y="365"/>
                    <a:pt x="190" y="334"/>
                    <a:pt x="135" y="289"/>
                  </a:cubicBezTo>
                  <a:cubicBezTo>
                    <a:pt x="81" y="244"/>
                    <a:pt x="40" y="191"/>
                    <a:pt x="19" y="139"/>
                  </a:cubicBezTo>
                  <a:close/>
                </a:path>
              </a:pathLst>
            </a:custGeom>
            <a:solidFill>
              <a:srgbClr val="CE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0" name="Freeform 388"/>
            <p:cNvSpPr>
              <a:spLocks noChangeAspect="1"/>
            </p:cNvSpPr>
            <p:nvPr/>
          </p:nvSpPr>
          <p:spPr bwMode="auto">
            <a:xfrm>
              <a:off x="4698" y="2733"/>
              <a:ext cx="725" cy="669"/>
            </a:xfrm>
            <a:custGeom>
              <a:avLst/>
              <a:gdLst>
                <a:gd name="T0" fmla="*/ 11395 w 414"/>
                <a:gd name="T1" fmla="*/ 10487 h 358"/>
                <a:gd name="T2" fmla="*/ 8022 w 414"/>
                <a:gd name="T3" fmla="*/ 4085 h 358"/>
                <a:gd name="T4" fmla="*/ 3140 w 414"/>
                <a:gd name="T5" fmla="*/ 391 h 358"/>
                <a:gd name="T6" fmla="*/ 86 w 414"/>
                <a:gd name="T7" fmla="*/ 1317 h 358"/>
                <a:gd name="T8" fmla="*/ 0 w 414"/>
                <a:gd name="T9" fmla="*/ 1463 h 358"/>
                <a:gd name="T10" fmla="*/ 2539 w 414"/>
                <a:gd name="T11" fmla="*/ 972 h 358"/>
                <a:gd name="T12" fmla="*/ 7674 w 414"/>
                <a:gd name="T13" fmla="*/ 4719 h 358"/>
                <a:gd name="T14" fmla="*/ 11132 w 414"/>
                <a:gd name="T15" fmla="*/ 11465 h 358"/>
                <a:gd name="T16" fmla="*/ 11283 w 414"/>
                <a:gd name="T17" fmla="*/ 15243 h 358"/>
                <a:gd name="T18" fmla="*/ 11358 w 414"/>
                <a:gd name="T19" fmla="*/ 15107 h 358"/>
                <a:gd name="T20" fmla="*/ 11395 w 414"/>
                <a:gd name="T21" fmla="*/ 10487 h 3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4" h="358">
                  <a:moveTo>
                    <a:pt x="395" y="246"/>
                  </a:moveTo>
                  <a:cubicBezTo>
                    <a:pt x="374" y="194"/>
                    <a:pt x="333" y="141"/>
                    <a:pt x="278" y="96"/>
                  </a:cubicBezTo>
                  <a:cubicBezTo>
                    <a:pt x="224" y="51"/>
                    <a:pt x="164" y="20"/>
                    <a:pt x="109" y="9"/>
                  </a:cubicBezTo>
                  <a:cubicBezTo>
                    <a:pt x="60" y="0"/>
                    <a:pt x="22" y="7"/>
                    <a:pt x="3" y="31"/>
                  </a:cubicBezTo>
                  <a:cubicBezTo>
                    <a:pt x="2" y="32"/>
                    <a:pt x="1" y="33"/>
                    <a:pt x="0" y="34"/>
                  </a:cubicBezTo>
                  <a:cubicBezTo>
                    <a:pt x="23" y="22"/>
                    <a:pt x="53" y="20"/>
                    <a:pt x="88" y="23"/>
                  </a:cubicBezTo>
                  <a:cubicBezTo>
                    <a:pt x="149" y="29"/>
                    <a:pt x="210" y="64"/>
                    <a:pt x="266" y="111"/>
                  </a:cubicBezTo>
                  <a:cubicBezTo>
                    <a:pt x="323" y="157"/>
                    <a:pt x="369" y="211"/>
                    <a:pt x="386" y="269"/>
                  </a:cubicBezTo>
                  <a:cubicBezTo>
                    <a:pt x="395" y="303"/>
                    <a:pt x="400" y="333"/>
                    <a:pt x="391" y="358"/>
                  </a:cubicBezTo>
                  <a:cubicBezTo>
                    <a:pt x="392" y="357"/>
                    <a:pt x="393" y="356"/>
                    <a:pt x="394" y="355"/>
                  </a:cubicBezTo>
                  <a:cubicBezTo>
                    <a:pt x="413" y="331"/>
                    <a:pt x="414" y="293"/>
                    <a:pt x="395" y="246"/>
                  </a:cubicBezTo>
                  <a:close/>
                </a:path>
              </a:pathLst>
            </a:custGeom>
            <a:solidFill>
              <a:srgbClr val="9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1" name="Freeform 389"/>
            <p:cNvSpPr>
              <a:spLocks noChangeAspect="1"/>
            </p:cNvSpPr>
            <p:nvPr/>
          </p:nvSpPr>
          <p:spPr bwMode="auto">
            <a:xfrm>
              <a:off x="4586" y="2940"/>
              <a:ext cx="58" cy="90"/>
            </a:xfrm>
            <a:custGeom>
              <a:avLst/>
              <a:gdLst>
                <a:gd name="T0" fmla="*/ 0 w 33"/>
                <a:gd name="T1" fmla="*/ 1583 h 48"/>
                <a:gd name="T2" fmla="*/ 86 w 33"/>
                <a:gd name="T3" fmla="*/ 2089 h 48"/>
                <a:gd name="T4" fmla="*/ 974 w 33"/>
                <a:gd name="T5" fmla="*/ 534 h 48"/>
                <a:gd name="T6" fmla="*/ 884 w 33"/>
                <a:gd name="T7" fmla="*/ 0 h 48"/>
                <a:gd name="T8" fmla="*/ 0 w 33"/>
                <a:gd name="T9" fmla="*/ 1583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48">
                  <a:moveTo>
                    <a:pt x="0" y="36"/>
                  </a:moveTo>
                  <a:cubicBezTo>
                    <a:pt x="1" y="40"/>
                    <a:pt x="2" y="44"/>
                    <a:pt x="3" y="48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2" y="8"/>
                    <a:pt x="31" y="4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2" name="Freeform 390"/>
            <p:cNvSpPr>
              <a:spLocks noChangeAspect="1"/>
            </p:cNvSpPr>
            <p:nvPr/>
          </p:nvSpPr>
          <p:spPr bwMode="auto">
            <a:xfrm>
              <a:off x="4595" y="2978"/>
              <a:ext cx="70" cy="117"/>
            </a:xfrm>
            <a:custGeom>
              <a:avLst/>
              <a:gdLst>
                <a:gd name="T0" fmla="*/ 0 w 40"/>
                <a:gd name="T1" fmla="*/ 1473 h 63"/>
                <a:gd name="T2" fmla="*/ 301 w 40"/>
                <a:gd name="T3" fmla="*/ 2580 h 63"/>
                <a:gd name="T4" fmla="*/ 1152 w 40"/>
                <a:gd name="T5" fmla="*/ 1107 h 63"/>
                <a:gd name="T6" fmla="*/ 873 w 40"/>
                <a:gd name="T7" fmla="*/ 0 h 63"/>
                <a:gd name="T8" fmla="*/ 0 w 40"/>
                <a:gd name="T9" fmla="*/ 147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63">
                  <a:moveTo>
                    <a:pt x="0" y="36"/>
                  </a:moveTo>
                  <a:cubicBezTo>
                    <a:pt x="3" y="45"/>
                    <a:pt x="6" y="54"/>
                    <a:pt x="10" y="63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6" y="18"/>
                    <a:pt x="33" y="9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A2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3" name="Freeform 391"/>
            <p:cNvSpPr>
              <a:spLocks noChangeAspect="1"/>
            </p:cNvSpPr>
            <p:nvPr/>
          </p:nvSpPr>
          <p:spPr bwMode="auto">
            <a:xfrm>
              <a:off x="4740" y="3226"/>
              <a:ext cx="74" cy="92"/>
            </a:xfrm>
            <a:custGeom>
              <a:avLst/>
              <a:gdLst>
                <a:gd name="T0" fmla="*/ 0 w 42"/>
                <a:gd name="T1" fmla="*/ 1615 h 49"/>
                <a:gd name="T2" fmla="*/ 358 w 42"/>
                <a:gd name="T3" fmla="*/ 2150 h 49"/>
                <a:gd name="T4" fmla="*/ 1251 w 42"/>
                <a:gd name="T5" fmla="*/ 558 h 49"/>
                <a:gd name="T6" fmla="*/ 897 w 42"/>
                <a:gd name="T7" fmla="*/ 0 h 49"/>
                <a:gd name="T8" fmla="*/ 0 w 42"/>
                <a:gd name="T9" fmla="*/ 1615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9">
                  <a:moveTo>
                    <a:pt x="0" y="37"/>
                  </a:moveTo>
                  <a:cubicBezTo>
                    <a:pt x="4" y="41"/>
                    <a:pt x="8" y="45"/>
                    <a:pt x="12" y="49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8" y="9"/>
                    <a:pt x="34" y="5"/>
                    <a:pt x="3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4" name="Freeform 392"/>
            <p:cNvSpPr>
              <a:spLocks noChangeAspect="1"/>
            </p:cNvSpPr>
            <p:nvPr/>
          </p:nvSpPr>
          <p:spPr bwMode="auto">
            <a:xfrm>
              <a:off x="4766" y="3256"/>
              <a:ext cx="60" cy="75"/>
            </a:xfrm>
            <a:custGeom>
              <a:avLst/>
              <a:gdLst>
                <a:gd name="T0" fmla="*/ 0 w 34"/>
                <a:gd name="T1" fmla="*/ 1583 h 40"/>
                <a:gd name="T2" fmla="*/ 115 w 34"/>
                <a:gd name="T3" fmla="*/ 1740 h 40"/>
                <a:gd name="T4" fmla="*/ 1027 w 34"/>
                <a:gd name="T5" fmla="*/ 186 h 40"/>
                <a:gd name="T6" fmla="*/ 912 w 34"/>
                <a:gd name="T7" fmla="*/ 0 h 40"/>
                <a:gd name="T8" fmla="*/ 0 w 34"/>
                <a:gd name="T9" fmla="*/ 1583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40">
                  <a:moveTo>
                    <a:pt x="0" y="36"/>
                  </a:moveTo>
                  <a:cubicBezTo>
                    <a:pt x="1" y="37"/>
                    <a:pt x="2" y="39"/>
                    <a:pt x="4" y="4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2"/>
                    <a:pt x="31" y="1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74C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" name="Freeform 393"/>
            <p:cNvSpPr>
              <a:spLocks noChangeAspect="1"/>
            </p:cNvSpPr>
            <p:nvPr/>
          </p:nvSpPr>
          <p:spPr bwMode="auto">
            <a:xfrm>
              <a:off x="4789" y="3278"/>
              <a:ext cx="79" cy="92"/>
            </a:xfrm>
            <a:custGeom>
              <a:avLst/>
              <a:gdLst>
                <a:gd name="T0" fmla="*/ 0 w 45"/>
                <a:gd name="T1" fmla="*/ 1590 h 49"/>
                <a:gd name="T2" fmla="*/ 437 w 45"/>
                <a:gd name="T3" fmla="*/ 2150 h 49"/>
                <a:gd name="T4" fmla="*/ 1318 w 45"/>
                <a:gd name="T5" fmla="*/ 558 h 49"/>
                <a:gd name="T6" fmla="*/ 881 w 45"/>
                <a:gd name="T7" fmla="*/ 0 h 49"/>
                <a:gd name="T8" fmla="*/ 0 w 45"/>
                <a:gd name="T9" fmla="*/ 159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9">
                  <a:moveTo>
                    <a:pt x="0" y="36"/>
                  </a:moveTo>
                  <a:cubicBezTo>
                    <a:pt x="5" y="41"/>
                    <a:pt x="10" y="45"/>
                    <a:pt x="15" y="49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9"/>
                    <a:pt x="35" y="4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A2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" name="Freeform 394"/>
            <p:cNvSpPr>
              <a:spLocks noChangeAspect="1"/>
            </p:cNvSpPr>
            <p:nvPr/>
          </p:nvSpPr>
          <p:spPr bwMode="auto">
            <a:xfrm>
              <a:off x="5153" y="3486"/>
              <a:ext cx="63" cy="69"/>
            </a:xfrm>
            <a:custGeom>
              <a:avLst/>
              <a:gdLst>
                <a:gd name="T0" fmla="*/ 0 w 36"/>
                <a:gd name="T1" fmla="*/ 1512 h 37"/>
                <a:gd name="T2" fmla="*/ 179 w 36"/>
                <a:gd name="T3" fmla="*/ 1561 h 37"/>
                <a:gd name="T4" fmla="*/ 1036 w 36"/>
                <a:gd name="T5" fmla="*/ 45 h 37"/>
                <a:gd name="T6" fmla="*/ 873 w 36"/>
                <a:gd name="T7" fmla="*/ 0 h 37"/>
                <a:gd name="T8" fmla="*/ 0 w 36"/>
                <a:gd name="T9" fmla="*/ 151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0" y="36"/>
                  </a:moveTo>
                  <a:cubicBezTo>
                    <a:pt x="2" y="36"/>
                    <a:pt x="4" y="37"/>
                    <a:pt x="6" y="37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" name="Freeform 395"/>
            <p:cNvSpPr>
              <a:spLocks noChangeAspect="1"/>
            </p:cNvSpPr>
            <p:nvPr/>
          </p:nvSpPr>
          <p:spPr bwMode="auto">
            <a:xfrm>
              <a:off x="5181" y="3489"/>
              <a:ext cx="95" cy="69"/>
            </a:xfrm>
            <a:custGeom>
              <a:avLst/>
              <a:gdLst>
                <a:gd name="T0" fmla="*/ 0 w 54"/>
                <a:gd name="T1" fmla="*/ 1512 h 37"/>
                <a:gd name="T2" fmla="*/ 709 w 54"/>
                <a:gd name="T3" fmla="*/ 1561 h 37"/>
                <a:gd name="T4" fmla="*/ 1601 w 54"/>
                <a:gd name="T5" fmla="*/ 45 h 37"/>
                <a:gd name="T6" fmla="*/ 894 w 54"/>
                <a:gd name="T7" fmla="*/ 0 h 37"/>
                <a:gd name="T8" fmla="*/ 0 w 54"/>
                <a:gd name="T9" fmla="*/ 151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7">
                  <a:moveTo>
                    <a:pt x="0" y="36"/>
                  </a:moveTo>
                  <a:cubicBezTo>
                    <a:pt x="8" y="37"/>
                    <a:pt x="16" y="37"/>
                    <a:pt x="24" y="37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46" y="1"/>
                    <a:pt x="38" y="1"/>
                    <a:pt x="3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A2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8" name="Freeform 396"/>
            <p:cNvSpPr>
              <a:spLocks noChangeAspect="1"/>
            </p:cNvSpPr>
            <p:nvPr/>
          </p:nvSpPr>
          <p:spPr bwMode="auto">
            <a:xfrm>
              <a:off x="5237" y="3489"/>
              <a:ext cx="70" cy="69"/>
            </a:xfrm>
            <a:custGeom>
              <a:avLst/>
              <a:gdLst>
                <a:gd name="T0" fmla="*/ 0 w 40"/>
                <a:gd name="T1" fmla="*/ 1561 h 37"/>
                <a:gd name="T2" fmla="*/ 301 w 40"/>
                <a:gd name="T3" fmla="*/ 1512 h 37"/>
                <a:gd name="T4" fmla="*/ 1152 w 40"/>
                <a:gd name="T5" fmla="*/ 0 h 37"/>
                <a:gd name="T6" fmla="*/ 873 w 40"/>
                <a:gd name="T7" fmla="*/ 45 h 37"/>
                <a:gd name="T8" fmla="*/ 0 w 40"/>
                <a:gd name="T9" fmla="*/ 1561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37">
                  <a:moveTo>
                    <a:pt x="0" y="37"/>
                  </a:moveTo>
                  <a:cubicBezTo>
                    <a:pt x="4" y="37"/>
                    <a:pt x="7" y="36"/>
                    <a:pt x="10" y="3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0"/>
                    <a:pt x="30" y="1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74C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9" name="Freeform 397"/>
            <p:cNvSpPr>
              <a:spLocks noChangeAspect="1"/>
            </p:cNvSpPr>
            <p:nvPr/>
          </p:nvSpPr>
          <p:spPr bwMode="auto">
            <a:xfrm>
              <a:off x="4696" y="2980"/>
              <a:ext cx="697" cy="474"/>
            </a:xfrm>
            <a:custGeom>
              <a:avLst/>
              <a:gdLst>
                <a:gd name="T0" fmla="*/ 11483 w 398"/>
                <a:gd name="T1" fmla="*/ 9215 h 254"/>
                <a:gd name="T2" fmla="*/ 8513 w 398"/>
                <a:gd name="T3" fmla="*/ 9956 h 254"/>
                <a:gd name="T4" fmla="*/ 3641 w 398"/>
                <a:gd name="T5" fmla="*/ 6296 h 254"/>
                <a:gd name="T6" fmla="*/ 0 w 398"/>
                <a:gd name="T7" fmla="*/ 0 h 254"/>
                <a:gd name="T8" fmla="*/ 0 w 398"/>
                <a:gd name="T9" fmla="*/ 0 h 254"/>
                <a:gd name="T10" fmla="*/ 86 w 398"/>
                <a:gd name="T11" fmla="*/ 293 h 254"/>
                <a:gd name="T12" fmla="*/ 3422 w 398"/>
                <a:gd name="T13" fmla="*/ 6634 h 254"/>
                <a:gd name="T14" fmla="*/ 8336 w 398"/>
                <a:gd name="T15" fmla="*/ 10294 h 254"/>
                <a:gd name="T16" fmla="*/ 11402 w 398"/>
                <a:gd name="T17" fmla="*/ 9409 h 254"/>
                <a:gd name="T18" fmla="*/ 11483 w 398"/>
                <a:gd name="T19" fmla="*/ 9215 h 2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8" h="254">
                  <a:moveTo>
                    <a:pt x="398" y="218"/>
                  </a:moveTo>
                  <a:cubicBezTo>
                    <a:pt x="378" y="239"/>
                    <a:pt x="342" y="245"/>
                    <a:pt x="295" y="236"/>
                  </a:cubicBezTo>
                  <a:cubicBezTo>
                    <a:pt x="241" y="225"/>
                    <a:pt x="180" y="194"/>
                    <a:pt x="126" y="149"/>
                  </a:cubicBezTo>
                  <a:cubicBezTo>
                    <a:pt x="72" y="104"/>
                    <a:pt x="21" y="5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5"/>
                    <a:pt x="3" y="7"/>
                  </a:cubicBezTo>
                  <a:cubicBezTo>
                    <a:pt x="24" y="59"/>
                    <a:pt x="65" y="112"/>
                    <a:pt x="119" y="157"/>
                  </a:cubicBezTo>
                  <a:cubicBezTo>
                    <a:pt x="174" y="202"/>
                    <a:pt x="234" y="233"/>
                    <a:pt x="289" y="244"/>
                  </a:cubicBezTo>
                  <a:cubicBezTo>
                    <a:pt x="338" y="254"/>
                    <a:pt x="376" y="246"/>
                    <a:pt x="395" y="223"/>
                  </a:cubicBezTo>
                  <a:cubicBezTo>
                    <a:pt x="396" y="221"/>
                    <a:pt x="397" y="220"/>
                    <a:pt x="398" y="218"/>
                  </a:cubicBezTo>
                  <a:close/>
                </a:path>
              </a:pathLst>
            </a:custGeom>
            <a:solidFill>
              <a:srgbClr val="C1E8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0" name="Freeform 398"/>
            <p:cNvSpPr>
              <a:spLocks noChangeAspect="1"/>
            </p:cNvSpPr>
            <p:nvPr/>
          </p:nvSpPr>
          <p:spPr bwMode="auto">
            <a:xfrm>
              <a:off x="4698" y="3006"/>
              <a:ext cx="685" cy="470"/>
            </a:xfrm>
            <a:custGeom>
              <a:avLst/>
              <a:gdLst>
                <a:gd name="T0" fmla="*/ 11303 w 391"/>
                <a:gd name="T1" fmla="*/ 9103 h 252"/>
                <a:gd name="T2" fmla="*/ 8269 w 391"/>
                <a:gd name="T3" fmla="*/ 9887 h 252"/>
                <a:gd name="T4" fmla="*/ 3420 w 391"/>
                <a:gd name="T5" fmla="*/ 6390 h 252"/>
                <a:gd name="T6" fmla="*/ 0 w 391"/>
                <a:gd name="T7" fmla="*/ 0 h 252"/>
                <a:gd name="T8" fmla="*/ 0 w 391"/>
                <a:gd name="T9" fmla="*/ 0 h 252"/>
                <a:gd name="T10" fmla="*/ 86 w 391"/>
                <a:gd name="T11" fmla="*/ 293 h 252"/>
                <a:gd name="T12" fmla="*/ 3232 w 391"/>
                <a:gd name="T13" fmla="*/ 6518 h 252"/>
                <a:gd name="T14" fmla="*/ 8118 w 391"/>
                <a:gd name="T15" fmla="*/ 10178 h 252"/>
                <a:gd name="T16" fmla="*/ 11221 w 391"/>
                <a:gd name="T17" fmla="*/ 9292 h 252"/>
                <a:gd name="T18" fmla="*/ 11303 w 391"/>
                <a:gd name="T19" fmla="*/ 9103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1" h="252">
                  <a:moveTo>
                    <a:pt x="391" y="216"/>
                  </a:moveTo>
                  <a:cubicBezTo>
                    <a:pt x="370" y="237"/>
                    <a:pt x="332" y="244"/>
                    <a:pt x="286" y="235"/>
                  </a:cubicBezTo>
                  <a:cubicBezTo>
                    <a:pt x="231" y="224"/>
                    <a:pt x="172" y="197"/>
                    <a:pt x="118" y="152"/>
                  </a:cubicBezTo>
                  <a:cubicBezTo>
                    <a:pt x="64" y="107"/>
                    <a:pt x="21" y="5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5"/>
                    <a:pt x="3" y="7"/>
                  </a:cubicBezTo>
                  <a:cubicBezTo>
                    <a:pt x="23" y="59"/>
                    <a:pt x="58" y="110"/>
                    <a:pt x="112" y="155"/>
                  </a:cubicBezTo>
                  <a:cubicBezTo>
                    <a:pt x="166" y="200"/>
                    <a:pt x="226" y="231"/>
                    <a:pt x="281" y="242"/>
                  </a:cubicBezTo>
                  <a:cubicBezTo>
                    <a:pt x="330" y="252"/>
                    <a:pt x="368" y="244"/>
                    <a:pt x="388" y="221"/>
                  </a:cubicBezTo>
                  <a:cubicBezTo>
                    <a:pt x="389" y="219"/>
                    <a:pt x="390" y="218"/>
                    <a:pt x="391" y="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1" name="Freeform 399"/>
            <p:cNvSpPr>
              <a:spLocks noChangeAspect="1"/>
            </p:cNvSpPr>
            <p:nvPr/>
          </p:nvSpPr>
          <p:spPr bwMode="auto">
            <a:xfrm>
              <a:off x="4698" y="2770"/>
              <a:ext cx="700" cy="632"/>
            </a:xfrm>
            <a:custGeom>
              <a:avLst/>
              <a:gdLst>
                <a:gd name="T0" fmla="*/ 0 w 400"/>
                <a:gd name="T1" fmla="*/ 602 h 338"/>
                <a:gd name="T2" fmla="*/ 2536 w 400"/>
                <a:gd name="T3" fmla="*/ 136 h 338"/>
                <a:gd name="T4" fmla="*/ 7653 w 400"/>
                <a:gd name="T5" fmla="*/ 3891 h 338"/>
                <a:gd name="T6" fmla="*/ 11095 w 400"/>
                <a:gd name="T7" fmla="*/ 10649 h 338"/>
                <a:gd name="T8" fmla="*/ 11228 w 400"/>
                <a:gd name="T9" fmla="*/ 14446 h 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0" h="338">
                  <a:moveTo>
                    <a:pt x="0" y="14"/>
                  </a:moveTo>
                  <a:cubicBezTo>
                    <a:pt x="23" y="2"/>
                    <a:pt x="53" y="0"/>
                    <a:pt x="88" y="3"/>
                  </a:cubicBezTo>
                  <a:cubicBezTo>
                    <a:pt x="149" y="9"/>
                    <a:pt x="210" y="44"/>
                    <a:pt x="266" y="91"/>
                  </a:cubicBezTo>
                  <a:cubicBezTo>
                    <a:pt x="323" y="137"/>
                    <a:pt x="369" y="191"/>
                    <a:pt x="386" y="249"/>
                  </a:cubicBezTo>
                  <a:cubicBezTo>
                    <a:pt x="395" y="283"/>
                    <a:pt x="400" y="313"/>
                    <a:pt x="391" y="338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2" name="Freeform 400"/>
            <p:cNvSpPr>
              <a:spLocks noChangeAspect="1"/>
            </p:cNvSpPr>
            <p:nvPr/>
          </p:nvSpPr>
          <p:spPr bwMode="auto">
            <a:xfrm>
              <a:off x="4521" y="2759"/>
              <a:ext cx="902" cy="855"/>
            </a:xfrm>
            <a:custGeom>
              <a:avLst/>
              <a:gdLst>
                <a:gd name="T0" fmla="*/ 13991 w 515"/>
                <a:gd name="T1" fmla="*/ 16686 h 458"/>
                <a:gd name="T2" fmla="*/ 4997 w 515"/>
                <a:gd name="T3" fmla="*/ 14051 h 458"/>
                <a:gd name="T4" fmla="*/ 1564 w 515"/>
                <a:gd name="T5" fmla="*/ 1568 h 458"/>
                <a:gd name="T6" fmla="*/ 2417 w 515"/>
                <a:gd name="T7" fmla="*/ 0 h 458"/>
                <a:gd name="T8" fmla="*/ 5871 w 515"/>
                <a:gd name="T9" fmla="*/ 12496 h 458"/>
                <a:gd name="T10" fmla="*/ 14866 w 515"/>
                <a:gd name="T11" fmla="*/ 15093 h 458"/>
                <a:gd name="T12" fmla="*/ 13991 w 515"/>
                <a:gd name="T13" fmla="*/ 16686 h 4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5" h="458">
                  <a:moveTo>
                    <a:pt x="485" y="394"/>
                  </a:moveTo>
                  <a:cubicBezTo>
                    <a:pt x="432" y="458"/>
                    <a:pt x="292" y="430"/>
                    <a:pt x="173" y="332"/>
                  </a:cubicBezTo>
                  <a:cubicBezTo>
                    <a:pt x="54" y="233"/>
                    <a:pt x="0" y="101"/>
                    <a:pt x="54" y="37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0" y="65"/>
                    <a:pt x="84" y="197"/>
                    <a:pt x="203" y="295"/>
                  </a:cubicBezTo>
                  <a:cubicBezTo>
                    <a:pt x="322" y="394"/>
                    <a:pt x="462" y="422"/>
                    <a:pt x="515" y="357"/>
                  </a:cubicBezTo>
                  <a:lnTo>
                    <a:pt x="485" y="394"/>
                  </a:lnTo>
                  <a:close/>
                </a:path>
              </a:pathLst>
            </a:custGeom>
            <a:noFill/>
            <a:ln w="63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3" name="Freeform 401"/>
            <p:cNvSpPr>
              <a:spLocks noChangeAspect="1"/>
            </p:cNvSpPr>
            <p:nvPr/>
          </p:nvSpPr>
          <p:spPr bwMode="auto">
            <a:xfrm>
              <a:off x="4574" y="2640"/>
              <a:ext cx="942" cy="907"/>
            </a:xfrm>
            <a:custGeom>
              <a:avLst/>
              <a:gdLst>
                <a:gd name="T0" fmla="*/ 1564 w 538"/>
                <a:gd name="T1" fmla="*/ 2693 h 486"/>
                <a:gd name="T2" fmla="*/ 10549 w 538"/>
                <a:gd name="T3" fmla="*/ 5323 h 486"/>
                <a:gd name="T4" fmla="*/ 13976 w 538"/>
                <a:gd name="T5" fmla="*/ 17798 h 486"/>
                <a:gd name="T6" fmla="*/ 4992 w 538"/>
                <a:gd name="T7" fmla="*/ 15165 h 486"/>
                <a:gd name="T8" fmla="*/ 1564 w 538"/>
                <a:gd name="T9" fmla="*/ 2693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" h="486">
                  <a:moveTo>
                    <a:pt x="54" y="64"/>
                  </a:moveTo>
                  <a:cubicBezTo>
                    <a:pt x="107" y="0"/>
                    <a:pt x="247" y="27"/>
                    <a:pt x="366" y="126"/>
                  </a:cubicBezTo>
                  <a:cubicBezTo>
                    <a:pt x="485" y="225"/>
                    <a:pt x="538" y="357"/>
                    <a:pt x="485" y="421"/>
                  </a:cubicBezTo>
                  <a:cubicBezTo>
                    <a:pt x="432" y="486"/>
                    <a:pt x="292" y="458"/>
                    <a:pt x="173" y="359"/>
                  </a:cubicBezTo>
                  <a:cubicBezTo>
                    <a:pt x="54" y="261"/>
                    <a:pt x="0" y="129"/>
                    <a:pt x="54" y="64"/>
                  </a:cubicBezTo>
                  <a:close/>
                </a:path>
              </a:pathLst>
            </a:custGeom>
            <a:noFill/>
            <a:ln w="63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" name="Freeform 402"/>
            <p:cNvSpPr>
              <a:spLocks noChangeAspect="1"/>
            </p:cNvSpPr>
            <p:nvPr/>
          </p:nvSpPr>
          <p:spPr bwMode="auto">
            <a:xfrm>
              <a:off x="4668" y="2733"/>
              <a:ext cx="755" cy="721"/>
            </a:xfrm>
            <a:custGeom>
              <a:avLst/>
              <a:gdLst>
                <a:gd name="T0" fmla="*/ 550 w 431"/>
                <a:gd name="T1" fmla="*/ 5917 h 386"/>
                <a:gd name="T2" fmla="*/ 550 w 431"/>
                <a:gd name="T3" fmla="*/ 5917 h 386"/>
                <a:gd name="T4" fmla="*/ 575 w 431"/>
                <a:gd name="T5" fmla="*/ 1315 h 386"/>
                <a:gd name="T6" fmla="*/ 3645 w 431"/>
                <a:gd name="T7" fmla="*/ 390 h 386"/>
                <a:gd name="T8" fmla="*/ 8531 w 431"/>
                <a:gd name="T9" fmla="*/ 4068 h 386"/>
                <a:gd name="T10" fmla="*/ 11912 w 431"/>
                <a:gd name="T11" fmla="*/ 10432 h 386"/>
                <a:gd name="T12" fmla="*/ 11875 w 431"/>
                <a:gd name="T13" fmla="*/ 15068 h 386"/>
                <a:gd name="T14" fmla="*/ 8804 w 431"/>
                <a:gd name="T15" fmla="*/ 15959 h 386"/>
                <a:gd name="T16" fmla="*/ 3887 w 431"/>
                <a:gd name="T17" fmla="*/ 12285 h 386"/>
                <a:gd name="T18" fmla="*/ 550 w 431"/>
                <a:gd name="T19" fmla="*/ 5917 h 3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1" h="386">
                  <a:moveTo>
                    <a:pt x="19" y="139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0" y="93"/>
                    <a:pt x="0" y="54"/>
                    <a:pt x="20" y="31"/>
                  </a:cubicBezTo>
                  <a:cubicBezTo>
                    <a:pt x="39" y="7"/>
                    <a:pt x="77" y="0"/>
                    <a:pt x="126" y="9"/>
                  </a:cubicBezTo>
                  <a:cubicBezTo>
                    <a:pt x="181" y="20"/>
                    <a:pt x="241" y="51"/>
                    <a:pt x="295" y="96"/>
                  </a:cubicBezTo>
                  <a:cubicBezTo>
                    <a:pt x="350" y="141"/>
                    <a:pt x="391" y="194"/>
                    <a:pt x="412" y="246"/>
                  </a:cubicBezTo>
                  <a:cubicBezTo>
                    <a:pt x="431" y="293"/>
                    <a:pt x="430" y="331"/>
                    <a:pt x="411" y="355"/>
                  </a:cubicBezTo>
                  <a:cubicBezTo>
                    <a:pt x="392" y="378"/>
                    <a:pt x="354" y="386"/>
                    <a:pt x="305" y="376"/>
                  </a:cubicBezTo>
                  <a:cubicBezTo>
                    <a:pt x="250" y="365"/>
                    <a:pt x="190" y="334"/>
                    <a:pt x="135" y="289"/>
                  </a:cubicBezTo>
                  <a:cubicBezTo>
                    <a:pt x="81" y="244"/>
                    <a:pt x="40" y="191"/>
                    <a:pt x="19" y="139"/>
                  </a:cubicBez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" name="Freeform 403"/>
            <p:cNvSpPr>
              <a:spLocks noChangeAspect="1"/>
            </p:cNvSpPr>
            <p:nvPr/>
          </p:nvSpPr>
          <p:spPr bwMode="auto">
            <a:xfrm>
              <a:off x="4654" y="3164"/>
              <a:ext cx="30" cy="47"/>
            </a:xfrm>
            <a:custGeom>
              <a:avLst/>
              <a:gdLst>
                <a:gd name="T0" fmla="*/ 517 w 17"/>
                <a:gd name="T1" fmla="*/ 1096 h 25"/>
                <a:gd name="T2" fmla="*/ 0 w 17"/>
                <a:gd name="T3" fmla="*/ 0 h 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" h="25">
                  <a:moveTo>
                    <a:pt x="17" y="25"/>
                  </a:moveTo>
                  <a:cubicBezTo>
                    <a:pt x="13" y="17"/>
                    <a:pt x="8" y="8"/>
                    <a:pt x="0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6" name="Line 404"/>
            <p:cNvSpPr>
              <a:spLocks noChangeAspect="1" noChangeShapeType="1"/>
            </p:cNvSpPr>
            <p:nvPr/>
          </p:nvSpPr>
          <p:spPr bwMode="auto">
            <a:xfrm>
              <a:off x="4714" y="3204"/>
              <a:ext cx="1" cy="46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7" name="Freeform 405"/>
            <p:cNvSpPr>
              <a:spLocks noChangeAspect="1"/>
            </p:cNvSpPr>
            <p:nvPr/>
          </p:nvSpPr>
          <p:spPr bwMode="auto">
            <a:xfrm>
              <a:off x="4644" y="3060"/>
              <a:ext cx="70" cy="183"/>
            </a:xfrm>
            <a:custGeom>
              <a:avLst/>
              <a:gdLst>
                <a:gd name="T0" fmla="*/ 0 w 40"/>
                <a:gd name="T1" fmla="*/ 0 h 98"/>
                <a:gd name="T2" fmla="*/ 1152 w 40"/>
                <a:gd name="T3" fmla="*/ 3268 h 98"/>
                <a:gd name="T4" fmla="*/ 1073 w 40"/>
                <a:gd name="T5" fmla="*/ 4160 h 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98">
                  <a:moveTo>
                    <a:pt x="0" y="0"/>
                  </a:moveTo>
                  <a:cubicBezTo>
                    <a:pt x="25" y="23"/>
                    <a:pt x="40" y="49"/>
                    <a:pt x="40" y="77"/>
                  </a:cubicBezTo>
                  <a:cubicBezTo>
                    <a:pt x="40" y="84"/>
                    <a:pt x="39" y="91"/>
                    <a:pt x="37" y="98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8" name="Freeform 406"/>
            <p:cNvSpPr>
              <a:spLocks noChangeAspect="1"/>
            </p:cNvSpPr>
            <p:nvPr/>
          </p:nvSpPr>
          <p:spPr bwMode="auto">
            <a:xfrm>
              <a:off x="4633" y="3075"/>
              <a:ext cx="63" cy="147"/>
            </a:xfrm>
            <a:custGeom>
              <a:avLst/>
              <a:gdLst>
                <a:gd name="T0" fmla="*/ 1001 w 36"/>
                <a:gd name="T1" fmla="*/ 3286 h 79"/>
                <a:gd name="T2" fmla="*/ 1036 w 36"/>
                <a:gd name="T3" fmla="*/ 2853 h 79"/>
                <a:gd name="T4" fmla="*/ 0 w 36"/>
                <a:gd name="T5" fmla="*/ 0 h 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79">
                  <a:moveTo>
                    <a:pt x="35" y="79"/>
                  </a:moveTo>
                  <a:cubicBezTo>
                    <a:pt x="36" y="76"/>
                    <a:pt x="36" y="73"/>
                    <a:pt x="36" y="69"/>
                  </a:cubicBezTo>
                  <a:cubicBezTo>
                    <a:pt x="36" y="45"/>
                    <a:pt x="23" y="21"/>
                    <a:pt x="0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9" name="Freeform 407"/>
            <p:cNvSpPr>
              <a:spLocks noChangeAspect="1"/>
            </p:cNvSpPr>
            <p:nvPr/>
          </p:nvSpPr>
          <p:spPr bwMode="auto">
            <a:xfrm>
              <a:off x="4632" y="3073"/>
              <a:ext cx="19" cy="30"/>
            </a:xfrm>
            <a:custGeom>
              <a:avLst/>
              <a:gdLst>
                <a:gd name="T0" fmla="*/ 83 w 11"/>
                <a:gd name="T1" fmla="*/ 0 h 16"/>
                <a:gd name="T2" fmla="*/ 28 w 11"/>
                <a:gd name="T3" fmla="*/ 212 h 16"/>
                <a:gd name="T4" fmla="*/ 149 w 11"/>
                <a:gd name="T5" fmla="*/ 99 h 16"/>
                <a:gd name="T6" fmla="*/ 107 w 11"/>
                <a:gd name="T7" fmla="*/ 398 h 16"/>
                <a:gd name="T8" fmla="*/ 292 w 11"/>
                <a:gd name="T9" fmla="*/ 29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6">
                  <a:moveTo>
                    <a:pt x="3" y="0"/>
                  </a:moveTo>
                  <a:cubicBezTo>
                    <a:pt x="1" y="1"/>
                    <a:pt x="0" y="3"/>
                    <a:pt x="1" y="5"/>
                  </a:cubicBezTo>
                  <a:cubicBezTo>
                    <a:pt x="2" y="5"/>
                    <a:pt x="5" y="1"/>
                    <a:pt x="6" y="2"/>
                  </a:cubicBezTo>
                  <a:cubicBezTo>
                    <a:pt x="9" y="4"/>
                    <a:pt x="4" y="7"/>
                    <a:pt x="4" y="9"/>
                  </a:cubicBezTo>
                  <a:cubicBezTo>
                    <a:pt x="2" y="16"/>
                    <a:pt x="9" y="9"/>
                    <a:pt x="11" y="7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0" name="Freeform 408"/>
            <p:cNvSpPr>
              <a:spLocks noChangeAspect="1"/>
            </p:cNvSpPr>
            <p:nvPr/>
          </p:nvSpPr>
          <p:spPr bwMode="auto">
            <a:xfrm>
              <a:off x="4644" y="3060"/>
              <a:ext cx="17" cy="17"/>
            </a:xfrm>
            <a:custGeom>
              <a:avLst/>
              <a:gdLst>
                <a:gd name="T0" fmla="*/ 0 w 10"/>
                <a:gd name="T1" fmla="*/ 144 h 9"/>
                <a:gd name="T2" fmla="*/ 99 w 10"/>
                <a:gd name="T3" fmla="*/ 53 h 9"/>
                <a:gd name="T4" fmla="*/ 75 w 10"/>
                <a:gd name="T5" fmla="*/ 357 h 9"/>
                <a:gd name="T6" fmla="*/ 240 w 10"/>
                <a:gd name="T7" fmla="*/ 189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">
                  <a:moveTo>
                    <a:pt x="0" y="3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4" y="3"/>
                    <a:pt x="1" y="7"/>
                    <a:pt x="3" y="8"/>
                  </a:cubicBezTo>
                  <a:cubicBezTo>
                    <a:pt x="5" y="9"/>
                    <a:pt x="9" y="5"/>
                    <a:pt x="10" y="4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1" name="Freeform 409"/>
            <p:cNvSpPr>
              <a:spLocks noChangeAspect="1"/>
            </p:cNvSpPr>
            <p:nvPr/>
          </p:nvSpPr>
          <p:spPr bwMode="auto">
            <a:xfrm>
              <a:off x="4656" y="3166"/>
              <a:ext cx="7" cy="11"/>
            </a:xfrm>
            <a:custGeom>
              <a:avLst/>
              <a:gdLst>
                <a:gd name="T0" fmla="*/ 0 w 4"/>
                <a:gd name="T1" fmla="*/ 81 h 6"/>
                <a:gd name="T2" fmla="*/ 114 w 4"/>
                <a:gd name="T3" fmla="*/ 44 h 6"/>
                <a:gd name="T4" fmla="*/ 65 w 4"/>
                <a:gd name="T5" fmla="*/ 229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cubicBezTo>
                    <a:pt x="1" y="1"/>
                    <a:pt x="2" y="0"/>
                    <a:pt x="4" y="1"/>
                  </a:cubicBezTo>
                  <a:cubicBezTo>
                    <a:pt x="4" y="3"/>
                    <a:pt x="3" y="4"/>
                    <a:pt x="2" y="6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2" name="Freeform 410"/>
            <p:cNvSpPr>
              <a:spLocks noChangeAspect="1"/>
            </p:cNvSpPr>
            <p:nvPr/>
          </p:nvSpPr>
          <p:spPr bwMode="auto">
            <a:xfrm>
              <a:off x="4679" y="3202"/>
              <a:ext cx="7" cy="7"/>
            </a:xfrm>
            <a:custGeom>
              <a:avLst/>
              <a:gdLst>
                <a:gd name="T0" fmla="*/ 65 w 4"/>
                <a:gd name="T1" fmla="*/ 114 h 4"/>
                <a:gd name="T2" fmla="*/ 86 w 4"/>
                <a:gd name="T3" fmla="*/ 0 h 4"/>
                <a:gd name="T4" fmla="*/ 0 w 4"/>
                <a:gd name="T5" fmla="*/ 65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3" y="4"/>
                    <a:pt x="4" y="2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3" name="Freeform 411"/>
            <p:cNvSpPr>
              <a:spLocks noChangeAspect="1"/>
            </p:cNvSpPr>
            <p:nvPr/>
          </p:nvSpPr>
          <p:spPr bwMode="auto">
            <a:xfrm>
              <a:off x="4691" y="3209"/>
              <a:ext cx="12" cy="10"/>
            </a:xfrm>
            <a:custGeom>
              <a:avLst/>
              <a:gdLst>
                <a:gd name="T0" fmla="*/ 45 w 7"/>
                <a:gd name="T1" fmla="*/ 256 h 5"/>
                <a:gd name="T2" fmla="*/ 26 w 7"/>
                <a:gd name="T3" fmla="*/ 320 h 5"/>
                <a:gd name="T4" fmla="*/ 147 w 7"/>
                <a:gd name="T5" fmla="*/ 256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2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5" y="5"/>
                    <a:pt x="6" y="4"/>
                  </a:cubicBezTo>
                  <a:cubicBezTo>
                    <a:pt x="7" y="1"/>
                    <a:pt x="2" y="0"/>
                    <a:pt x="0" y="0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4" name="Freeform 412"/>
            <p:cNvSpPr>
              <a:spLocks noChangeAspect="1"/>
            </p:cNvSpPr>
            <p:nvPr/>
          </p:nvSpPr>
          <p:spPr bwMode="auto">
            <a:xfrm>
              <a:off x="4712" y="3245"/>
              <a:ext cx="5" cy="2"/>
            </a:xfrm>
            <a:custGeom>
              <a:avLst/>
              <a:gdLst>
                <a:gd name="T0" fmla="*/ 0 w 3"/>
                <a:gd name="T1" fmla="*/ 0 h 1"/>
                <a:gd name="T2" fmla="*/ 62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0"/>
                    <a:pt x="3" y="0"/>
                  </a:cubicBezTo>
                </a:path>
              </a:pathLst>
            </a:custGeom>
            <a:noFill/>
            <a:ln w="6350" cap="flat">
              <a:solidFill>
                <a:srgbClr val="D9F1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5" name="Freeform 413"/>
            <p:cNvSpPr>
              <a:spLocks noChangeAspect="1"/>
            </p:cNvSpPr>
            <p:nvPr/>
          </p:nvSpPr>
          <p:spPr bwMode="auto">
            <a:xfrm>
              <a:off x="3802" y="3342"/>
              <a:ext cx="17" cy="140"/>
            </a:xfrm>
            <a:custGeom>
              <a:avLst/>
              <a:gdLst>
                <a:gd name="T0" fmla="*/ 0 w 10"/>
                <a:gd name="T1" fmla="*/ 2746 h 75"/>
                <a:gd name="T2" fmla="*/ 240 w 10"/>
                <a:gd name="T3" fmla="*/ 3168 h 75"/>
                <a:gd name="T4" fmla="*/ 240 w 10"/>
                <a:gd name="T5" fmla="*/ 422 h 75"/>
                <a:gd name="T6" fmla="*/ 0 w 10"/>
                <a:gd name="T7" fmla="*/ 0 h 75"/>
                <a:gd name="T8" fmla="*/ 0 w 10"/>
                <a:gd name="T9" fmla="*/ 2746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75">
                  <a:moveTo>
                    <a:pt x="0" y="65"/>
                  </a:moveTo>
                  <a:cubicBezTo>
                    <a:pt x="3" y="68"/>
                    <a:pt x="7" y="72"/>
                    <a:pt x="10" y="7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6"/>
                    <a:pt x="3" y="3"/>
                    <a:pt x="0" y="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" name="Freeform 414"/>
            <p:cNvSpPr>
              <a:spLocks noChangeAspect="1"/>
            </p:cNvSpPr>
            <p:nvPr/>
          </p:nvSpPr>
          <p:spPr bwMode="auto">
            <a:xfrm>
              <a:off x="4558" y="3416"/>
              <a:ext cx="7" cy="126"/>
            </a:xfrm>
            <a:custGeom>
              <a:avLst/>
              <a:gdLst>
                <a:gd name="T0" fmla="*/ 114 w 4"/>
                <a:gd name="T1" fmla="*/ 2868 h 67"/>
                <a:gd name="T2" fmla="*/ 0 w 4"/>
                <a:gd name="T3" fmla="*/ 2968 h 67"/>
                <a:gd name="T4" fmla="*/ 0 w 4"/>
                <a:gd name="T5" fmla="*/ 100 h 67"/>
                <a:gd name="T6" fmla="*/ 114 w 4"/>
                <a:gd name="T7" fmla="*/ 0 h 67"/>
                <a:gd name="T8" fmla="*/ 114 w 4"/>
                <a:gd name="T9" fmla="*/ 2868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7">
                  <a:moveTo>
                    <a:pt x="4" y="65"/>
                  </a:moveTo>
                  <a:cubicBezTo>
                    <a:pt x="3" y="66"/>
                    <a:pt x="1" y="67"/>
                    <a:pt x="0" y="6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0"/>
                  </a:cubicBezTo>
                  <a:lnTo>
                    <a:pt x="4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7" name="Freeform 415"/>
            <p:cNvSpPr>
              <a:spLocks noChangeAspect="1"/>
            </p:cNvSpPr>
            <p:nvPr/>
          </p:nvSpPr>
          <p:spPr bwMode="auto">
            <a:xfrm>
              <a:off x="4568" y="3392"/>
              <a:ext cx="41" cy="122"/>
            </a:xfrm>
            <a:custGeom>
              <a:avLst/>
              <a:gdLst>
                <a:gd name="T0" fmla="*/ 0 w 23"/>
                <a:gd name="T1" fmla="*/ 2844 h 65"/>
                <a:gd name="T2" fmla="*/ 738 w 23"/>
                <a:gd name="T3" fmla="*/ 2234 h 65"/>
                <a:gd name="T4" fmla="*/ 738 w 23"/>
                <a:gd name="T5" fmla="*/ 0 h 65"/>
                <a:gd name="T6" fmla="*/ 0 w 23"/>
                <a:gd name="T7" fmla="*/ 610 h 65"/>
                <a:gd name="T8" fmla="*/ 0 w 23"/>
                <a:gd name="T9" fmla="*/ 2844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cubicBezTo>
                    <a:pt x="8" y="60"/>
                    <a:pt x="16" y="55"/>
                    <a:pt x="23" y="5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5"/>
                    <a:pt x="8" y="10"/>
                    <a:pt x="0" y="14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8" name="Freeform 416"/>
            <p:cNvSpPr>
              <a:spLocks noChangeAspect="1"/>
            </p:cNvSpPr>
            <p:nvPr/>
          </p:nvSpPr>
          <p:spPr bwMode="auto">
            <a:xfrm>
              <a:off x="4519" y="3428"/>
              <a:ext cx="30" cy="110"/>
            </a:xfrm>
            <a:custGeom>
              <a:avLst/>
              <a:gdLst>
                <a:gd name="T0" fmla="*/ 0 w 17"/>
                <a:gd name="T1" fmla="*/ 2474 h 59"/>
                <a:gd name="T2" fmla="*/ 517 w 17"/>
                <a:gd name="T3" fmla="*/ 2183 h 59"/>
                <a:gd name="T4" fmla="*/ 517 w 17"/>
                <a:gd name="T5" fmla="*/ 0 h 59"/>
                <a:gd name="T6" fmla="*/ 0 w 17"/>
                <a:gd name="T7" fmla="*/ 337 h 59"/>
                <a:gd name="T8" fmla="*/ 0 w 17"/>
                <a:gd name="T9" fmla="*/ 247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59">
                  <a:moveTo>
                    <a:pt x="0" y="59"/>
                  </a:moveTo>
                  <a:cubicBezTo>
                    <a:pt x="6" y="57"/>
                    <a:pt x="11" y="54"/>
                    <a:pt x="17" y="5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3"/>
                    <a:pt x="6" y="5"/>
                    <a:pt x="0" y="8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9" name="Freeform 417"/>
            <p:cNvSpPr>
              <a:spLocks noChangeAspect="1"/>
            </p:cNvSpPr>
            <p:nvPr/>
          </p:nvSpPr>
          <p:spPr bwMode="auto">
            <a:xfrm>
              <a:off x="4642" y="3342"/>
              <a:ext cx="18" cy="116"/>
            </a:xfrm>
            <a:custGeom>
              <a:avLst/>
              <a:gdLst>
                <a:gd name="T0" fmla="*/ 0 w 10"/>
                <a:gd name="T1" fmla="*/ 438 h 62"/>
                <a:gd name="T2" fmla="*/ 0 w 10"/>
                <a:gd name="T3" fmla="*/ 2661 h 62"/>
                <a:gd name="T4" fmla="*/ 337 w 10"/>
                <a:gd name="T5" fmla="*/ 2219 h 62"/>
                <a:gd name="T6" fmla="*/ 337 w 10"/>
                <a:gd name="T7" fmla="*/ 0 h 62"/>
                <a:gd name="T8" fmla="*/ 0 w 10"/>
                <a:gd name="T9" fmla="*/ 438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2">
                  <a:moveTo>
                    <a:pt x="0" y="1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4" y="59"/>
                    <a:pt x="7" y="55"/>
                    <a:pt x="10" y="5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3"/>
                    <a:pt x="4" y="6"/>
                    <a:pt x="0" y="10"/>
                  </a:cubicBez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" name="Freeform 418"/>
            <p:cNvSpPr>
              <a:spLocks noChangeAspect="1"/>
            </p:cNvSpPr>
            <p:nvPr/>
          </p:nvSpPr>
          <p:spPr bwMode="auto">
            <a:xfrm>
              <a:off x="4115" y="3487"/>
              <a:ext cx="23" cy="105"/>
            </a:xfrm>
            <a:custGeom>
              <a:avLst/>
              <a:gdLst>
                <a:gd name="T0" fmla="*/ 0 w 13"/>
                <a:gd name="T1" fmla="*/ 2387 h 56"/>
                <a:gd name="T2" fmla="*/ 403 w 13"/>
                <a:gd name="T3" fmla="*/ 2434 h 56"/>
                <a:gd name="T4" fmla="*/ 403 w 13"/>
                <a:gd name="T5" fmla="*/ 53 h 56"/>
                <a:gd name="T6" fmla="*/ 0 w 13"/>
                <a:gd name="T7" fmla="*/ 0 h 56"/>
                <a:gd name="T8" fmla="*/ 0 w 13"/>
                <a:gd name="T9" fmla="*/ 238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56">
                  <a:moveTo>
                    <a:pt x="0" y="55"/>
                  </a:moveTo>
                  <a:cubicBezTo>
                    <a:pt x="4" y="55"/>
                    <a:pt x="9" y="56"/>
                    <a:pt x="13" y="56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" name="Freeform 419"/>
            <p:cNvSpPr>
              <a:spLocks noChangeAspect="1"/>
            </p:cNvSpPr>
            <p:nvPr/>
          </p:nvSpPr>
          <p:spPr bwMode="auto">
            <a:xfrm>
              <a:off x="3914" y="3428"/>
              <a:ext cx="30" cy="112"/>
            </a:xfrm>
            <a:custGeom>
              <a:avLst/>
              <a:gdLst>
                <a:gd name="T0" fmla="*/ 0 w 17"/>
                <a:gd name="T1" fmla="*/ 2244 h 60"/>
                <a:gd name="T2" fmla="*/ 517 w 17"/>
                <a:gd name="T3" fmla="*/ 2537 h 60"/>
                <a:gd name="T4" fmla="*/ 517 w 17"/>
                <a:gd name="T5" fmla="*/ 338 h 60"/>
                <a:gd name="T6" fmla="*/ 0 w 17"/>
                <a:gd name="T7" fmla="*/ 0 h 60"/>
                <a:gd name="T8" fmla="*/ 0 w 17"/>
                <a:gd name="T9" fmla="*/ 2244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60">
                  <a:moveTo>
                    <a:pt x="0" y="53"/>
                  </a:moveTo>
                  <a:cubicBezTo>
                    <a:pt x="5" y="55"/>
                    <a:pt x="11" y="58"/>
                    <a:pt x="17" y="6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5"/>
                    <a:pt x="5" y="3"/>
                    <a:pt x="0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" name="Freeform 420"/>
            <p:cNvSpPr>
              <a:spLocks noChangeAspect="1"/>
            </p:cNvSpPr>
            <p:nvPr/>
          </p:nvSpPr>
          <p:spPr bwMode="auto">
            <a:xfrm>
              <a:off x="3896" y="3416"/>
              <a:ext cx="9" cy="126"/>
            </a:xfrm>
            <a:custGeom>
              <a:avLst/>
              <a:gdLst>
                <a:gd name="T0" fmla="*/ 0 w 5"/>
                <a:gd name="T1" fmla="*/ 2868 h 67"/>
                <a:gd name="T2" fmla="*/ 169 w 5"/>
                <a:gd name="T3" fmla="*/ 2968 h 67"/>
                <a:gd name="T4" fmla="*/ 169 w 5"/>
                <a:gd name="T5" fmla="*/ 100 h 67"/>
                <a:gd name="T6" fmla="*/ 0 w 5"/>
                <a:gd name="T7" fmla="*/ 0 h 67"/>
                <a:gd name="T8" fmla="*/ 0 w 5"/>
                <a:gd name="T9" fmla="*/ 2868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67">
                  <a:moveTo>
                    <a:pt x="0" y="65"/>
                  </a:moveTo>
                  <a:cubicBezTo>
                    <a:pt x="2" y="66"/>
                    <a:pt x="3" y="67"/>
                    <a:pt x="5" y="6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" name="Freeform 421"/>
            <p:cNvSpPr>
              <a:spLocks noChangeAspect="1"/>
            </p:cNvSpPr>
            <p:nvPr/>
          </p:nvSpPr>
          <p:spPr bwMode="auto">
            <a:xfrm>
              <a:off x="4020" y="3465"/>
              <a:ext cx="81" cy="142"/>
            </a:xfrm>
            <a:custGeom>
              <a:avLst/>
              <a:gdLst>
                <a:gd name="T0" fmla="*/ 0 w 46"/>
                <a:gd name="T1" fmla="*/ 2734 h 76"/>
                <a:gd name="T2" fmla="*/ 1377 w 46"/>
                <a:gd name="T3" fmla="*/ 3229 h 76"/>
                <a:gd name="T4" fmla="*/ 1377 w 46"/>
                <a:gd name="T5" fmla="*/ 475 h 76"/>
                <a:gd name="T6" fmla="*/ 0 w 46"/>
                <a:gd name="T7" fmla="*/ 0 h 76"/>
                <a:gd name="T8" fmla="*/ 0 w 46"/>
                <a:gd name="T9" fmla="*/ 2734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76">
                  <a:moveTo>
                    <a:pt x="0" y="64"/>
                  </a:moveTo>
                  <a:cubicBezTo>
                    <a:pt x="12" y="72"/>
                    <a:pt x="34" y="75"/>
                    <a:pt x="46" y="76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26" y="8"/>
                    <a:pt x="12" y="5"/>
                    <a:pt x="0" y="0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4" name="Freeform 422"/>
            <p:cNvSpPr>
              <a:spLocks noChangeAspect="1"/>
            </p:cNvSpPr>
            <p:nvPr/>
          </p:nvSpPr>
          <p:spPr bwMode="auto">
            <a:xfrm>
              <a:off x="4056" y="3478"/>
              <a:ext cx="21" cy="105"/>
            </a:xfrm>
            <a:custGeom>
              <a:avLst/>
              <a:gdLst>
                <a:gd name="T0" fmla="*/ 0 w 12"/>
                <a:gd name="T1" fmla="*/ 2334 h 56"/>
                <a:gd name="T2" fmla="*/ 350 w 12"/>
                <a:gd name="T3" fmla="*/ 2434 h 56"/>
                <a:gd name="T4" fmla="*/ 350 w 12"/>
                <a:gd name="T5" fmla="*/ 99 h 56"/>
                <a:gd name="T6" fmla="*/ 0 w 12"/>
                <a:gd name="T7" fmla="*/ 0 h 56"/>
                <a:gd name="T8" fmla="*/ 0 w 12"/>
                <a:gd name="T9" fmla="*/ 233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56">
                  <a:moveTo>
                    <a:pt x="0" y="54"/>
                  </a:moveTo>
                  <a:cubicBezTo>
                    <a:pt x="4" y="54"/>
                    <a:pt x="8" y="55"/>
                    <a:pt x="12" y="5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1"/>
                    <a:pt x="4" y="1"/>
                    <a:pt x="0" y="0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E0B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5" name="Group 3"/>
          <p:cNvGrpSpPr>
            <a:grpSpLocks noChangeAspect="1"/>
          </p:cNvGrpSpPr>
          <p:nvPr/>
        </p:nvGrpSpPr>
        <p:grpSpPr bwMode="auto">
          <a:xfrm rot="3303580">
            <a:off x="2403566" y="3692201"/>
            <a:ext cx="55034" cy="1784250"/>
            <a:chOff x="2812" y="36"/>
            <a:chExt cx="93" cy="3005"/>
          </a:xfrm>
        </p:grpSpPr>
        <p:sp>
          <p:nvSpPr>
            <p:cNvPr id="266" name="Freeform 4"/>
            <p:cNvSpPr>
              <a:spLocks noChangeAspect="1" noEditPoints="1"/>
            </p:cNvSpPr>
            <p:nvPr/>
          </p:nvSpPr>
          <p:spPr bwMode="auto">
            <a:xfrm>
              <a:off x="2812" y="36"/>
              <a:ext cx="93" cy="3005"/>
            </a:xfrm>
            <a:custGeom>
              <a:avLst/>
              <a:gdLst>
                <a:gd name="T0" fmla="*/ 967 w 53"/>
                <a:gd name="T1" fmla="*/ 69443 h 1593"/>
                <a:gd name="T2" fmla="*/ 881 w 53"/>
                <a:gd name="T3" fmla="*/ 69172 h 1593"/>
                <a:gd name="T4" fmla="*/ 881 w 53"/>
                <a:gd name="T5" fmla="*/ 63173 h 1593"/>
                <a:gd name="T6" fmla="*/ 967 w 53"/>
                <a:gd name="T7" fmla="*/ 62467 h 1593"/>
                <a:gd name="T8" fmla="*/ 1281 w 53"/>
                <a:gd name="T9" fmla="*/ 60796 h 1593"/>
                <a:gd name="T10" fmla="*/ 1281 w 53"/>
                <a:gd name="T11" fmla="*/ 726 h 1593"/>
                <a:gd name="T12" fmla="*/ 767 w 53"/>
                <a:gd name="T13" fmla="*/ 0 h 1593"/>
                <a:gd name="T14" fmla="*/ 237 w 53"/>
                <a:gd name="T15" fmla="*/ 726 h 1593"/>
                <a:gd name="T16" fmla="*/ 237 w 53"/>
                <a:gd name="T17" fmla="*/ 60796 h 1593"/>
                <a:gd name="T18" fmla="*/ 579 w 53"/>
                <a:gd name="T19" fmla="*/ 62486 h 1593"/>
                <a:gd name="T20" fmla="*/ 644 w 53"/>
                <a:gd name="T21" fmla="*/ 63130 h 1593"/>
                <a:gd name="T22" fmla="*/ 644 w 53"/>
                <a:gd name="T23" fmla="*/ 69172 h 1593"/>
                <a:gd name="T24" fmla="*/ 579 w 53"/>
                <a:gd name="T25" fmla="*/ 69443 h 1593"/>
                <a:gd name="T26" fmla="*/ 0 w 53"/>
                <a:gd name="T27" fmla="*/ 70556 h 1593"/>
                <a:gd name="T28" fmla="*/ 767 w 53"/>
                <a:gd name="T29" fmla="*/ 71784 h 1593"/>
                <a:gd name="T30" fmla="*/ 1546 w 53"/>
                <a:gd name="T31" fmla="*/ 70556 h 1593"/>
                <a:gd name="T32" fmla="*/ 967 w 53"/>
                <a:gd name="T33" fmla="*/ 69443 h 1593"/>
                <a:gd name="T34" fmla="*/ 767 w 53"/>
                <a:gd name="T35" fmla="*/ 71467 h 1593"/>
                <a:gd name="T36" fmla="*/ 200 w 53"/>
                <a:gd name="T37" fmla="*/ 70556 h 1593"/>
                <a:gd name="T38" fmla="*/ 767 w 53"/>
                <a:gd name="T39" fmla="*/ 69696 h 1593"/>
                <a:gd name="T40" fmla="*/ 1346 w 53"/>
                <a:gd name="T41" fmla="*/ 70556 h 1593"/>
                <a:gd name="T42" fmla="*/ 767 w 53"/>
                <a:gd name="T43" fmla="*/ 71467 h 15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" h="1593">
                  <a:moveTo>
                    <a:pt x="33" y="1541"/>
                  </a:moveTo>
                  <a:cubicBezTo>
                    <a:pt x="32" y="1540"/>
                    <a:pt x="30" y="1540"/>
                    <a:pt x="30" y="1535"/>
                  </a:cubicBezTo>
                  <a:cubicBezTo>
                    <a:pt x="30" y="1402"/>
                    <a:pt x="30" y="1402"/>
                    <a:pt x="30" y="1402"/>
                  </a:cubicBezTo>
                  <a:cubicBezTo>
                    <a:pt x="30" y="1396"/>
                    <a:pt x="31" y="1390"/>
                    <a:pt x="33" y="1386"/>
                  </a:cubicBezTo>
                  <a:cubicBezTo>
                    <a:pt x="38" y="1374"/>
                    <a:pt x="44" y="1356"/>
                    <a:pt x="44" y="134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7"/>
                    <a:pt x="36" y="0"/>
                    <a:pt x="26" y="0"/>
                  </a:cubicBezTo>
                  <a:cubicBezTo>
                    <a:pt x="17" y="0"/>
                    <a:pt x="8" y="7"/>
                    <a:pt x="8" y="16"/>
                  </a:cubicBezTo>
                  <a:cubicBezTo>
                    <a:pt x="8" y="1349"/>
                    <a:pt x="8" y="1349"/>
                    <a:pt x="8" y="1349"/>
                  </a:cubicBezTo>
                  <a:cubicBezTo>
                    <a:pt x="8" y="1356"/>
                    <a:pt x="16" y="1375"/>
                    <a:pt x="20" y="1387"/>
                  </a:cubicBezTo>
                  <a:cubicBezTo>
                    <a:pt x="22" y="1390"/>
                    <a:pt x="22" y="1397"/>
                    <a:pt x="22" y="1401"/>
                  </a:cubicBezTo>
                  <a:cubicBezTo>
                    <a:pt x="22" y="1535"/>
                    <a:pt x="22" y="1535"/>
                    <a:pt x="22" y="1535"/>
                  </a:cubicBezTo>
                  <a:cubicBezTo>
                    <a:pt x="22" y="1540"/>
                    <a:pt x="21" y="1540"/>
                    <a:pt x="20" y="1541"/>
                  </a:cubicBezTo>
                  <a:cubicBezTo>
                    <a:pt x="8" y="1544"/>
                    <a:pt x="0" y="1554"/>
                    <a:pt x="0" y="1566"/>
                  </a:cubicBezTo>
                  <a:cubicBezTo>
                    <a:pt x="0" y="1581"/>
                    <a:pt x="12" y="1593"/>
                    <a:pt x="26" y="1593"/>
                  </a:cubicBezTo>
                  <a:cubicBezTo>
                    <a:pt x="41" y="1593"/>
                    <a:pt x="53" y="1581"/>
                    <a:pt x="53" y="1566"/>
                  </a:cubicBezTo>
                  <a:cubicBezTo>
                    <a:pt x="53" y="1554"/>
                    <a:pt x="45" y="1544"/>
                    <a:pt x="33" y="1541"/>
                  </a:cubicBezTo>
                  <a:close/>
                  <a:moveTo>
                    <a:pt x="26" y="1586"/>
                  </a:moveTo>
                  <a:cubicBezTo>
                    <a:pt x="16" y="1586"/>
                    <a:pt x="7" y="1577"/>
                    <a:pt x="7" y="1566"/>
                  </a:cubicBezTo>
                  <a:cubicBezTo>
                    <a:pt x="7" y="1556"/>
                    <a:pt x="16" y="1547"/>
                    <a:pt x="26" y="1547"/>
                  </a:cubicBezTo>
                  <a:cubicBezTo>
                    <a:pt x="37" y="1547"/>
                    <a:pt x="46" y="1556"/>
                    <a:pt x="46" y="1566"/>
                  </a:cubicBezTo>
                  <a:cubicBezTo>
                    <a:pt x="46" y="1577"/>
                    <a:pt x="37" y="1586"/>
                    <a:pt x="26" y="1586"/>
                  </a:cubicBezTo>
                  <a:close/>
                </a:path>
              </a:pathLst>
            </a:custGeom>
            <a:solidFill>
              <a:srgbClr val="1CA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7" name="Freeform 5"/>
            <p:cNvSpPr>
              <a:spLocks noChangeAspect="1"/>
            </p:cNvSpPr>
            <p:nvPr/>
          </p:nvSpPr>
          <p:spPr bwMode="auto">
            <a:xfrm>
              <a:off x="2837" y="47"/>
              <a:ext cx="31" cy="2602"/>
            </a:xfrm>
            <a:custGeom>
              <a:avLst/>
              <a:gdLst>
                <a:gd name="T0" fmla="*/ 107 w 18"/>
                <a:gd name="T1" fmla="*/ 1217 h 1379"/>
                <a:gd name="T2" fmla="*/ 465 w 18"/>
                <a:gd name="T3" fmla="*/ 0 h 1379"/>
                <a:gd name="T4" fmla="*/ 0 w 18"/>
                <a:gd name="T5" fmla="*/ 619 h 1379"/>
                <a:gd name="T6" fmla="*/ 0 w 18"/>
                <a:gd name="T7" fmla="*/ 60561 h 1379"/>
                <a:gd name="T8" fmla="*/ 291 w 18"/>
                <a:gd name="T9" fmla="*/ 62240 h 1379"/>
                <a:gd name="T10" fmla="*/ 148 w 18"/>
                <a:gd name="T11" fmla="*/ 60788 h 1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1379">
                  <a:moveTo>
                    <a:pt x="4" y="27"/>
                  </a:moveTo>
                  <a:cubicBezTo>
                    <a:pt x="4" y="8"/>
                    <a:pt x="10" y="3"/>
                    <a:pt x="18" y="0"/>
                  </a:cubicBezTo>
                  <a:cubicBezTo>
                    <a:pt x="8" y="0"/>
                    <a:pt x="0" y="5"/>
                    <a:pt x="0" y="14"/>
                  </a:cubicBezTo>
                  <a:cubicBezTo>
                    <a:pt x="0" y="1342"/>
                    <a:pt x="0" y="1342"/>
                    <a:pt x="0" y="1342"/>
                  </a:cubicBezTo>
                  <a:cubicBezTo>
                    <a:pt x="0" y="1348"/>
                    <a:pt x="6" y="1367"/>
                    <a:pt x="11" y="1379"/>
                  </a:cubicBezTo>
                  <a:cubicBezTo>
                    <a:pt x="6" y="1347"/>
                    <a:pt x="6" y="1347"/>
                    <a:pt x="6" y="1347"/>
                  </a:cubicBezTo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8" name="Freeform 6"/>
            <p:cNvSpPr>
              <a:spLocks noChangeAspect="1"/>
            </p:cNvSpPr>
            <p:nvPr/>
          </p:nvSpPr>
          <p:spPr bwMode="auto">
            <a:xfrm>
              <a:off x="2863" y="58"/>
              <a:ext cx="21" cy="2591"/>
            </a:xfrm>
            <a:custGeom>
              <a:avLst/>
              <a:gdLst>
                <a:gd name="T0" fmla="*/ 264 w 12"/>
                <a:gd name="T1" fmla="*/ 1432 h 1373"/>
                <a:gd name="T2" fmla="*/ 264 w 12"/>
                <a:gd name="T3" fmla="*/ 0 h 1373"/>
                <a:gd name="T4" fmla="*/ 350 w 12"/>
                <a:gd name="T5" fmla="*/ 357 h 1373"/>
                <a:gd name="T6" fmla="*/ 350 w 12"/>
                <a:gd name="T7" fmla="*/ 60331 h 1373"/>
                <a:gd name="T8" fmla="*/ 0 w 12"/>
                <a:gd name="T9" fmla="*/ 62001 h 1373"/>
                <a:gd name="T10" fmla="*/ 151 w 12"/>
                <a:gd name="T11" fmla="*/ 60572 h 1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373">
                  <a:moveTo>
                    <a:pt x="9" y="32"/>
                  </a:moveTo>
                  <a:cubicBezTo>
                    <a:pt x="9" y="14"/>
                    <a:pt x="9" y="5"/>
                    <a:pt x="9" y="0"/>
                  </a:cubicBezTo>
                  <a:cubicBezTo>
                    <a:pt x="11" y="2"/>
                    <a:pt x="12" y="5"/>
                    <a:pt x="12" y="8"/>
                  </a:cubicBezTo>
                  <a:cubicBezTo>
                    <a:pt x="12" y="1336"/>
                    <a:pt x="12" y="1336"/>
                    <a:pt x="12" y="1336"/>
                  </a:cubicBezTo>
                  <a:cubicBezTo>
                    <a:pt x="12" y="1342"/>
                    <a:pt x="5" y="1361"/>
                    <a:pt x="0" y="1373"/>
                  </a:cubicBezTo>
                  <a:cubicBezTo>
                    <a:pt x="5" y="1341"/>
                    <a:pt x="5" y="1341"/>
                    <a:pt x="5" y="1341"/>
                  </a:cubicBezTo>
                </a:path>
              </a:pathLst>
            </a:custGeom>
            <a:solidFill>
              <a:srgbClr val="017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9" name="Freeform 7"/>
            <p:cNvSpPr>
              <a:spLocks noChangeAspect="1"/>
            </p:cNvSpPr>
            <p:nvPr/>
          </p:nvSpPr>
          <p:spPr bwMode="auto">
            <a:xfrm>
              <a:off x="2816" y="2949"/>
              <a:ext cx="40" cy="86"/>
            </a:xfrm>
            <a:custGeom>
              <a:avLst/>
              <a:gdLst>
                <a:gd name="T0" fmla="*/ 0 w 23"/>
                <a:gd name="T1" fmla="*/ 978 h 46"/>
                <a:gd name="T2" fmla="*/ 642 w 23"/>
                <a:gd name="T3" fmla="*/ 1969 h 46"/>
                <a:gd name="T4" fmla="*/ 642 w 23"/>
                <a:gd name="T5" fmla="*/ 1969 h 46"/>
                <a:gd name="T6" fmla="*/ 49 w 23"/>
                <a:gd name="T7" fmla="*/ 978 h 46"/>
                <a:gd name="T8" fmla="*/ 475 w 23"/>
                <a:gd name="T9" fmla="*/ 0 h 46"/>
                <a:gd name="T10" fmla="*/ 475 w 23"/>
                <a:gd name="T11" fmla="*/ 0 h 46"/>
                <a:gd name="T12" fmla="*/ 0 w 23"/>
                <a:gd name="T13" fmla="*/ 97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6">
                  <a:moveTo>
                    <a:pt x="0" y="23"/>
                  </a:moveTo>
                  <a:cubicBezTo>
                    <a:pt x="0" y="36"/>
                    <a:pt x="10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2" y="46"/>
                    <a:pt x="2" y="34"/>
                    <a:pt x="2" y="23"/>
                  </a:cubicBezTo>
                  <a:cubicBezTo>
                    <a:pt x="2" y="13"/>
                    <a:pt x="8" y="2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"/>
                    <a:pt x="0" y="12"/>
                    <a:pt x="0" y="23"/>
                  </a:cubicBezTo>
                  <a:close/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0" name="Freeform 8"/>
            <p:cNvSpPr>
              <a:spLocks noChangeAspect="1"/>
            </p:cNvSpPr>
            <p:nvPr/>
          </p:nvSpPr>
          <p:spPr bwMode="auto">
            <a:xfrm>
              <a:off x="2856" y="2952"/>
              <a:ext cx="44" cy="80"/>
            </a:xfrm>
            <a:custGeom>
              <a:avLst/>
              <a:gdLst>
                <a:gd name="T0" fmla="*/ 741 w 25"/>
                <a:gd name="T1" fmla="*/ 947 h 42"/>
                <a:gd name="T2" fmla="*/ 0 w 25"/>
                <a:gd name="T3" fmla="*/ 2002 h 42"/>
                <a:gd name="T4" fmla="*/ 0 w 25"/>
                <a:gd name="T5" fmla="*/ 2002 h 42"/>
                <a:gd name="T6" fmla="*/ 669 w 25"/>
                <a:gd name="T7" fmla="*/ 947 h 42"/>
                <a:gd name="T8" fmla="*/ 201 w 25"/>
                <a:gd name="T9" fmla="*/ 0 h 42"/>
                <a:gd name="T10" fmla="*/ 201 w 25"/>
                <a:gd name="T11" fmla="*/ 0 h 42"/>
                <a:gd name="T12" fmla="*/ 741 w 25"/>
                <a:gd name="T13" fmla="*/ 94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42">
                  <a:moveTo>
                    <a:pt x="25" y="20"/>
                  </a:moveTo>
                  <a:cubicBezTo>
                    <a:pt x="25" y="34"/>
                    <a:pt x="14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42"/>
                    <a:pt x="23" y="32"/>
                    <a:pt x="23" y="20"/>
                  </a:cubicBezTo>
                  <a:cubicBezTo>
                    <a:pt x="23" y="11"/>
                    <a:pt x="16" y="3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7" y="3"/>
                    <a:pt x="25" y="9"/>
                    <a:pt x="25" y="20"/>
                  </a:cubicBezTo>
                  <a:close/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1" name="Freeform 9"/>
            <p:cNvSpPr>
              <a:spLocks noChangeAspect="1"/>
            </p:cNvSpPr>
            <p:nvPr/>
          </p:nvSpPr>
          <p:spPr bwMode="auto">
            <a:xfrm>
              <a:off x="2812" y="36"/>
              <a:ext cx="93" cy="3005"/>
            </a:xfrm>
            <a:custGeom>
              <a:avLst/>
              <a:gdLst>
                <a:gd name="T0" fmla="*/ 967 w 53"/>
                <a:gd name="T1" fmla="*/ 69443 h 1593"/>
                <a:gd name="T2" fmla="*/ 881 w 53"/>
                <a:gd name="T3" fmla="*/ 69172 h 1593"/>
                <a:gd name="T4" fmla="*/ 881 w 53"/>
                <a:gd name="T5" fmla="*/ 63173 h 1593"/>
                <a:gd name="T6" fmla="*/ 967 w 53"/>
                <a:gd name="T7" fmla="*/ 62467 h 1593"/>
                <a:gd name="T8" fmla="*/ 1281 w 53"/>
                <a:gd name="T9" fmla="*/ 60796 h 1593"/>
                <a:gd name="T10" fmla="*/ 1281 w 53"/>
                <a:gd name="T11" fmla="*/ 726 h 1593"/>
                <a:gd name="T12" fmla="*/ 767 w 53"/>
                <a:gd name="T13" fmla="*/ 0 h 1593"/>
                <a:gd name="T14" fmla="*/ 237 w 53"/>
                <a:gd name="T15" fmla="*/ 726 h 1593"/>
                <a:gd name="T16" fmla="*/ 237 w 53"/>
                <a:gd name="T17" fmla="*/ 60796 h 1593"/>
                <a:gd name="T18" fmla="*/ 579 w 53"/>
                <a:gd name="T19" fmla="*/ 62486 h 1593"/>
                <a:gd name="T20" fmla="*/ 644 w 53"/>
                <a:gd name="T21" fmla="*/ 63130 h 1593"/>
                <a:gd name="T22" fmla="*/ 644 w 53"/>
                <a:gd name="T23" fmla="*/ 69172 h 1593"/>
                <a:gd name="T24" fmla="*/ 579 w 53"/>
                <a:gd name="T25" fmla="*/ 69443 h 1593"/>
                <a:gd name="T26" fmla="*/ 0 w 53"/>
                <a:gd name="T27" fmla="*/ 70556 h 1593"/>
                <a:gd name="T28" fmla="*/ 767 w 53"/>
                <a:gd name="T29" fmla="*/ 71784 h 1593"/>
                <a:gd name="T30" fmla="*/ 1546 w 53"/>
                <a:gd name="T31" fmla="*/ 70556 h 1593"/>
                <a:gd name="T32" fmla="*/ 967 w 53"/>
                <a:gd name="T33" fmla="*/ 69443 h 15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593">
                  <a:moveTo>
                    <a:pt x="33" y="1541"/>
                  </a:moveTo>
                  <a:cubicBezTo>
                    <a:pt x="32" y="1540"/>
                    <a:pt x="30" y="1540"/>
                    <a:pt x="30" y="1535"/>
                  </a:cubicBezTo>
                  <a:cubicBezTo>
                    <a:pt x="30" y="1511"/>
                    <a:pt x="30" y="1406"/>
                    <a:pt x="30" y="1402"/>
                  </a:cubicBezTo>
                  <a:cubicBezTo>
                    <a:pt x="30" y="1396"/>
                    <a:pt x="31" y="1390"/>
                    <a:pt x="33" y="1386"/>
                  </a:cubicBezTo>
                  <a:cubicBezTo>
                    <a:pt x="38" y="1374"/>
                    <a:pt x="44" y="1356"/>
                    <a:pt x="44" y="134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7"/>
                    <a:pt x="36" y="0"/>
                    <a:pt x="26" y="0"/>
                  </a:cubicBezTo>
                  <a:cubicBezTo>
                    <a:pt x="17" y="0"/>
                    <a:pt x="8" y="7"/>
                    <a:pt x="8" y="16"/>
                  </a:cubicBezTo>
                  <a:cubicBezTo>
                    <a:pt x="8" y="1349"/>
                    <a:pt x="8" y="1349"/>
                    <a:pt x="8" y="1349"/>
                  </a:cubicBezTo>
                  <a:cubicBezTo>
                    <a:pt x="8" y="1356"/>
                    <a:pt x="16" y="1375"/>
                    <a:pt x="20" y="1387"/>
                  </a:cubicBezTo>
                  <a:cubicBezTo>
                    <a:pt x="22" y="1390"/>
                    <a:pt x="22" y="1397"/>
                    <a:pt x="22" y="1401"/>
                  </a:cubicBezTo>
                  <a:cubicBezTo>
                    <a:pt x="22" y="1405"/>
                    <a:pt x="22" y="1511"/>
                    <a:pt x="22" y="1535"/>
                  </a:cubicBezTo>
                  <a:cubicBezTo>
                    <a:pt x="22" y="1540"/>
                    <a:pt x="21" y="1540"/>
                    <a:pt x="20" y="1541"/>
                  </a:cubicBezTo>
                  <a:cubicBezTo>
                    <a:pt x="8" y="1544"/>
                    <a:pt x="0" y="1554"/>
                    <a:pt x="0" y="1566"/>
                  </a:cubicBezTo>
                  <a:cubicBezTo>
                    <a:pt x="0" y="1581"/>
                    <a:pt x="12" y="1593"/>
                    <a:pt x="26" y="1593"/>
                  </a:cubicBezTo>
                  <a:cubicBezTo>
                    <a:pt x="41" y="1593"/>
                    <a:pt x="53" y="1581"/>
                    <a:pt x="53" y="1566"/>
                  </a:cubicBezTo>
                  <a:cubicBezTo>
                    <a:pt x="53" y="1554"/>
                    <a:pt x="45" y="1544"/>
                    <a:pt x="33" y="154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2" name="Oval 10"/>
            <p:cNvSpPr>
              <a:spLocks noChangeAspect="1" noChangeArrowheads="1"/>
            </p:cNvSpPr>
            <p:nvPr/>
          </p:nvSpPr>
          <p:spPr bwMode="auto">
            <a:xfrm>
              <a:off x="2824" y="2954"/>
              <a:ext cx="69" cy="74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3" name="Group 105"/>
          <p:cNvGrpSpPr>
            <a:grpSpLocks/>
          </p:cNvGrpSpPr>
          <p:nvPr/>
        </p:nvGrpSpPr>
        <p:grpSpPr bwMode="auto">
          <a:xfrm>
            <a:off x="4185085" y="4634139"/>
            <a:ext cx="142484" cy="1408788"/>
            <a:chOff x="4517" y="888"/>
            <a:chExt cx="148" cy="1484"/>
          </a:xfrm>
        </p:grpSpPr>
        <p:sp>
          <p:nvSpPr>
            <p:cNvPr id="274" name="Freeform 4"/>
            <p:cNvSpPr>
              <a:spLocks noChangeAspect="1"/>
            </p:cNvSpPr>
            <p:nvPr/>
          </p:nvSpPr>
          <p:spPr bwMode="auto">
            <a:xfrm>
              <a:off x="4517" y="888"/>
              <a:ext cx="148" cy="1484"/>
            </a:xfrm>
            <a:custGeom>
              <a:avLst/>
              <a:gdLst>
                <a:gd name="T0" fmla="*/ 0 w 69"/>
                <a:gd name="T1" fmla="*/ 0 h 649"/>
                <a:gd name="T2" fmla="*/ 0 w 69"/>
                <a:gd name="T3" fmla="*/ 141364 h 649"/>
                <a:gd name="T4" fmla="*/ 5212 w 69"/>
                <a:gd name="T5" fmla="*/ 147220 h 649"/>
                <a:gd name="T6" fmla="*/ 10549 w 69"/>
                <a:gd name="T7" fmla="*/ 141364 h 649"/>
                <a:gd name="T8" fmla="*/ 10549 w 69"/>
                <a:gd name="T9" fmla="*/ 0 h 6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649">
                  <a:moveTo>
                    <a:pt x="0" y="0"/>
                  </a:moveTo>
                  <a:cubicBezTo>
                    <a:pt x="0" y="623"/>
                    <a:pt x="0" y="623"/>
                    <a:pt x="0" y="623"/>
                  </a:cubicBezTo>
                  <a:cubicBezTo>
                    <a:pt x="0" y="642"/>
                    <a:pt x="15" y="649"/>
                    <a:pt x="34" y="649"/>
                  </a:cubicBezTo>
                  <a:cubicBezTo>
                    <a:pt x="53" y="649"/>
                    <a:pt x="69" y="642"/>
                    <a:pt x="69" y="623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DAE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5" name="Freeform 5"/>
            <p:cNvSpPr>
              <a:spLocks noChangeAspect="1"/>
            </p:cNvSpPr>
            <p:nvPr/>
          </p:nvSpPr>
          <p:spPr bwMode="auto">
            <a:xfrm>
              <a:off x="4517" y="1563"/>
              <a:ext cx="148" cy="809"/>
            </a:xfrm>
            <a:custGeom>
              <a:avLst/>
              <a:gdLst>
                <a:gd name="T0" fmla="*/ 5212 w 69"/>
                <a:gd name="T1" fmla="*/ 80109 h 354"/>
                <a:gd name="T2" fmla="*/ 10549 w 69"/>
                <a:gd name="T3" fmla="*/ 74250 h 354"/>
                <a:gd name="T4" fmla="*/ 10549 w 69"/>
                <a:gd name="T5" fmla="*/ 251 h 354"/>
                <a:gd name="T6" fmla="*/ 5212 w 69"/>
                <a:gd name="T7" fmla="*/ 670 h 354"/>
                <a:gd name="T8" fmla="*/ 0 w 69"/>
                <a:gd name="T9" fmla="*/ 0 h 354"/>
                <a:gd name="T10" fmla="*/ 0 w 69"/>
                <a:gd name="T11" fmla="*/ 74250 h 354"/>
                <a:gd name="T12" fmla="*/ 5212 w 69"/>
                <a:gd name="T13" fmla="*/ 80109 h 3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354">
                  <a:moveTo>
                    <a:pt x="34" y="354"/>
                  </a:moveTo>
                  <a:cubicBezTo>
                    <a:pt x="53" y="354"/>
                    <a:pt x="69" y="347"/>
                    <a:pt x="69" y="328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7" y="2"/>
                    <a:pt x="52" y="3"/>
                    <a:pt x="34" y="3"/>
                  </a:cubicBezTo>
                  <a:cubicBezTo>
                    <a:pt x="16" y="3"/>
                    <a:pt x="1" y="2"/>
                    <a:pt x="0" y="0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0" y="347"/>
                    <a:pt x="15" y="354"/>
                    <a:pt x="34" y="354"/>
                  </a:cubicBezTo>
                  <a:close/>
                </a:path>
              </a:pathLst>
            </a:custGeom>
            <a:solidFill>
              <a:srgbClr val="FDF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" name="Freeform 6"/>
            <p:cNvSpPr>
              <a:spLocks noChangeAspect="1"/>
            </p:cNvSpPr>
            <p:nvPr/>
          </p:nvSpPr>
          <p:spPr bwMode="auto">
            <a:xfrm>
              <a:off x="4536" y="1567"/>
              <a:ext cx="107" cy="778"/>
            </a:xfrm>
            <a:custGeom>
              <a:avLst/>
              <a:gdLst>
                <a:gd name="T0" fmla="*/ 3869 w 50"/>
                <a:gd name="T1" fmla="*/ 252 h 340"/>
                <a:gd name="T2" fmla="*/ 0 w 50"/>
                <a:gd name="T3" fmla="*/ 0 h 340"/>
                <a:gd name="T4" fmla="*/ 0 w 50"/>
                <a:gd name="T5" fmla="*/ 73519 h 340"/>
                <a:gd name="T6" fmla="*/ 3869 w 50"/>
                <a:gd name="T7" fmla="*/ 77352 h 340"/>
                <a:gd name="T8" fmla="*/ 7676 w 50"/>
                <a:gd name="T9" fmla="*/ 73519 h 340"/>
                <a:gd name="T10" fmla="*/ 7676 w 50"/>
                <a:gd name="T11" fmla="*/ 0 h 340"/>
                <a:gd name="T12" fmla="*/ 3869 w 50"/>
                <a:gd name="T13" fmla="*/ 252 h 3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340">
                  <a:moveTo>
                    <a:pt x="25" y="1"/>
                  </a:moveTo>
                  <a:cubicBezTo>
                    <a:pt x="15" y="1"/>
                    <a:pt x="7" y="1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36"/>
                    <a:pt x="12" y="340"/>
                    <a:pt x="25" y="340"/>
                  </a:cubicBezTo>
                  <a:cubicBezTo>
                    <a:pt x="39" y="340"/>
                    <a:pt x="50" y="336"/>
                    <a:pt x="50" y="32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1"/>
                    <a:pt x="35" y="1"/>
                    <a:pt x="25" y="1"/>
                  </a:cubicBezTo>
                  <a:close/>
                </a:path>
              </a:pathLst>
            </a:custGeom>
            <a:solidFill>
              <a:srgbClr val="FCE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" name="Freeform 7"/>
            <p:cNvSpPr>
              <a:spLocks noChangeAspect="1"/>
            </p:cNvSpPr>
            <p:nvPr/>
          </p:nvSpPr>
          <p:spPr bwMode="auto">
            <a:xfrm>
              <a:off x="4536" y="904"/>
              <a:ext cx="107" cy="666"/>
            </a:xfrm>
            <a:custGeom>
              <a:avLst/>
              <a:gdLst>
                <a:gd name="T0" fmla="*/ 0 w 50"/>
                <a:gd name="T1" fmla="*/ 0 h 291"/>
                <a:gd name="T2" fmla="*/ 0 w 50"/>
                <a:gd name="T3" fmla="*/ 65884 h 291"/>
                <a:gd name="T4" fmla="*/ 3869 w 50"/>
                <a:gd name="T5" fmla="*/ 66140 h 291"/>
                <a:gd name="T6" fmla="*/ 7676 w 50"/>
                <a:gd name="T7" fmla="*/ 65884 h 291"/>
                <a:gd name="T8" fmla="*/ 7676 w 50"/>
                <a:gd name="T9" fmla="*/ 0 h 291"/>
                <a:gd name="T10" fmla="*/ 0 w 5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291">
                  <a:moveTo>
                    <a:pt x="0" y="0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7" y="291"/>
                    <a:pt x="15" y="291"/>
                    <a:pt x="25" y="291"/>
                  </a:cubicBezTo>
                  <a:cubicBezTo>
                    <a:pt x="35" y="291"/>
                    <a:pt x="44" y="291"/>
                    <a:pt x="50" y="29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1D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" name="Freeform 8"/>
            <p:cNvSpPr>
              <a:spLocks noChangeAspect="1"/>
            </p:cNvSpPr>
            <p:nvPr/>
          </p:nvSpPr>
          <p:spPr bwMode="auto">
            <a:xfrm>
              <a:off x="4517" y="1556"/>
              <a:ext cx="148" cy="14"/>
            </a:xfrm>
            <a:custGeom>
              <a:avLst/>
              <a:gdLst>
                <a:gd name="T0" fmla="*/ 0 w 69"/>
                <a:gd name="T1" fmla="*/ 714 h 6"/>
                <a:gd name="T2" fmla="*/ 5212 w 69"/>
                <a:gd name="T3" fmla="*/ 1458 h 6"/>
                <a:gd name="T4" fmla="*/ 10549 w 69"/>
                <a:gd name="T5" fmla="*/ 714 h 6"/>
                <a:gd name="T6" fmla="*/ 10549 w 69"/>
                <a:gd name="T7" fmla="*/ 714 h 6"/>
                <a:gd name="T8" fmla="*/ 5212 w 69"/>
                <a:gd name="T9" fmla="*/ 0 h 6"/>
                <a:gd name="T10" fmla="*/ 0 w 69"/>
                <a:gd name="T11" fmla="*/ 71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" h="6">
                  <a:moveTo>
                    <a:pt x="0" y="3"/>
                  </a:moveTo>
                  <a:cubicBezTo>
                    <a:pt x="0" y="5"/>
                    <a:pt x="16" y="6"/>
                    <a:pt x="34" y="6"/>
                  </a:cubicBezTo>
                  <a:cubicBezTo>
                    <a:pt x="52" y="6"/>
                    <a:pt x="67" y="5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1"/>
                    <a:pt x="53" y="0"/>
                    <a:pt x="34" y="0"/>
                  </a:cubicBezTo>
                  <a:cubicBezTo>
                    <a:pt x="16" y="0"/>
                    <a:pt x="1" y="1"/>
                    <a:pt x="0" y="3"/>
                  </a:cubicBezTo>
                </a:path>
              </a:pathLst>
            </a:custGeom>
            <a:solidFill>
              <a:srgbClr val="FE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" name="Freeform 9"/>
            <p:cNvSpPr>
              <a:spLocks noChangeAspect="1"/>
            </p:cNvSpPr>
            <p:nvPr/>
          </p:nvSpPr>
          <p:spPr bwMode="auto">
            <a:xfrm>
              <a:off x="4590" y="1567"/>
              <a:ext cx="53" cy="778"/>
            </a:xfrm>
            <a:custGeom>
              <a:avLst/>
              <a:gdLst>
                <a:gd name="T0" fmla="*/ 3046 w 25"/>
                <a:gd name="T1" fmla="*/ 252 h 340"/>
                <a:gd name="T2" fmla="*/ 3046 w 25"/>
                <a:gd name="T3" fmla="*/ 72812 h 340"/>
                <a:gd name="T4" fmla="*/ 0 w 25"/>
                <a:gd name="T5" fmla="*/ 77352 h 340"/>
                <a:gd name="T6" fmla="*/ 3640 w 25"/>
                <a:gd name="T7" fmla="*/ 73519 h 340"/>
                <a:gd name="T8" fmla="*/ 3640 w 25"/>
                <a:gd name="T9" fmla="*/ 0 h 340"/>
                <a:gd name="T10" fmla="*/ 3046 w 25"/>
                <a:gd name="T11" fmla="*/ 252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340">
                  <a:moveTo>
                    <a:pt x="21" y="1"/>
                  </a:moveTo>
                  <a:cubicBezTo>
                    <a:pt x="21" y="320"/>
                    <a:pt x="21" y="320"/>
                    <a:pt x="21" y="320"/>
                  </a:cubicBezTo>
                  <a:cubicBezTo>
                    <a:pt x="21" y="335"/>
                    <a:pt x="10" y="339"/>
                    <a:pt x="0" y="340"/>
                  </a:cubicBezTo>
                  <a:cubicBezTo>
                    <a:pt x="14" y="340"/>
                    <a:pt x="25" y="336"/>
                    <a:pt x="25" y="32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1"/>
                    <a:pt x="22" y="1"/>
                    <a:pt x="21" y="1"/>
                  </a:cubicBezTo>
                  <a:close/>
                </a:path>
              </a:pathLst>
            </a:custGeom>
            <a:solidFill>
              <a:srgbClr val="F9C7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0" name="Freeform 10"/>
            <p:cNvSpPr>
              <a:spLocks noChangeAspect="1"/>
            </p:cNvSpPr>
            <p:nvPr/>
          </p:nvSpPr>
          <p:spPr bwMode="auto">
            <a:xfrm>
              <a:off x="4635" y="904"/>
              <a:ext cx="8" cy="666"/>
            </a:xfrm>
            <a:custGeom>
              <a:avLst/>
              <a:gdLst>
                <a:gd name="T0" fmla="*/ 0 w 4"/>
                <a:gd name="T1" fmla="*/ 0 h 291"/>
                <a:gd name="T2" fmla="*/ 0 w 4"/>
                <a:gd name="T3" fmla="*/ 66140 h 291"/>
                <a:gd name="T4" fmla="*/ 504 w 4"/>
                <a:gd name="T5" fmla="*/ 65884 h 291"/>
                <a:gd name="T6" fmla="*/ 504 w 4"/>
                <a:gd name="T7" fmla="*/ 0 h 291"/>
                <a:gd name="T8" fmla="*/ 0 w 4"/>
                <a:gd name="T9" fmla="*/ 0 h 2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291">
                  <a:moveTo>
                    <a:pt x="0" y="0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1" y="291"/>
                    <a:pt x="3" y="291"/>
                    <a:pt x="4" y="29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B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" name="Freeform 11"/>
            <p:cNvSpPr>
              <a:spLocks noChangeAspect="1"/>
            </p:cNvSpPr>
            <p:nvPr/>
          </p:nvSpPr>
          <p:spPr bwMode="auto">
            <a:xfrm>
              <a:off x="4592" y="892"/>
              <a:ext cx="64" cy="1471"/>
            </a:xfrm>
            <a:custGeom>
              <a:avLst/>
              <a:gdLst>
                <a:gd name="T0" fmla="*/ 4128 w 30"/>
                <a:gd name="T1" fmla="*/ 670 h 643"/>
                <a:gd name="T2" fmla="*/ 4128 w 30"/>
                <a:gd name="T3" fmla="*/ 141726 h 643"/>
                <a:gd name="T4" fmla="*/ 0 w 30"/>
                <a:gd name="T5" fmla="*/ 146071 h 643"/>
                <a:gd name="T6" fmla="*/ 4565 w 30"/>
                <a:gd name="T7" fmla="*/ 141978 h 643"/>
                <a:gd name="T8" fmla="*/ 4565 w 30"/>
                <a:gd name="T9" fmla="*/ 0 h 6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643">
                  <a:moveTo>
                    <a:pt x="27" y="3"/>
                  </a:moveTo>
                  <a:cubicBezTo>
                    <a:pt x="27" y="20"/>
                    <a:pt x="27" y="614"/>
                    <a:pt x="27" y="624"/>
                  </a:cubicBezTo>
                  <a:cubicBezTo>
                    <a:pt x="27" y="634"/>
                    <a:pt x="10" y="643"/>
                    <a:pt x="0" y="643"/>
                  </a:cubicBezTo>
                  <a:cubicBezTo>
                    <a:pt x="10" y="643"/>
                    <a:pt x="30" y="641"/>
                    <a:pt x="30" y="625"/>
                  </a:cubicBezTo>
                  <a:cubicBezTo>
                    <a:pt x="30" y="609"/>
                    <a:pt x="30" y="11"/>
                    <a:pt x="30" y="0"/>
                  </a:cubicBezTo>
                </a:path>
              </a:pathLst>
            </a:custGeom>
            <a:solidFill>
              <a:srgbClr val="9FC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2" name="Freeform 12"/>
            <p:cNvSpPr>
              <a:spLocks noChangeAspect="1"/>
            </p:cNvSpPr>
            <p:nvPr/>
          </p:nvSpPr>
          <p:spPr bwMode="auto">
            <a:xfrm>
              <a:off x="4592" y="1567"/>
              <a:ext cx="64" cy="796"/>
            </a:xfrm>
            <a:custGeom>
              <a:avLst/>
              <a:gdLst>
                <a:gd name="T0" fmla="*/ 4565 w 30"/>
                <a:gd name="T1" fmla="*/ 0 h 348"/>
                <a:gd name="T2" fmla="*/ 4128 w 30"/>
                <a:gd name="T3" fmla="*/ 0 h 348"/>
                <a:gd name="T4" fmla="*/ 4128 w 30"/>
                <a:gd name="T5" fmla="*/ 74639 h 348"/>
                <a:gd name="T6" fmla="*/ 0 w 30"/>
                <a:gd name="T7" fmla="*/ 78987 h 348"/>
                <a:gd name="T8" fmla="*/ 4565 w 30"/>
                <a:gd name="T9" fmla="*/ 74906 h 348"/>
                <a:gd name="T10" fmla="*/ 4565 w 30"/>
                <a:gd name="T11" fmla="*/ 0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348"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7" y="329"/>
                    <a:pt x="27" y="329"/>
                    <a:pt x="27" y="329"/>
                  </a:cubicBezTo>
                  <a:cubicBezTo>
                    <a:pt x="27" y="339"/>
                    <a:pt x="10" y="348"/>
                    <a:pt x="0" y="348"/>
                  </a:cubicBezTo>
                  <a:cubicBezTo>
                    <a:pt x="10" y="348"/>
                    <a:pt x="30" y="346"/>
                    <a:pt x="30" y="33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AD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3" name="Freeform 13"/>
            <p:cNvSpPr>
              <a:spLocks noChangeAspect="1"/>
            </p:cNvSpPr>
            <p:nvPr/>
          </p:nvSpPr>
          <p:spPr bwMode="auto">
            <a:xfrm>
              <a:off x="4659" y="1563"/>
              <a:ext cx="6" cy="4"/>
            </a:xfrm>
            <a:custGeom>
              <a:avLst/>
              <a:gdLst>
                <a:gd name="T0" fmla="*/ 0 w 3"/>
                <a:gd name="T1" fmla="*/ 264 h 2"/>
                <a:gd name="T2" fmla="*/ 296 w 3"/>
                <a:gd name="T3" fmla="*/ 0 h 2"/>
                <a:gd name="T4" fmla="*/ 296 w 3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4" name="Freeform 14"/>
            <p:cNvSpPr>
              <a:spLocks noChangeAspect="1"/>
            </p:cNvSpPr>
            <p:nvPr/>
          </p:nvSpPr>
          <p:spPr bwMode="auto">
            <a:xfrm>
              <a:off x="4633" y="1567"/>
              <a:ext cx="26" cy="3"/>
            </a:xfrm>
            <a:custGeom>
              <a:avLst/>
              <a:gdLst>
                <a:gd name="T0" fmla="*/ 0 w 12"/>
                <a:gd name="T1" fmla="*/ 729 h 1"/>
                <a:gd name="T2" fmla="*/ 1911 w 1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1">
                  <a:moveTo>
                    <a:pt x="0" y="1"/>
                  </a:moveTo>
                  <a:cubicBezTo>
                    <a:pt x="5" y="1"/>
                    <a:pt x="9" y="0"/>
                    <a:pt x="12" y="0"/>
                  </a:cubicBezTo>
                </a:path>
              </a:pathLst>
            </a:custGeom>
            <a:noFill/>
            <a:ln w="3175" cap="rnd">
              <a:solidFill>
                <a:srgbClr val="749FA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5" name="Freeform 15"/>
            <p:cNvSpPr>
              <a:spLocks noChangeAspect="1"/>
            </p:cNvSpPr>
            <p:nvPr/>
          </p:nvSpPr>
          <p:spPr bwMode="auto">
            <a:xfrm>
              <a:off x="4517" y="1563"/>
              <a:ext cx="116" cy="7"/>
            </a:xfrm>
            <a:custGeom>
              <a:avLst/>
              <a:gdLst>
                <a:gd name="T0" fmla="*/ 0 w 54"/>
                <a:gd name="T1" fmla="*/ 0 h 3"/>
                <a:gd name="T2" fmla="*/ 5284 w 54"/>
                <a:gd name="T3" fmla="*/ 714 h 3"/>
                <a:gd name="T4" fmla="*/ 8376 w 54"/>
                <a:gd name="T5" fmla="*/ 714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3">
                  <a:moveTo>
                    <a:pt x="0" y="0"/>
                  </a:moveTo>
                  <a:cubicBezTo>
                    <a:pt x="0" y="2"/>
                    <a:pt x="16" y="3"/>
                    <a:pt x="34" y="3"/>
                  </a:cubicBezTo>
                  <a:cubicBezTo>
                    <a:pt x="42" y="3"/>
                    <a:pt x="49" y="3"/>
                    <a:pt x="54" y="3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" name="Freeform 16"/>
            <p:cNvSpPr>
              <a:spLocks noChangeAspect="1"/>
            </p:cNvSpPr>
            <p:nvPr/>
          </p:nvSpPr>
          <p:spPr bwMode="auto">
            <a:xfrm>
              <a:off x="4517" y="1556"/>
              <a:ext cx="116" cy="7"/>
            </a:xfrm>
            <a:custGeom>
              <a:avLst/>
              <a:gdLst>
                <a:gd name="T0" fmla="*/ 8376 w 54"/>
                <a:gd name="T1" fmla="*/ 266 h 3"/>
                <a:gd name="T2" fmla="*/ 5284 w 54"/>
                <a:gd name="T3" fmla="*/ 0 h 3"/>
                <a:gd name="T4" fmla="*/ 0 w 54"/>
                <a:gd name="T5" fmla="*/ 714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3">
                  <a:moveTo>
                    <a:pt x="54" y="1"/>
                  </a:moveTo>
                  <a:cubicBezTo>
                    <a:pt x="49" y="0"/>
                    <a:pt x="42" y="0"/>
                    <a:pt x="34" y="0"/>
                  </a:cubicBezTo>
                  <a:cubicBezTo>
                    <a:pt x="16" y="0"/>
                    <a:pt x="1" y="1"/>
                    <a:pt x="0" y="3"/>
                  </a:cubicBezTo>
                </a:path>
              </a:pathLst>
            </a:custGeom>
            <a:noFill/>
            <a:ln w="3175" cap="rnd">
              <a:solidFill>
                <a:srgbClr val="8585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7" name="Freeform 17"/>
            <p:cNvSpPr>
              <a:spLocks noChangeAspect="1"/>
            </p:cNvSpPr>
            <p:nvPr/>
          </p:nvSpPr>
          <p:spPr bwMode="auto">
            <a:xfrm>
              <a:off x="4633" y="1558"/>
              <a:ext cx="23" cy="2"/>
            </a:xfrm>
            <a:custGeom>
              <a:avLst/>
              <a:gdLst>
                <a:gd name="T0" fmla="*/ 1482 w 11"/>
                <a:gd name="T1" fmla="*/ 216 h 1"/>
                <a:gd name="T2" fmla="*/ 0 w 11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9" y="0"/>
                    <a:pt x="5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7EA7B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8" name="Freeform 18"/>
            <p:cNvSpPr>
              <a:spLocks noChangeAspect="1"/>
            </p:cNvSpPr>
            <p:nvPr/>
          </p:nvSpPr>
          <p:spPr bwMode="auto">
            <a:xfrm>
              <a:off x="4656" y="1560"/>
              <a:ext cx="9" cy="3"/>
            </a:xfrm>
            <a:custGeom>
              <a:avLst/>
              <a:gdLst>
                <a:gd name="T0" fmla="*/ 720 w 4"/>
                <a:gd name="T1" fmla="*/ 729 h 1"/>
                <a:gd name="T2" fmla="*/ 0 w 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8585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9" name="Freeform 19"/>
            <p:cNvSpPr>
              <a:spLocks noChangeAspect="1"/>
            </p:cNvSpPr>
            <p:nvPr/>
          </p:nvSpPr>
          <p:spPr bwMode="auto">
            <a:xfrm>
              <a:off x="4517" y="888"/>
              <a:ext cx="148" cy="1484"/>
            </a:xfrm>
            <a:custGeom>
              <a:avLst/>
              <a:gdLst>
                <a:gd name="T0" fmla="*/ 0 w 69"/>
                <a:gd name="T1" fmla="*/ 0 h 649"/>
                <a:gd name="T2" fmla="*/ 0 w 69"/>
                <a:gd name="T3" fmla="*/ 141364 h 649"/>
                <a:gd name="T4" fmla="*/ 5212 w 69"/>
                <a:gd name="T5" fmla="*/ 147220 h 649"/>
                <a:gd name="T6" fmla="*/ 10549 w 69"/>
                <a:gd name="T7" fmla="*/ 141364 h 649"/>
                <a:gd name="T8" fmla="*/ 10549 w 69"/>
                <a:gd name="T9" fmla="*/ 0 h 6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649">
                  <a:moveTo>
                    <a:pt x="0" y="0"/>
                  </a:moveTo>
                  <a:cubicBezTo>
                    <a:pt x="0" y="623"/>
                    <a:pt x="0" y="623"/>
                    <a:pt x="0" y="623"/>
                  </a:cubicBezTo>
                  <a:cubicBezTo>
                    <a:pt x="0" y="642"/>
                    <a:pt x="15" y="649"/>
                    <a:pt x="34" y="649"/>
                  </a:cubicBezTo>
                  <a:cubicBezTo>
                    <a:pt x="53" y="649"/>
                    <a:pt x="69" y="642"/>
                    <a:pt x="69" y="623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0" name="Freeform 27"/>
            <p:cNvSpPr>
              <a:spLocks noChangeAspect="1"/>
            </p:cNvSpPr>
            <p:nvPr/>
          </p:nvSpPr>
          <p:spPr bwMode="auto">
            <a:xfrm>
              <a:off x="4532" y="932"/>
              <a:ext cx="50" cy="1413"/>
            </a:xfrm>
            <a:custGeom>
              <a:avLst/>
              <a:gdLst>
                <a:gd name="T0" fmla="*/ 850 w 23"/>
                <a:gd name="T1" fmla="*/ 135554 h 618"/>
                <a:gd name="T2" fmla="*/ 3780 w 23"/>
                <a:gd name="T3" fmla="*/ 140086 h 618"/>
                <a:gd name="T4" fmla="*/ 0 w 23"/>
                <a:gd name="T5" fmla="*/ 136677 h 618"/>
                <a:gd name="T6" fmla="*/ 0 w 23"/>
                <a:gd name="T7" fmla="*/ 0 h 618"/>
                <a:gd name="T8" fmla="*/ 850 w 23"/>
                <a:gd name="T9" fmla="*/ 135554 h 6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618">
                  <a:moveTo>
                    <a:pt x="5" y="598"/>
                  </a:moveTo>
                  <a:cubicBezTo>
                    <a:pt x="5" y="613"/>
                    <a:pt x="16" y="617"/>
                    <a:pt x="23" y="618"/>
                  </a:cubicBezTo>
                  <a:cubicBezTo>
                    <a:pt x="10" y="618"/>
                    <a:pt x="0" y="616"/>
                    <a:pt x="0" y="6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583"/>
                    <a:pt x="5" y="5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1" name="Freeform 28"/>
            <p:cNvSpPr>
              <a:spLocks noChangeAspect="1"/>
            </p:cNvSpPr>
            <p:nvPr/>
          </p:nvSpPr>
          <p:spPr bwMode="auto">
            <a:xfrm>
              <a:off x="4590" y="909"/>
              <a:ext cx="60" cy="1454"/>
            </a:xfrm>
            <a:custGeom>
              <a:avLst/>
              <a:gdLst>
                <a:gd name="T0" fmla="*/ 197 w 28"/>
                <a:gd name="T1" fmla="*/ 144111 h 636"/>
                <a:gd name="T2" fmla="*/ 4311 w 28"/>
                <a:gd name="T3" fmla="*/ 139790 h 636"/>
                <a:gd name="T4" fmla="*/ 4311 w 28"/>
                <a:gd name="T5" fmla="*/ 0 h 636"/>
                <a:gd name="T6" fmla="*/ 3885 w 28"/>
                <a:gd name="T7" fmla="*/ 0 h 636"/>
                <a:gd name="T8" fmla="*/ 3885 w 28"/>
                <a:gd name="T9" fmla="*/ 138413 h 636"/>
                <a:gd name="T10" fmla="*/ 0 w 28"/>
                <a:gd name="T11" fmla="*/ 144111 h 6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636">
                  <a:moveTo>
                    <a:pt x="1" y="636"/>
                  </a:moveTo>
                  <a:cubicBezTo>
                    <a:pt x="11" y="636"/>
                    <a:pt x="28" y="627"/>
                    <a:pt x="28" y="617"/>
                  </a:cubicBezTo>
                  <a:cubicBezTo>
                    <a:pt x="28" y="607"/>
                    <a:pt x="28" y="16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611"/>
                    <a:pt x="25" y="611"/>
                    <a:pt x="25" y="611"/>
                  </a:cubicBezTo>
                  <a:cubicBezTo>
                    <a:pt x="25" y="624"/>
                    <a:pt x="14" y="636"/>
                    <a:pt x="0" y="6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2" name="Oval 78"/>
            <p:cNvSpPr>
              <a:spLocks noChangeAspect="1" noChangeArrowheads="1"/>
            </p:cNvSpPr>
            <p:nvPr/>
          </p:nvSpPr>
          <p:spPr bwMode="auto">
            <a:xfrm>
              <a:off x="4562" y="1563"/>
              <a:ext cx="17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Oval 79"/>
            <p:cNvSpPr>
              <a:spLocks noChangeAspect="1" noChangeArrowheads="1"/>
            </p:cNvSpPr>
            <p:nvPr/>
          </p:nvSpPr>
          <p:spPr bwMode="auto">
            <a:xfrm>
              <a:off x="4583" y="1567"/>
              <a:ext cx="9" cy="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Oval 80"/>
            <p:cNvSpPr>
              <a:spLocks noChangeAspect="1" noChangeArrowheads="1"/>
            </p:cNvSpPr>
            <p:nvPr/>
          </p:nvSpPr>
          <p:spPr bwMode="auto">
            <a:xfrm>
              <a:off x="4549" y="1564"/>
              <a:ext cx="7" cy="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5" name="Group 127"/>
          <p:cNvGrpSpPr>
            <a:grpSpLocks/>
          </p:cNvGrpSpPr>
          <p:nvPr/>
        </p:nvGrpSpPr>
        <p:grpSpPr bwMode="auto">
          <a:xfrm rot="-2160000">
            <a:off x="4023235" y="4400859"/>
            <a:ext cx="150184" cy="185116"/>
            <a:chOff x="4513" y="799"/>
            <a:chExt cx="156" cy="195"/>
          </a:xfrm>
        </p:grpSpPr>
        <p:sp>
          <p:nvSpPr>
            <p:cNvPr id="296" name="Freeform 20"/>
            <p:cNvSpPr>
              <a:spLocks noChangeAspect="1"/>
            </p:cNvSpPr>
            <p:nvPr/>
          </p:nvSpPr>
          <p:spPr bwMode="auto">
            <a:xfrm>
              <a:off x="4522" y="902"/>
              <a:ext cx="138" cy="85"/>
            </a:xfrm>
            <a:custGeom>
              <a:avLst/>
              <a:gdLst>
                <a:gd name="T0" fmla="*/ 4747 w 65"/>
                <a:gd name="T1" fmla="*/ 8596 h 37"/>
                <a:gd name="T2" fmla="*/ 9637 w 65"/>
                <a:gd name="T3" fmla="*/ 7880 h 37"/>
                <a:gd name="T4" fmla="*/ 9637 w 65"/>
                <a:gd name="T5" fmla="*/ 423 h 37"/>
                <a:gd name="T6" fmla="*/ 4747 w 65"/>
                <a:gd name="T7" fmla="*/ 0 h 37"/>
                <a:gd name="T8" fmla="*/ 0 w 65"/>
                <a:gd name="T9" fmla="*/ 423 h 37"/>
                <a:gd name="T10" fmla="*/ 0 w 65"/>
                <a:gd name="T11" fmla="*/ 7880 h 37"/>
                <a:gd name="T12" fmla="*/ 4747 w 65"/>
                <a:gd name="T13" fmla="*/ 859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37">
                  <a:moveTo>
                    <a:pt x="32" y="37"/>
                  </a:moveTo>
                  <a:cubicBezTo>
                    <a:pt x="49" y="37"/>
                    <a:pt x="63" y="36"/>
                    <a:pt x="65" y="34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59" y="1"/>
                    <a:pt x="47" y="0"/>
                    <a:pt x="32" y="0"/>
                  </a:cubicBezTo>
                  <a:cubicBezTo>
                    <a:pt x="18" y="0"/>
                    <a:pt x="5" y="1"/>
                    <a:pt x="0" y="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6"/>
                    <a:pt x="15" y="37"/>
                    <a:pt x="32" y="37"/>
                  </a:cubicBezTo>
                  <a:close/>
                </a:path>
              </a:pathLst>
            </a:custGeom>
            <a:solidFill>
              <a:srgbClr val="B5E1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" name="Freeform 21"/>
            <p:cNvSpPr>
              <a:spLocks noChangeAspect="1"/>
            </p:cNvSpPr>
            <p:nvPr/>
          </p:nvSpPr>
          <p:spPr bwMode="auto">
            <a:xfrm>
              <a:off x="4526" y="916"/>
              <a:ext cx="130" cy="66"/>
            </a:xfrm>
            <a:custGeom>
              <a:avLst/>
              <a:gdLst>
                <a:gd name="T0" fmla="*/ 9138 w 61"/>
                <a:gd name="T1" fmla="*/ 0 h 29"/>
                <a:gd name="T2" fmla="*/ 9138 w 61"/>
                <a:gd name="T3" fmla="*/ 0 h 29"/>
                <a:gd name="T4" fmla="*/ 8226 w 61"/>
                <a:gd name="T5" fmla="*/ 3974 h 29"/>
                <a:gd name="T6" fmla="*/ 7504 w 61"/>
                <a:gd name="T7" fmla="*/ 4668 h 29"/>
                <a:gd name="T8" fmla="*/ 2702 w 61"/>
                <a:gd name="T9" fmla="*/ 5480 h 29"/>
                <a:gd name="T10" fmla="*/ 0 w 61"/>
                <a:gd name="T11" fmla="*/ 5728 h 29"/>
                <a:gd name="T12" fmla="*/ 4510 w 61"/>
                <a:gd name="T13" fmla="*/ 6391 h 29"/>
                <a:gd name="T14" fmla="*/ 9138 w 61"/>
                <a:gd name="T15" fmla="*/ 5728 h 29"/>
                <a:gd name="T16" fmla="*/ 9138 w 61"/>
                <a:gd name="T17" fmla="*/ 5314 h 29"/>
                <a:gd name="T18" fmla="*/ 9138 w 61"/>
                <a:gd name="T19" fmla="*/ 5314 h 29"/>
                <a:gd name="T20" fmla="*/ 9138 w 61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" h="29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1" y="6"/>
                    <a:pt x="59" y="15"/>
                    <a:pt x="55" y="18"/>
                  </a:cubicBezTo>
                  <a:cubicBezTo>
                    <a:pt x="54" y="19"/>
                    <a:pt x="52" y="20"/>
                    <a:pt x="50" y="21"/>
                  </a:cubicBezTo>
                  <a:cubicBezTo>
                    <a:pt x="42" y="24"/>
                    <a:pt x="27" y="26"/>
                    <a:pt x="18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7"/>
                    <a:pt x="14" y="29"/>
                    <a:pt x="30" y="29"/>
                  </a:cubicBezTo>
                  <a:cubicBezTo>
                    <a:pt x="46" y="29"/>
                    <a:pt x="59" y="28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8DC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8" name="Freeform 22"/>
            <p:cNvSpPr>
              <a:spLocks noChangeAspect="1"/>
            </p:cNvSpPr>
            <p:nvPr/>
          </p:nvSpPr>
          <p:spPr bwMode="auto">
            <a:xfrm>
              <a:off x="4523" y="925"/>
              <a:ext cx="69" cy="32"/>
            </a:xfrm>
            <a:custGeom>
              <a:avLst/>
              <a:gdLst>
                <a:gd name="T0" fmla="*/ 0 w 32"/>
                <a:gd name="T1" fmla="*/ 3093 h 14"/>
                <a:gd name="T2" fmla="*/ 0 w 32"/>
                <a:gd name="T3" fmla="*/ 0 h 14"/>
                <a:gd name="T4" fmla="*/ 5011 w 32"/>
                <a:gd name="T5" fmla="*/ 251 h 14"/>
                <a:gd name="T6" fmla="*/ 832 w 32"/>
                <a:gd name="T7" fmla="*/ 919 h 14"/>
                <a:gd name="T8" fmla="*/ 0 w 32"/>
                <a:gd name="T9" fmla="*/ 3093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1"/>
                    <a:pt x="24" y="1"/>
                    <a:pt x="32" y="1"/>
                  </a:cubicBezTo>
                  <a:cubicBezTo>
                    <a:pt x="27" y="3"/>
                    <a:pt x="8" y="4"/>
                    <a:pt x="5" y="4"/>
                  </a:cubicBezTo>
                  <a:cubicBezTo>
                    <a:pt x="1" y="5"/>
                    <a:pt x="1" y="9"/>
                    <a:pt x="0" y="14"/>
                  </a:cubicBezTo>
                  <a:close/>
                </a:path>
              </a:pathLst>
            </a:custGeom>
            <a:solidFill>
              <a:srgbClr val="DEF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9" name="Freeform 23"/>
            <p:cNvSpPr>
              <a:spLocks noChangeAspect="1"/>
            </p:cNvSpPr>
            <p:nvPr/>
          </p:nvSpPr>
          <p:spPr bwMode="auto">
            <a:xfrm>
              <a:off x="4522" y="902"/>
              <a:ext cx="138" cy="85"/>
            </a:xfrm>
            <a:custGeom>
              <a:avLst/>
              <a:gdLst>
                <a:gd name="T0" fmla="*/ 4747 w 65"/>
                <a:gd name="T1" fmla="*/ 8596 h 37"/>
                <a:gd name="T2" fmla="*/ 9637 w 65"/>
                <a:gd name="T3" fmla="*/ 7880 h 37"/>
                <a:gd name="T4" fmla="*/ 9637 w 65"/>
                <a:gd name="T5" fmla="*/ 423 h 37"/>
                <a:gd name="T6" fmla="*/ 4747 w 65"/>
                <a:gd name="T7" fmla="*/ 0 h 37"/>
                <a:gd name="T8" fmla="*/ 0 w 65"/>
                <a:gd name="T9" fmla="*/ 423 h 37"/>
                <a:gd name="T10" fmla="*/ 0 w 65"/>
                <a:gd name="T11" fmla="*/ 7880 h 37"/>
                <a:gd name="T12" fmla="*/ 4747 w 65"/>
                <a:gd name="T13" fmla="*/ 859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37">
                  <a:moveTo>
                    <a:pt x="32" y="37"/>
                  </a:moveTo>
                  <a:cubicBezTo>
                    <a:pt x="49" y="37"/>
                    <a:pt x="63" y="36"/>
                    <a:pt x="65" y="34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59" y="1"/>
                    <a:pt x="47" y="0"/>
                    <a:pt x="32" y="0"/>
                  </a:cubicBezTo>
                  <a:cubicBezTo>
                    <a:pt x="18" y="0"/>
                    <a:pt x="5" y="1"/>
                    <a:pt x="0" y="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6"/>
                    <a:pt x="15" y="37"/>
                    <a:pt x="32" y="37"/>
                  </a:cubicBezTo>
                  <a:close/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0" name="Oval 24"/>
            <p:cNvSpPr>
              <a:spLocks noChangeAspect="1" noChangeArrowheads="1"/>
            </p:cNvSpPr>
            <p:nvPr/>
          </p:nvSpPr>
          <p:spPr bwMode="auto">
            <a:xfrm>
              <a:off x="4545" y="970"/>
              <a:ext cx="24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1" name="Oval 25"/>
            <p:cNvSpPr>
              <a:spLocks noChangeAspect="1" noChangeArrowheads="1"/>
            </p:cNvSpPr>
            <p:nvPr/>
          </p:nvSpPr>
          <p:spPr bwMode="auto">
            <a:xfrm>
              <a:off x="4570" y="977"/>
              <a:ext cx="13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Oval 26"/>
            <p:cNvSpPr>
              <a:spLocks noChangeAspect="1" noChangeArrowheads="1"/>
            </p:cNvSpPr>
            <p:nvPr/>
          </p:nvSpPr>
          <p:spPr bwMode="auto">
            <a:xfrm>
              <a:off x="4528" y="977"/>
              <a:ext cx="12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Freeform 29"/>
            <p:cNvSpPr>
              <a:spLocks noChangeAspect="1"/>
            </p:cNvSpPr>
            <p:nvPr/>
          </p:nvSpPr>
          <p:spPr bwMode="auto">
            <a:xfrm>
              <a:off x="4513" y="799"/>
              <a:ext cx="156" cy="119"/>
            </a:xfrm>
            <a:custGeom>
              <a:avLst/>
              <a:gdLst>
                <a:gd name="T0" fmla="*/ 11046 w 73"/>
                <a:gd name="T1" fmla="*/ 10955 h 52"/>
                <a:gd name="T2" fmla="*/ 11046 w 73"/>
                <a:gd name="T3" fmla="*/ 938 h 52"/>
                <a:gd name="T4" fmla="*/ 5443 w 73"/>
                <a:gd name="T5" fmla="*/ 0 h 52"/>
                <a:gd name="T6" fmla="*/ 0 w 73"/>
                <a:gd name="T7" fmla="*/ 938 h 52"/>
                <a:gd name="T8" fmla="*/ 0 w 73"/>
                <a:gd name="T9" fmla="*/ 10955 h 52"/>
                <a:gd name="T10" fmla="*/ 0 w 73"/>
                <a:gd name="T11" fmla="*/ 10955 h 52"/>
                <a:gd name="T12" fmla="*/ 5443 w 73"/>
                <a:gd name="T13" fmla="*/ 11914 h 52"/>
                <a:gd name="T14" fmla="*/ 11046 w 73"/>
                <a:gd name="T15" fmla="*/ 10955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52">
                  <a:moveTo>
                    <a:pt x="73" y="48"/>
                  </a:moveTo>
                  <a:cubicBezTo>
                    <a:pt x="73" y="4"/>
                    <a:pt x="73" y="4"/>
                    <a:pt x="73" y="4"/>
                  </a:cubicBezTo>
                  <a:cubicBezTo>
                    <a:pt x="73" y="2"/>
                    <a:pt x="57" y="0"/>
                    <a:pt x="36" y="0"/>
                  </a:cubicBezTo>
                  <a:cubicBezTo>
                    <a:pt x="16" y="0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16" y="52"/>
                    <a:pt x="36" y="52"/>
                  </a:cubicBezTo>
                  <a:cubicBezTo>
                    <a:pt x="57" y="52"/>
                    <a:pt x="73" y="50"/>
                    <a:pt x="73" y="48"/>
                  </a:cubicBezTo>
                </a:path>
              </a:pathLst>
            </a:custGeom>
            <a:solidFill>
              <a:srgbClr val="D5E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4" name="Line 30"/>
            <p:cNvSpPr>
              <a:spLocks noChangeAspect="1" noChangeShapeType="1"/>
            </p:cNvSpPr>
            <p:nvPr/>
          </p:nvSpPr>
          <p:spPr bwMode="auto">
            <a:xfrm flipV="1">
              <a:off x="4659" y="802"/>
              <a:ext cx="1" cy="109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5" name="Line 31"/>
            <p:cNvSpPr>
              <a:spLocks noChangeAspect="1" noChangeShapeType="1"/>
            </p:cNvSpPr>
            <p:nvPr/>
          </p:nvSpPr>
          <p:spPr bwMode="auto">
            <a:xfrm flipV="1">
              <a:off x="4646" y="802"/>
              <a:ext cx="1" cy="111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6" name="Line 32"/>
            <p:cNvSpPr>
              <a:spLocks noChangeAspect="1" noChangeShapeType="1"/>
            </p:cNvSpPr>
            <p:nvPr/>
          </p:nvSpPr>
          <p:spPr bwMode="auto">
            <a:xfrm flipV="1">
              <a:off x="4633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" name="Line 33"/>
            <p:cNvSpPr>
              <a:spLocks noChangeAspect="1" noChangeShapeType="1"/>
            </p:cNvSpPr>
            <p:nvPr/>
          </p:nvSpPr>
          <p:spPr bwMode="auto">
            <a:xfrm flipV="1">
              <a:off x="4620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" name="Line 34"/>
            <p:cNvSpPr>
              <a:spLocks noChangeAspect="1" noChangeShapeType="1"/>
            </p:cNvSpPr>
            <p:nvPr/>
          </p:nvSpPr>
          <p:spPr bwMode="auto">
            <a:xfrm flipV="1">
              <a:off x="4607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9" name="Line 35"/>
            <p:cNvSpPr>
              <a:spLocks noChangeAspect="1" noChangeShapeType="1"/>
            </p:cNvSpPr>
            <p:nvPr/>
          </p:nvSpPr>
          <p:spPr bwMode="auto">
            <a:xfrm flipV="1">
              <a:off x="4592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" name="Line 36"/>
            <p:cNvSpPr>
              <a:spLocks noChangeAspect="1" noChangeShapeType="1"/>
            </p:cNvSpPr>
            <p:nvPr/>
          </p:nvSpPr>
          <p:spPr bwMode="auto">
            <a:xfrm>
              <a:off x="4579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1" name="Line 37"/>
            <p:cNvSpPr>
              <a:spLocks noChangeAspect="1" noChangeShapeType="1"/>
            </p:cNvSpPr>
            <p:nvPr/>
          </p:nvSpPr>
          <p:spPr bwMode="auto">
            <a:xfrm>
              <a:off x="4566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2" name="Line 38"/>
            <p:cNvSpPr>
              <a:spLocks noChangeAspect="1" noChangeShapeType="1"/>
            </p:cNvSpPr>
            <p:nvPr/>
          </p:nvSpPr>
          <p:spPr bwMode="auto">
            <a:xfrm>
              <a:off x="4553" y="799"/>
              <a:ext cx="1" cy="1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3" name="Line 39"/>
            <p:cNvSpPr>
              <a:spLocks noChangeAspect="1" noChangeShapeType="1"/>
            </p:cNvSpPr>
            <p:nvPr/>
          </p:nvSpPr>
          <p:spPr bwMode="auto">
            <a:xfrm>
              <a:off x="4540" y="802"/>
              <a:ext cx="1" cy="111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4" name="Line 40"/>
            <p:cNvSpPr>
              <a:spLocks noChangeAspect="1" noChangeShapeType="1"/>
            </p:cNvSpPr>
            <p:nvPr/>
          </p:nvSpPr>
          <p:spPr bwMode="auto">
            <a:xfrm>
              <a:off x="4528" y="802"/>
              <a:ext cx="0" cy="109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5" name="Line 41"/>
            <p:cNvSpPr>
              <a:spLocks noChangeAspect="1" noChangeShapeType="1"/>
            </p:cNvSpPr>
            <p:nvPr/>
          </p:nvSpPr>
          <p:spPr bwMode="auto">
            <a:xfrm>
              <a:off x="4515" y="808"/>
              <a:ext cx="1" cy="101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6" name="Line 42"/>
            <p:cNvSpPr>
              <a:spLocks noChangeAspect="1" noChangeShapeType="1"/>
            </p:cNvSpPr>
            <p:nvPr/>
          </p:nvSpPr>
          <p:spPr bwMode="auto">
            <a:xfrm flipV="1">
              <a:off x="4654" y="802"/>
              <a:ext cx="1" cy="109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" name="Line 43"/>
            <p:cNvSpPr>
              <a:spLocks noChangeAspect="1" noChangeShapeType="1"/>
            </p:cNvSpPr>
            <p:nvPr/>
          </p:nvSpPr>
          <p:spPr bwMode="auto">
            <a:xfrm flipV="1">
              <a:off x="4642" y="802"/>
              <a:ext cx="0" cy="11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8" name="Line 44"/>
            <p:cNvSpPr>
              <a:spLocks noChangeAspect="1" noChangeShapeType="1"/>
            </p:cNvSpPr>
            <p:nvPr/>
          </p:nvSpPr>
          <p:spPr bwMode="auto">
            <a:xfrm flipV="1">
              <a:off x="4629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9" name="Line 45"/>
            <p:cNvSpPr>
              <a:spLocks noChangeAspect="1" noChangeShapeType="1"/>
            </p:cNvSpPr>
            <p:nvPr/>
          </p:nvSpPr>
          <p:spPr bwMode="auto">
            <a:xfrm flipV="1">
              <a:off x="4616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0" name="Line 46"/>
            <p:cNvSpPr>
              <a:spLocks noChangeAspect="1" noChangeShapeType="1"/>
            </p:cNvSpPr>
            <p:nvPr/>
          </p:nvSpPr>
          <p:spPr bwMode="auto">
            <a:xfrm flipV="1">
              <a:off x="4603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1" name="Line 47"/>
            <p:cNvSpPr>
              <a:spLocks noChangeAspect="1" noChangeShapeType="1"/>
            </p:cNvSpPr>
            <p:nvPr/>
          </p:nvSpPr>
          <p:spPr bwMode="auto">
            <a:xfrm flipV="1">
              <a:off x="4590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2" name="Line 48"/>
            <p:cNvSpPr>
              <a:spLocks noChangeAspect="1" noChangeShapeType="1"/>
            </p:cNvSpPr>
            <p:nvPr/>
          </p:nvSpPr>
          <p:spPr bwMode="auto">
            <a:xfrm>
              <a:off x="4577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3" name="Line 49"/>
            <p:cNvSpPr>
              <a:spLocks noChangeAspect="1" noChangeShapeType="1"/>
            </p:cNvSpPr>
            <p:nvPr/>
          </p:nvSpPr>
          <p:spPr bwMode="auto">
            <a:xfrm>
              <a:off x="4562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4" name="Line 50"/>
            <p:cNvSpPr>
              <a:spLocks noChangeAspect="1" noChangeShapeType="1"/>
            </p:cNvSpPr>
            <p:nvPr/>
          </p:nvSpPr>
          <p:spPr bwMode="auto">
            <a:xfrm>
              <a:off x="4549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5" name="Line 51"/>
            <p:cNvSpPr>
              <a:spLocks noChangeAspect="1" noChangeShapeType="1"/>
            </p:cNvSpPr>
            <p:nvPr/>
          </p:nvSpPr>
          <p:spPr bwMode="auto">
            <a:xfrm>
              <a:off x="4536" y="802"/>
              <a:ext cx="1" cy="11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6" name="Line 52"/>
            <p:cNvSpPr>
              <a:spLocks noChangeAspect="1" noChangeShapeType="1"/>
            </p:cNvSpPr>
            <p:nvPr/>
          </p:nvSpPr>
          <p:spPr bwMode="auto">
            <a:xfrm>
              <a:off x="4523" y="802"/>
              <a:ext cx="1" cy="109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7" name="Line 53"/>
            <p:cNvSpPr>
              <a:spLocks noChangeAspect="1" noChangeShapeType="1"/>
            </p:cNvSpPr>
            <p:nvPr/>
          </p:nvSpPr>
          <p:spPr bwMode="auto">
            <a:xfrm flipV="1">
              <a:off x="4654" y="802"/>
              <a:ext cx="1" cy="109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8" name="Line 54"/>
            <p:cNvSpPr>
              <a:spLocks noChangeAspect="1" noChangeShapeType="1"/>
            </p:cNvSpPr>
            <p:nvPr/>
          </p:nvSpPr>
          <p:spPr bwMode="auto">
            <a:xfrm flipV="1">
              <a:off x="4642" y="802"/>
              <a:ext cx="0" cy="111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9" name="Line 55"/>
            <p:cNvSpPr>
              <a:spLocks noChangeAspect="1" noChangeShapeType="1"/>
            </p:cNvSpPr>
            <p:nvPr/>
          </p:nvSpPr>
          <p:spPr bwMode="auto">
            <a:xfrm flipV="1">
              <a:off x="4629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0" name="Line 56"/>
            <p:cNvSpPr>
              <a:spLocks noChangeAspect="1" noChangeShapeType="1"/>
            </p:cNvSpPr>
            <p:nvPr/>
          </p:nvSpPr>
          <p:spPr bwMode="auto">
            <a:xfrm flipV="1">
              <a:off x="4616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1" name="Line 57"/>
            <p:cNvSpPr>
              <a:spLocks noChangeAspect="1" noChangeShapeType="1"/>
            </p:cNvSpPr>
            <p:nvPr/>
          </p:nvSpPr>
          <p:spPr bwMode="auto">
            <a:xfrm flipV="1">
              <a:off x="4603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2" name="Line 58"/>
            <p:cNvSpPr>
              <a:spLocks noChangeAspect="1" noChangeShapeType="1"/>
            </p:cNvSpPr>
            <p:nvPr/>
          </p:nvSpPr>
          <p:spPr bwMode="auto">
            <a:xfrm flipV="1">
              <a:off x="4590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3" name="Line 59"/>
            <p:cNvSpPr>
              <a:spLocks noChangeAspect="1" noChangeShapeType="1"/>
            </p:cNvSpPr>
            <p:nvPr/>
          </p:nvSpPr>
          <p:spPr bwMode="auto">
            <a:xfrm>
              <a:off x="4577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4" name="Line 60"/>
            <p:cNvSpPr>
              <a:spLocks noChangeAspect="1" noChangeShapeType="1"/>
            </p:cNvSpPr>
            <p:nvPr/>
          </p:nvSpPr>
          <p:spPr bwMode="auto">
            <a:xfrm>
              <a:off x="4562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5" name="Line 61"/>
            <p:cNvSpPr>
              <a:spLocks noChangeAspect="1" noChangeShapeType="1"/>
            </p:cNvSpPr>
            <p:nvPr/>
          </p:nvSpPr>
          <p:spPr bwMode="auto">
            <a:xfrm>
              <a:off x="4549" y="799"/>
              <a:ext cx="1" cy="117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6" name="Line 62"/>
            <p:cNvSpPr>
              <a:spLocks noChangeAspect="1" noChangeShapeType="1"/>
            </p:cNvSpPr>
            <p:nvPr/>
          </p:nvSpPr>
          <p:spPr bwMode="auto">
            <a:xfrm>
              <a:off x="4536" y="802"/>
              <a:ext cx="1" cy="111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7" name="Line 63"/>
            <p:cNvSpPr>
              <a:spLocks noChangeAspect="1" noChangeShapeType="1"/>
            </p:cNvSpPr>
            <p:nvPr/>
          </p:nvSpPr>
          <p:spPr bwMode="auto">
            <a:xfrm>
              <a:off x="4523" y="802"/>
              <a:ext cx="1" cy="109"/>
            </a:xfrm>
            <a:prstGeom prst="line">
              <a:avLst/>
            </a:prstGeom>
            <a:noFill/>
            <a:ln w="11113">
              <a:solidFill>
                <a:srgbClr val="8AC81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8" name="Line 64"/>
            <p:cNvSpPr>
              <a:spLocks noChangeAspect="1" noChangeShapeType="1"/>
            </p:cNvSpPr>
            <p:nvPr/>
          </p:nvSpPr>
          <p:spPr bwMode="auto">
            <a:xfrm flipV="1">
              <a:off x="4656" y="802"/>
              <a:ext cx="1" cy="111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9" name="Line 65"/>
            <p:cNvSpPr>
              <a:spLocks noChangeAspect="1" noChangeShapeType="1"/>
            </p:cNvSpPr>
            <p:nvPr/>
          </p:nvSpPr>
          <p:spPr bwMode="auto">
            <a:xfrm flipV="1">
              <a:off x="4643" y="802"/>
              <a:ext cx="1" cy="114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0" name="Line 66"/>
            <p:cNvSpPr>
              <a:spLocks noChangeAspect="1" noChangeShapeType="1"/>
            </p:cNvSpPr>
            <p:nvPr/>
          </p:nvSpPr>
          <p:spPr bwMode="auto">
            <a:xfrm flipV="1">
              <a:off x="4630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1" name="Line 67"/>
            <p:cNvSpPr>
              <a:spLocks noChangeAspect="1" noChangeShapeType="1"/>
            </p:cNvSpPr>
            <p:nvPr/>
          </p:nvSpPr>
          <p:spPr bwMode="auto">
            <a:xfrm flipV="1">
              <a:off x="4618" y="799"/>
              <a:ext cx="0" cy="117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2" name="Line 68"/>
            <p:cNvSpPr>
              <a:spLocks noChangeAspect="1" noChangeShapeType="1"/>
            </p:cNvSpPr>
            <p:nvPr/>
          </p:nvSpPr>
          <p:spPr bwMode="auto">
            <a:xfrm flipV="1">
              <a:off x="4603" y="802"/>
              <a:ext cx="1" cy="116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3" name="Line 69"/>
            <p:cNvSpPr>
              <a:spLocks noChangeAspect="1" noChangeShapeType="1"/>
            </p:cNvSpPr>
            <p:nvPr/>
          </p:nvSpPr>
          <p:spPr bwMode="auto">
            <a:xfrm flipV="1">
              <a:off x="4590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4" name="Line 70"/>
            <p:cNvSpPr>
              <a:spLocks noChangeAspect="1" noChangeShapeType="1"/>
            </p:cNvSpPr>
            <p:nvPr/>
          </p:nvSpPr>
          <p:spPr bwMode="auto">
            <a:xfrm>
              <a:off x="4577" y="802"/>
              <a:ext cx="1" cy="116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5" name="Line 71"/>
            <p:cNvSpPr>
              <a:spLocks noChangeAspect="1" noChangeShapeType="1"/>
            </p:cNvSpPr>
            <p:nvPr/>
          </p:nvSpPr>
          <p:spPr bwMode="auto">
            <a:xfrm>
              <a:off x="4564" y="799"/>
              <a:ext cx="1" cy="117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6" name="Line 72"/>
            <p:cNvSpPr>
              <a:spLocks noChangeAspect="1" noChangeShapeType="1"/>
            </p:cNvSpPr>
            <p:nvPr/>
          </p:nvSpPr>
          <p:spPr bwMode="auto">
            <a:xfrm>
              <a:off x="4552" y="799"/>
              <a:ext cx="0" cy="117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7" name="Line 73"/>
            <p:cNvSpPr>
              <a:spLocks noChangeAspect="1" noChangeShapeType="1"/>
            </p:cNvSpPr>
            <p:nvPr/>
          </p:nvSpPr>
          <p:spPr bwMode="auto">
            <a:xfrm>
              <a:off x="4539" y="802"/>
              <a:ext cx="1" cy="114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" name="Line 74"/>
            <p:cNvSpPr>
              <a:spLocks noChangeAspect="1" noChangeShapeType="1"/>
            </p:cNvSpPr>
            <p:nvPr/>
          </p:nvSpPr>
          <p:spPr bwMode="auto">
            <a:xfrm>
              <a:off x="4526" y="802"/>
              <a:ext cx="1" cy="111"/>
            </a:xfrm>
            <a:prstGeom prst="line">
              <a:avLst/>
            </a:prstGeom>
            <a:noFill/>
            <a:ln w="3175" cap="rnd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9" name="Freeform 75"/>
            <p:cNvSpPr>
              <a:spLocks noChangeAspect="1"/>
            </p:cNvSpPr>
            <p:nvPr/>
          </p:nvSpPr>
          <p:spPr bwMode="auto">
            <a:xfrm>
              <a:off x="4513" y="799"/>
              <a:ext cx="156" cy="16"/>
            </a:xfrm>
            <a:custGeom>
              <a:avLst/>
              <a:gdLst>
                <a:gd name="T0" fmla="*/ 11046 w 73"/>
                <a:gd name="T1" fmla="*/ 967 h 7"/>
                <a:gd name="T2" fmla="*/ 5443 w 73"/>
                <a:gd name="T3" fmla="*/ 0 h 7"/>
                <a:gd name="T4" fmla="*/ 0 w 73"/>
                <a:gd name="T5" fmla="*/ 967 h 7"/>
                <a:gd name="T6" fmla="*/ 0 w 73"/>
                <a:gd name="T7" fmla="*/ 967 h 7"/>
                <a:gd name="T8" fmla="*/ 5443 w 73"/>
                <a:gd name="T9" fmla="*/ 1682 h 7"/>
                <a:gd name="T10" fmla="*/ 11046 w 73"/>
                <a:gd name="T11" fmla="*/ 96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7">
                  <a:moveTo>
                    <a:pt x="73" y="4"/>
                  </a:moveTo>
                  <a:cubicBezTo>
                    <a:pt x="73" y="2"/>
                    <a:pt x="57" y="0"/>
                    <a:pt x="36" y="0"/>
                  </a:cubicBezTo>
                  <a:cubicBezTo>
                    <a:pt x="16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6" y="7"/>
                    <a:pt x="36" y="7"/>
                  </a:cubicBezTo>
                  <a:cubicBezTo>
                    <a:pt x="57" y="7"/>
                    <a:pt x="73" y="6"/>
                    <a:pt x="73" y="4"/>
                  </a:cubicBezTo>
                </a:path>
              </a:pathLst>
            </a:custGeom>
            <a:solidFill>
              <a:srgbClr val="EFF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0" name="Freeform 76"/>
            <p:cNvSpPr>
              <a:spLocks noChangeAspect="1"/>
            </p:cNvSpPr>
            <p:nvPr/>
          </p:nvSpPr>
          <p:spPr bwMode="auto">
            <a:xfrm>
              <a:off x="4513" y="799"/>
              <a:ext cx="156" cy="16"/>
            </a:xfrm>
            <a:custGeom>
              <a:avLst/>
              <a:gdLst>
                <a:gd name="T0" fmla="*/ 11046 w 73"/>
                <a:gd name="T1" fmla="*/ 967 h 7"/>
                <a:gd name="T2" fmla="*/ 5443 w 73"/>
                <a:gd name="T3" fmla="*/ 0 h 7"/>
                <a:gd name="T4" fmla="*/ 0 w 73"/>
                <a:gd name="T5" fmla="*/ 967 h 7"/>
                <a:gd name="T6" fmla="*/ 0 w 73"/>
                <a:gd name="T7" fmla="*/ 967 h 7"/>
                <a:gd name="T8" fmla="*/ 5443 w 73"/>
                <a:gd name="T9" fmla="*/ 1682 h 7"/>
                <a:gd name="T10" fmla="*/ 11046 w 73"/>
                <a:gd name="T11" fmla="*/ 96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7">
                  <a:moveTo>
                    <a:pt x="73" y="4"/>
                  </a:moveTo>
                  <a:cubicBezTo>
                    <a:pt x="73" y="2"/>
                    <a:pt x="57" y="0"/>
                    <a:pt x="36" y="0"/>
                  </a:cubicBezTo>
                  <a:cubicBezTo>
                    <a:pt x="16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6" y="7"/>
                    <a:pt x="36" y="7"/>
                  </a:cubicBezTo>
                  <a:cubicBezTo>
                    <a:pt x="57" y="7"/>
                    <a:pt x="73" y="6"/>
                    <a:pt x="73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1" name="Freeform 77"/>
            <p:cNvSpPr>
              <a:spLocks noChangeAspect="1"/>
            </p:cNvSpPr>
            <p:nvPr/>
          </p:nvSpPr>
          <p:spPr bwMode="auto">
            <a:xfrm>
              <a:off x="4513" y="799"/>
              <a:ext cx="156" cy="119"/>
            </a:xfrm>
            <a:custGeom>
              <a:avLst/>
              <a:gdLst>
                <a:gd name="T0" fmla="*/ 11046 w 73"/>
                <a:gd name="T1" fmla="*/ 10955 h 52"/>
                <a:gd name="T2" fmla="*/ 11046 w 73"/>
                <a:gd name="T3" fmla="*/ 938 h 52"/>
                <a:gd name="T4" fmla="*/ 5443 w 73"/>
                <a:gd name="T5" fmla="*/ 0 h 52"/>
                <a:gd name="T6" fmla="*/ 0 w 73"/>
                <a:gd name="T7" fmla="*/ 938 h 52"/>
                <a:gd name="T8" fmla="*/ 0 w 73"/>
                <a:gd name="T9" fmla="*/ 10955 h 52"/>
                <a:gd name="T10" fmla="*/ 0 w 73"/>
                <a:gd name="T11" fmla="*/ 10955 h 52"/>
                <a:gd name="T12" fmla="*/ 5443 w 73"/>
                <a:gd name="T13" fmla="*/ 11914 h 52"/>
                <a:gd name="T14" fmla="*/ 11046 w 73"/>
                <a:gd name="T15" fmla="*/ 10955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52">
                  <a:moveTo>
                    <a:pt x="73" y="48"/>
                  </a:moveTo>
                  <a:cubicBezTo>
                    <a:pt x="73" y="4"/>
                    <a:pt x="73" y="4"/>
                    <a:pt x="73" y="4"/>
                  </a:cubicBezTo>
                  <a:cubicBezTo>
                    <a:pt x="73" y="2"/>
                    <a:pt x="57" y="0"/>
                    <a:pt x="36" y="0"/>
                  </a:cubicBezTo>
                  <a:cubicBezTo>
                    <a:pt x="16" y="0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16" y="52"/>
                    <a:pt x="36" y="52"/>
                  </a:cubicBezTo>
                  <a:cubicBezTo>
                    <a:pt x="57" y="52"/>
                    <a:pt x="73" y="50"/>
                    <a:pt x="73" y="48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52" name="Group 3"/>
          <p:cNvGrpSpPr>
            <a:grpSpLocks noChangeAspect="1"/>
          </p:cNvGrpSpPr>
          <p:nvPr/>
        </p:nvGrpSpPr>
        <p:grpSpPr bwMode="auto">
          <a:xfrm rot="120000">
            <a:off x="4272191" y="3713009"/>
            <a:ext cx="54876" cy="1779128"/>
            <a:chOff x="2812" y="36"/>
            <a:chExt cx="93" cy="3005"/>
          </a:xfrm>
        </p:grpSpPr>
        <p:sp>
          <p:nvSpPr>
            <p:cNvPr id="353" name="Freeform 4"/>
            <p:cNvSpPr>
              <a:spLocks noChangeAspect="1" noEditPoints="1"/>
            </p:cNvSpPr>
            <p:nvPr/>
          </p:nvSpPr>
          <p:spPr bwMode="auto">
            <a:xfrm>
              <a:off x="2812" y="36"/>
              <a:ext cx="93" cy="3005"/>
            </a:xfrm>
            <a:custGeom>
              <a:avLst/>
              <a:gdLst>
                <a:gd name="T0" fmla="*/ 967 w 53"/>
                <a:gd name="T1" fmla="*/ 69443 h 1593"/>
                <a:gd name="T2" fmla="*/ 881 w 53"/>
                <a:gd name="T3" fmla="*/ 69172 h 1593"/>
                <a:gd name="T4" fmla="*/ 881 w 53"/>
                <a:gd name="T5" fmla="*/ 63173 h 1593"/>
                <a:gd name="T6" fmla="*/ 967 w 53"/>
                <a:gd name="T7" fmla="*/ 62467 h 1593"/>
                <a:gd name="T8" fmla="*/ 1281 w 53"/>
                <a:gd name="T9" fmla="*/ 60796 h 1593"/>
                <a:gd name="T10" fmla="*/ 1281 w 53"/>
                <a:gd name="T11" fmla="*/ 726 h 1593"/>
                <a:gd name="T12" fmla="*/ 767 w 53"/>
                <a:gd name="T13" fmla="*/ 0 h 1593"/>
                <a:gd name="T14" fmla="*/ 237 w 53"/>
                <a:gd name="T15" fmla="*/ 726 h 1593"/>
                <a:gd name="T16" fmla="*/ 237 w 53"/>
                <a:gd name="T17" fmla="*/ 60796 h 1593"/>
                <a:gd name="T18" fmla="*/ 579 w 53"/>
                <a:gd name="T19" fmla="*/ 62486 h 1593"/>
                <a:gd name="T20" fmla="*/ 644 w 53"/>
                <a:gd name="T21" fmla="*/ 63130 h 1593"/>
                <a:gd name="T22" fmla="*/ 644 w 53"/>
                <a:gd name="T23" fmla="*/ 69172 h 1593"/>
                <a:gd name="T24" fmla="*/ 579 w 53"/>
                <a:gd name="T25" fmla="*/ 69443 h 1593"/>
                <a:gd name="T26" fmla="*/ 0 w 53"/>
                <a:gd name="T27" fmla="*/ 70556 h 1593"/>
                <a:gd name="T28" fmla="*/ 767 w 53"/>
                <a:gd name="T29" fmla="*/ 71784 h 1593"/>
                <a:gd name="T30" fmla="*/ 1546 w 53"/>
                <a:gd name="T31" fmla="*/ 70556 h 1593"/>
                <a:gd name="T32" fmla="*/ 967 w 53"/>
                <a:gd name="T33" fmla="*/ 69443 h 1593"/>
                <a:gd name="T34" fmla="*/ 767 w 53"/>
                <a:gd name="T35" fmla="*/ 71467 h 1593"/>
                <a:gd name="T36" fmla="*/ 200 w 53"/>
                <a:gd name="T37" fmla="*/ 70556 h 1593"/>
                <a:gd name="T38" fmla="*/ 767 w 53"/>
                <a:gd name="T39" fmla="*/ 69696 h 1593"/>
                <a:gd name="T40" fmla="*/ 1346 w 53"/>
                <a:gd name="T41" fmla="*/ 70556 h 1593"/>
                <a:gd name="T42" fmla="*/ 767 w 53"/>
                <a:gd name="T43" fmla="*/ 71467 h 15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" h="1593">
                  <a:moveTo>
                    <a:pt x="33" y="1541"/>
                  </a:moveTo>
                  <a:cubicBezTo>
                    <a:pt x="32" y="1540"/>
                    <a:pt x="30" y="1540"/>
                    <a:pt x="30" y="1535"/>
                  </a:cubicBezTo>
                  <a:cubicBezTo>
                    <a:pt x="30" y="1402"/>
                    <a:pt x="30" y="1402"/>
                    <a:pt x="30" y="1402"/>
                  </a:cubicBezTo>
                  <a:cubicBezTo>
                    <a:pt x="30" y="1396"/>
                    <a:pt x="31" y="1390"/>
                    <a:pt x="33" y="1386"/>
                  </a:cubicBezTo>
                  <a:cubicBezTo>
                    <a:pt x="38" y="1374"/>
                    <a:pt x="44" y="1356"/>
                    <a:pt x="44" y="134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7"/>
                    <a:pt x="36" y="0"/>
                    <a:pt x="26" y="0"/>
                  </a:cubicBezTo>
                  <a:cubicBezTo>
                    <a:pt x="17" y="0"/>
                    <a:pt x="8" y="7"/>
                    <a:pt x="8" y="16"/>
                  </a:cubicBezTo>
                  <a:cubicBezTo>
                    <a:pt x="8" y="1349"/>
                    <a:pt x="8" y="1349"/>
                    <a:pt x="8" y="1349"/>
                  </a:cubicBezTo>
                  <a:cubicBezTo>
                    <a:pt x="8" y="1356"/>
                    <a:pt x="16" y="1375"/>
                    <a:pt x="20" y="1387"/>
                  </a:cubicBezTo>
                  <a:cubicBezTo>
                    <a:pt x="22" y="1390"/>
                    <a:pt x="22" y="1397"/>
                    <a:pt x="22" y="1401"/>
                  </a:cubicBezTo>
                  <a:cubicBezTo>
                    <a:pt x="22" y="1535"/>
                    <a:pt x="22" y="1535"/>
                    <a:pt x="22" y="1535"/>
                  </a:cubicBezTo>
                  <a:cubicBezTo>
                    <a:pt x="22" y="1540"/>
                    <a:pt x="21" y="1540"/>
                    <a:pt x="20" y="1541"/>
                  </a:cubicBezTo>
                  <a:cubicBezTo>
                    <a:pt x="8" y="1544"/>
                    <a:pt x="0" y="1554"/>
                    <a:pt x="0" y="1566"/>
                  </a:cubicBezTo>
                  <a:cubicBezTo>
                    <a:pt x="0" y="1581"/>
                    <a:pt x="12" y="1593"/>
                    <a:pt x="26" y="1593"/>
                  </a:cubicBezTo>
                  <a:cubicBezTo>
                    <a:pt x="41" y="1593"/>
                    <a:pt x="53" y="1581"/>
                    <a:pt x="53" y="1566"/>
                  </a:cubicBezTo>
                  <a:cubicBezTo>
                    <a:pt x="53" y="1554"/>
                    <a:pt x="45" y="1544"/>
                    <a:pt x="33" y="1541"/>
                  </a:cubicBezTo>
                  <a:close/>
                  <a:moveTo>
                    <a:pt x="26" y="1586"/>
                  </a:moveTo>
                  <a:cubicBezTo>
                    <a:pt x="16" y="1586"/>
                    <a:pt x="7" y="1577"/>
                    <a:pt x="7" y="1566"/>
                  </a:cubicBezTo>
                  <a:cubicBezTo>
                    <a:pt x="7" y="1556"/>
                    <a:pt x="16" y="1547"/>
                    <a:pt x="26" y="1547"/>
                  </a:cubicBezTo>
                  <a:cubicBezTo>
                    <a:pt x="37" y="1547"/>
                    <a:pt x="46" y="1556"/>
                    <a:pt x="46" y="1566"/>
                  </a:cubicBezTo>
                  <a:cubicBezTo>
                    <a:pt x="46" y="1577"/>
                    <a:pt x="37" y="1586"/>
                    <a:pt x="26" y="1586"/>
                  </a:cubicBezTo>
                  <a:close/>
                </a:path>
              </a:pathLst>
            </a:custGeom>
            <a:solidFill>
              <a:srgbClr val="1CA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4" name="Freeform 5"/>
            <p:cNvSpPr>
              <a:spLocks noChangeAspect="1"/>
            </p:cNvSpPr>
            <p:nvPr/>
          </p:nvSpPr>
          <p:spPr bwMode="auto">
            <a:xfrm>
              <a:off x="2837" y="47"/>
              <a:ext cx="31" cy="2602"/>
            </a:xfrm>
            <a:custGeom>
              <a:avLst/>
              <a:gdLst>
                <a:gd name="T0" fmla="*/ 107 w 18"/>
                <a:gd name="T1" fmla="*/ 1217 h 1379"/>
                <a:gd name="T2" fmla="*/ 465 w 18"/>
                <a:gd name="T3" fmla="*/ 0 h 1379"/>
                <a:gd name="T4" fmla="*/ 0 w 18"/>
                <a:gd name="T5" fmla="*/ 619 h 1379"/>
                <a:gd name="T6" fmla="*/ 0 w 18"/>
                <a:gd name="T7" fmla="*/ 60561 h 1379"/>
                <a:gd name="T8" fmla="*/ 291 w 18"/>
                <a:gd name="T9" fmla="*/ 62240 h 1379"/>
                <a:gd name="T10" fmla="*/ 148 w 18"/>
                <a:gd name="T11" fmla="*/ 60788 h 1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1379">
                  <a:moveTo>
                    <a:pt x="4" y="27"/>
                  </a:moveTo>
                  <a:cubicBezTo>
                    <a:pt x="4" y="8"/>
                    <a:pt x="10" y="3"/>
                    <a:pt x="18" y="0"/>
                  </a:cubicBezTo>
                  <a:cubicBezTo>
                    <a:pt x="8" y="0"/>
                    <a:pt x="0" y="5"/>
                    <a:pt x="0" y="14"/>
                  </a:cubicBezTo>
                  <a:cubicBezTo>
                    <a:pt x="0" y="1342"/>
                    <a:pt x="0" y="1342"/>
                    <a:pt x="0" y="1342"/>
                  </a:cubicBezTo>
                  <a:cubicBezTo>
                    <a:pt x="0" y="1348"/>
                    <a:pt x="6" y="1367"/>
                    <a:pt x="11" y="1379"/>
                  </a:cubicBezTo>
                  <a:cubicBezTo>
                    <a:pt x="6" y="1347"/>
                    <a:pt x="6" y="1347"/>
                    <a:pt x="6" y="1347"/>
                  </a:cubicBezTo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5" name="Freeform 6"/>
            <p:cNvSpPr>
              <a:spLocks noChangeAspect="1"/>
            </p:cNvSpPr>
            <p:nvPr/>
          </p:nvSpPr>
          <p:spPr bwMode="auto">
            <a:xfrm>
              <a:off x="2863" y="58"/>
              <a:ext cx="21" cy="2591"/>
            </a:xfrm>
            <a:custGeom>
              <a:avLst/>
              <a:gdLst>
                <a:gd name="T0" fmla="*/ 264 w 12"/>
                <a:gd name="T1" fmla="*/ 1432 h 1373"/>
                <a:gd name="T2" fmla="*/ 264 w 12"/>
                <a:gd name="T3" fmla="*/ 0 h 1373"/>
                <a:gd name="T4" fmla="*/ 350 w 12"/>
                <a:gd name="T5" fmla="*/ 357 h 1373"/>
                <a:gd name="T6" fmla="*/ 350 w 12"/>
                <a:gd name="T7" fmla="*/ 60331 h 1373"/>
                <a:gd name="T8" fmla="*/ 0 w 12"/>
                <a:gd name="T9" fmla="*/ 62001 h 1373"/>
                <a:gd name="T10" fmla="*/ 151 w 12"/>
                <a:gd name="T11" fmla="*/ 60572 h 1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373">
                  <a:moveTo>
                    <a:pt x="9" y="32"/>
                  </a:moveTo>
                  <a:cubicBezTo>
                    <a:pt x="9" y="14"/>
                    <a:pt x="9" y="5"/>
                    <a:pt x="9" y="0"/>
                  </a:cubicBezTo>
                  <a:cubicBezTo>
                    <a:pt x="11" y="2"/>
                    <a:pt x="12" y="5"/>
                    <a:pt x="12" y="8"/>
                  </a:cubicBezTo>
                  <a:cubicBezTo>
                    <a:pt x="12" y="1336"/>
                    <a:pt x="12" y="1336"/>
                    <a:pt x="12" y="1336"/>
                  </a:cubicBezTo>
                  <a:cubicBezTo>
                    <a:pt x="12" y="1342"/>
                    <a:pt x="5" y="1361"/>
                    <a:pt x="0" y="1373"/>
                  </a:cubicBezTo>
                  <a:cubicBezTo>
                    <a:pt x="5" y="1341"/>
                    <a:pt x="5" y="1341"/>
                    <a:pt x="5" y="1341"/>
                  </a:cubicBezTo>
                </a:path>
              </a:pathLst>
            </a:custGeom>
            <a:solidFill>
              <a:srgbClr val="017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6" name="Freeform 7"/>
            <p:cNvSpPr>
              <a:spLocks noChangeAspect="1"/>
            </p:cNvSpPr>
            <p:nvPr/>
          </p:nvSpPr>
          <p:spPr bwMode="auto">
            <a:xfrm>
              <a:off x="2816" y="2949"/>
              <a:ext cx="40" cy="86"/>
            </a:xfrm>
            <a:custGeom>
              <a:avLst/>
              <a:gdLst>
                <a:gd name="T0" fmla="*/ 0 w 23"/>
                <a:gd name="T1" fmla="*/ 978 h 46"/>
                <a:gd name="T2" fmla="*/ 642 w 23"/>
                <a:gd name="T3" fmla="*/ 1969 h 46"/>
                <a:gd name="T4" fmla="*/ 642 w 23"/>
                <a:gd name="T5" fmla="*/ 1969 h 46"/>
                <a:gd name="T6" fmla="*/ 49 w 23"/>
                <a:gd name="T7" fmla="*/ 978 h 46"/>
                <a:gd name="T8" fmla="*/ 475 w 23"/>
                <a:gd name="T9" fmla="*/ 0 h 46"/>
                <a:gd name="T10" fmla="*/ 475 w 23"/>
                <a:gd name="T11" fmla="*/ 0 h 46"/>
                <a:gd name="T12" fmla="*/ 0 w 23"/>
                <a:gd name="T13" fmla="*/ 97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6">
                  <a:moveTo>
                    <a:pt x="0" y="23"/>
                  </a:moveTo>
                  <a:cubicBezTo>
                    <a:pt x="0" y="36"/>
                    <a:pt x="10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2" y="46"/>
                    <a:pt x="2" y="34"/>
                    <a:pt x="2" y="23"/>
                  </a:cubicBezTo>
                  <a:cubicBezTo>
                    <a:pt x="2" y="13"/>
                    <a:pt x="8" y="2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"/>
                    <a:pt x="0" y="12"/>
                    <a:pt x="0" y="23"/>
                  </a:cubicBezTo>
                  <a:close/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7" name="Freeform 8"/>
            <p:cNvSpPr>
              <a:spLocks noChangeAspect="1"/>
            </p:cNvSpPr>
            <p:nvPr/>
          </p:nvSpPr>
          <p:spPr bwMode="auto">
            <a:xfrm>
              <a:off x="2856" y="2952"/>
              <a:ext cx="44" cy="80"/>
            </a:xfrm>
            <a:custGeom>
              <a:avLst/>
              <a:gdLst>
                <a:gd name="T0" fmla="*/ 741 w 25"/>
                <a:gd name="T1" fmla="*/ 947 h 42"/>
                <a:gd name="T2" fmla="*/ 0 w 25"/>
                <a:gd name="T3" fmla="*/ 2002 h 42"/>
                <a:gd name="T4" fmla="*/ 0 w 25"/>
                <a:gd name="T5" fmla="*/ 2002 h 42"/>
                <a:gd name="T6" fmla="*/ 669 w 25"/>
                <a:gd name="T7" fmla="*/ 947 h 42"/>
                <a:gd name="T8" fmla="*/ 201 w 25"/>
                <a:gd name="T9" fmla="*/ 0 h 42"/>
                <a:gd name="T10" fmla="*/ 201 w 25"/>
                <a:gd name="T11" fmla="*/ 0 h 42"/>
                <a:gd name="T12" fmla="*/ 741 w 25"/>
                <a:gd name="T13" fmla="*/ 94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42">
                  <a:moveTo>
                    <a:pt x="25" y="20"/>
                  </a:moveTo>
                  <a:cubicBezTo>
                    <a:pt x="25" y="34"/>
                    <a:pt x="14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42"/>
                    <a:pt x="23" y="32"/>
                    <a:pt x="23" y="20"/>
                  </a:cubicBezTo>
                  <a:cubicBezTo>
                    <a:pt x="23" y="11"/>
                    <a:pt x="16" y="3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7" y="3"/>
                    <a:pt x="25" y="9"/>
                    <a:pt x="25" y="20"/>
                  </a:cubicBezTo>
                  <a:close/>
                </a:path>
              </a:pathLst>
            </a:custGeom>
            <a:solidFill>
              <a:srgbClr val="D4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" name="Freeform 9"/>
            <p:cNvSpPr>
              <a:spLocks noChangeAspect="1"/>
            </p:cNvSpPr>
            <p:nvPr/>
          </p:nvSpPr>
          <p:spPr bwMode="auto">
            <a:xfrm>
              <a:off x="2812" y="36"/>
              <a:ext cx="93" cy="3005"/>
            </a:xfrm>
            <a:custGeom>
              <a:avLst/>
              <a:gdLst>
                <a:gd name="T0" fmla="*/ 967 w 53"/>
                <a:gd name="T1" fmla="*/ 69443 h 1593"/>
                <a:gd name="T2" fmla="*/ 881 w 53"/>
                <a:gd name="T3" fmla="*/ 69172 h 1593"/>
                <a:gd name="T4" fmla="*/ 881 w 53"/>
                <a:gd name="T5" fmla="*/ 63173 h 1593"/>
                <a:gd name="T6" fmla="*/ 967 w 53"/>
                <a:gd name="T7" fmla="*/ 62467 h 1593"/>
                <a:gd name="T8" fmla="*/ 1281 w 53"/>
                <a:gd name="T9" fmla="*/ 60796 h 1593"/>
                <a:gd name="T10" fmla="*/ 1281 w 53"/>
                <a:gd name="T11" fmla="*/ 726 h 1593"/>
                <a:gd name="T12" fmla="*/ 767 w 53"/>
                <a:gd name="T13" fmla="*/ 0 h 1593"/>
                <a:gd name="T14" fmla="*/ 237 w 53"/>
                <a:gd name="T15" fmla="*/ 726 h 1593"/>
                <a:gd name="T16" fmla="*/ 237 w 53"/>
                <a:gd name="T17" fmla="*/ 60796 h 1593"/>
                <a:gd name="T18" fmla="*/ 579 w 53"/>
                <a:gd name="T19" fmla="*/ 62486 h 1593"/>
                <a:gd name="T20" fmla="*/ 644 w 53"/>
                <a:gd name="T21" fmla="*/ 63130 h 1593"/>
                <a:gd name="T22" fmla="*/ 644 w 53"/>
                <a:gd name="T23" fmla="*/ 69172 h 1593"/>
                <a:gd name="T24" fmla="*/ 579 w 53"/>
                <a:gd name="T25" fmla="*/ 69443 h 1593"/>
                <a:gd name="T26" fmla="*/ 0 w 53"/>
                <a:gd name="T27" fmla="*/ 70556 h 1593"/>
                <a:gd name="T28" fmla="*/ 767 w 53"/>
                <a:gd name="T29" fmla="*/ 71784 h 1593"/>
                <a:gd name="T30" fmla="*/ 1546 w 53"/>
                <a:gd name="T31" fmla="*/ 70556 h 1593"/>
                <a:gd name="T32" fmla="*/ 967 w 53"/>
                <a:gd name="T33" fmla="*/ 69443 h 15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593">
                  <a:moveTo>
                    <a:pt x="33" y="1541"/>
                  </a:moveTo>
                  <a:cubicBezTo>
                    <a:pt x="32" y="1540"/>
                    <a:pt x="30" y="1540"/>
                    <a:pt x="30" y="1535"/>
                  </a:cubicBezTo>
                  <a:cubicBezTo>
                    <a:pt x="30" y="1511"/>
                    <a:pt x="30" y="1406"/>
                    <a:pt x="30" y="1402"/>
                  </a:cubicBezTo>
                  <a:cubicBezTo>
                    <a:pt x="30" y="1396"/>
                    <a:pt x="31" y="1390"/>
                    <a:pt x="33" y="1386"/>
                  </a:cubicBezTo>
                  <a:cubicBezTo>
                    <a:pt x="38" y="1374"/>
                    <a:pt x="44" y="1356"/>
                    <a:pt x="44" y="134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7"/>
                    <a:pt x="36" y="0"/>
                    <a:pt x="26" y="0"/>
                  </a:cubicBezTo>
                  <a:cubicBezTo>
                    <a:pt x="17" y="0"/>
                    <a:pt x="8" y="7"/>
                    <a:pt x="8" y="16"/>
                  </a:cubicBezTo>
                  <a:cubicBezTo>
                    <a:pt x="8" y="1349"/>
                    <a:pt x="8" y="1349"/>
                    <a:pt x="8" y="1349"/>
                  </a:cubicBezTo>
                  <a:cubicBezTo>
                    <a:pt x="8" y="1356"/>
                    <a:pt x="16" y="1375"/>
                    <a:pt x="20" y="1387"/>
                  </a:cubicBezTo>
                  <a:cubicBezTo>
                    <a:pt x="22" y="1390"/>
                    <a:pt x="22" y="1397"/>
                    <a:pt x="22" y="1401"/>
                  </a:cubicBezTo>
                  <a:cubicBezTo>
                    <a:pt x="22" y="1405"/>
                    <a:pt x="22" y="1511"/>
                    <a:pt x="22" y="1535"/>
                  </a:cubicBezTo>
                  <a:cubicBezTo>
                    <a:pt x="22" y="1540"/>
                    <a:pt x="21" y="1540"/>
                    <a:pt x="20" y="1541"/>
                  </a:cubicBezTo>
                  <a:cubicBezTo>
                    <a:pt x="8" y="1544"/>
                    <a:pt x="0" y="1554"/>
                    <a:pt x="0" y="1566"/>
                  </a:cubicBezTo>
                  <a:cubicBezTo>
                    <a:pt x="0" y="1581"/>
                    <a:pt x="12" y="1593"/>
                    <a:pt x="26" y="1593"/>
                  </a:cubicBezTo>
                  <a:cubicBezTo>
                    <a:pt x="41" y="1593"/>
                    <a:pt x="53" y="1581"/>
                    <a:pt x="53" y="1566"/>
                  </a:cubicBezTo>
                  <a:cubicBezTo>
                    <a:pt x="53" y="1554"/>
                    <a:pt x="45" y="1544"/>
                    <a:pt x="33" y="154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9" name="Oval 10"/>
            <p:cNvSpPr>
              <a:spLocks noChangeAspect="1" noChangeArrowheads="1"/>
            </p:cNvSpPr>
            <p:nvPr/>
          </p:nvSpPr>
          <p:spPr bwMode="auto">
            <a:xfrm>
              <a:off x="2824" y="2954"/>
              <a:ext cx="69" cy="74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cs-CZ" sz="18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0" name="Group 192"/>
          <p:cNvGrpSpPr>
            <a:grpSpLocks noChangeAspect="1"/>
          </p:cNvGrpSpPr>
          <p:nvPr/>
        </p:nvGrpSpPr>
        <p:grpSpPr bwMode="auto">
          <a:xfrm>
            <a:off x="4566028" y="4654208"/>
            <a:ext cx="644062" cy="1369956"/>
            <a:chOff x="624" y="804"/>
            <a:chExt cx="1337" cy="2844"/>
          </a:xfrm>
        </p:grpSpPr>
        <p:grpSp>
          <p:nvGrpSpPr>
            <p:cNvPr id="361" name="Group 9"/>
            <p:cNvGrpSpPr>
              <a:grpSpLocks noChangeAspect="1"/>
            </p:cNvGrpSpPr>
            <p:nvPr/>
          </p:nvGrpSpPr>
          <p:grpSpPr bwMode="auto">
            <a:xfrm>
              <a:off x="624" y="1536"/>
              <a:ext cx="1337" cy="2112"/>
              <a:chOff x="2452" y="1622"/>
              <a:chExt cx="1118" cy="1766"/>
            </a:xfrm>
          </p:grpSpPr>
          <p:sp>
            <p:nvSpPr>
              <p:cNvPr id="372" name="Freeform 10"/>
              <p:cNvSpPr>
                <a:spLocks noChangeAspect="1"/>
              </p:cNvSpPr>
              <p:nvPr/>
            </p:nvSpPr>
            <p:spPr bwMode="auto">
              <a:xfrm>
                <a:off x="2822" y="2635"/>
                <a:ext cx="234" cy="62"/>
              </a:xfrm>
              <a:custGeom>
                <a:avLst/>
                <a:gdLst>
                  <a:gd name="T0" fmla="*/ 5824 w 117"/>
                  <a:gd name="T1" fmla="*/ 0 h 29"/>
                  <a:gd name="T2" fmla="*/ 3776 w 117"/>
                  <a:gd name="T3" fmla="*/ 586 h 29"/>
                  <a:gd name="T4" fmla="*/ 1728 w 117"/>
                  <a:gd name="T5" fmla="*/ 0 h 29"/>
                  <a:gd name="T6" fmla="*/ 0 w 117"/>
                  <a:gd name="T7" fmla="*/ 1253 h 29"/>
                  <a:gd name="T8" fmla="*/ 3776 w 117"/>
                  <a:gd name="T9" fmla="*/ 2775 h 29"/>
                  <a:gd name="T10" fmla="*/ 7488 w 117"/>
                  <a:gd name="T11" fmla="*/ 1253 h 29"/>
                  <a:gd name="T12" fmla="*/ 5824 w 117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29">
                    <a:moveTo>
                      <a:pt x="91" y="0"/>
                    </a:moveTo>
                    <a:cubicBezTo>
                      <a:pt x="87" y="3"/>
                      <a:pt x="74" y="6"/>
                      <a:pt x="59" y="6"/>
                    </a:cubicBezTo>
                    <a:cubicBezTo>
                      <a:pt x="44" y="6"/>
                      <a:pt x="31" y="3"/>
                      <a:pt x="27" y="0"/>
                    </a:cubicBezTo>
                    <a:cubicBezTo>
                      <a:pt x="11" y="3"/>
                      <a:pt x="0" y="8"/>
                      <a:pt x="0" y="13"/>
                    </a:cubicBezTo>
                    <a:cubicBezTo>
                      <a:pt x="0" y="22"/>
                      <a:pt x="27" y="29"/>
                      <a:pt x="59" y="29"/>
                    </a:cubicBezTo>
                    <a:cubicBezTo>
                      <a:pt x="91" y="29"/>
                      <a:pt x="117" y="22"/>
                      <a:pt x="117" y="13"/>
                    </a:cubicBezTo>
                    <a:cubicBezTo>
                      <a:pt x="117" y="8"/>
                      <a:pt x="107" y="3"/>
                      <a:pt x="91" y="0"/>
                    </a:cubicBezTo>
                    <a:close/>
                  </a:path>
                </a:pathLst>
              </a:custGeom>
              <a:solidFill>
                <a:srgbClr val="D0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3" name="Freeform 11"/>
              <p:cNvSpPr>
                <a:spLocks noChangeAspect="1"/>
              </p:cNvSpPr>
              <p:nvPr/>
            </p:nvSpPr>
            <p:spPr bwMode="auto">
              <a:xfrm>
                <a:off x="2480" y="3143"/>
                <a:ext cx="918" cy="245"/>
              </a:xfrm>
              <a:custGeom>
                <a:avLst/>
                <a:gdLst>
                  <a:gd name="T0" fmla="*/ 29376 w 459"/>
                  <a:gd name="T1" fmla="*/ 3918 h 115"/>
                  <a:gd name="T2" fmla="*/ 14720 w 459"/>
                  <a:gd name="T3" fmla="*/ 10752 h 115"/>
                  <a:gd name="T4" fmla="*/ 0 w 459"/>
                  <a:gd name="T5" fmla="*/ 3918 h 115"/>
                  <a:gd name="T6" fmla="*/ 0 w 459"/>
                  <a:gd name="T7" fmla="*/ 0 h 115"/>
                  <a:gd name="T8" fmla="*/ 14720 w 459"/>
                  <a:gd name="T9" fmla="*/ 6834 h 115"/>
                  <a:gd name="T10" fmla="*/ 29376 w 459"/>
                  <a:gd name="T11" fmla="*/ 0 h 115"/>
                  <a:gd name="T12" fmla="*/ 29376 w 459"/>
                  <a:gd name="T13" fmla="*/ 3918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9" h="115">
                    <a:moveTo>
                      <a:pt x="459" y="42"/>
                    </a:moveTo>
                    <a:cubicBezTo>
                      <a:pt x="459" y="82"/>
                      <a:pt x="356" y="115"/>
                      <a:pt x="230" y="115"/>
                    </a:cubicBezTo>
                    <a:cubicBezTo>
                      <a:pt x="103" y="115"/>
                      <a:pt x="0" y="82"/>
                      <a:pt x="0" y="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103" y="73"/>
                      <a:pt x="230" y="73"/>
                    </a:cubicBezTo>
                    <a:cubicBezTo>
                      <a:pt x="356" y="73"/>
                      <a:pt x="459" y="40"/>
                      <a:pt x="459" y="0"/>
                    </a:cubicBezTo>
                    <a:lnTo>
                      <a:pt x="459" y="42"/>
                    </a:lnTo>
                    <a:close/>
                  </a:path>
                </a:pathLst>
              </a:custGeom>
              <a:solidFill>
                <a:srgbClr val="354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4" name="Freeform 12"/>
              <p:cNvSpPr>
                <a:spLocks noChangeAspect="1"/>
              </p:cNvSpPr>
              <p:nvPr/>
            </p:nvSpPr>
            <p:spPr bwMode="auto">
              <a:xfrm>
                <a:off x="2936" y="3192"/>
                <a:ext cx="448" cy="173"/>
              </a:xfrm>
              <a:custGeom>
                <a:avLst/>
                <a:gdLst>
                  <a:gd name="T0" fmla="*/ 5696 w 224"/>
                  <a:gd name="T1" fmla="*/ 5017 h 81"/>
                  <a:gd name="T2" fmla="*/ 0 w 224"/>
                  <a:gd name="T3" fmla="*/ 7678 h 81"/>
                  <a:gd name="T4" fmla="*/ 14336 w 224"/>
                  <a:gd name="T5" fmla="*/ 2495 h 81"/>
                  <a:gd name="T6" fmla="*/ 14336 w 224"/>
                  <a:gd name="T7" fmla="*/ 0 h 81"/>
                  <a:gd name="T8" fmla="*/ 5696 w 224"/>
                  <a:gd name="T9" fmla="*/ 5017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" h="81">
                    <a:moveTo>
                      <a:pt x="89" y="53"/>
                    </a:moveTo>
                    <a:cubicBezTo>
                      <a:pt x="95" y="53"/>
                      <a:pt x="60" y="80"/>
                      <a:pt x="0" y="81"/>
                    </a:cubicBezTo>
                    <a:cubicBezTo>
                      <a:pt x="74" y="81"/>
                      <a:pt x="180" y="73"/>
                      <a:pt x="224" y="26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21" y="10"/>
                      <a:pt x="174" y="47"/>
                      <a:pt x="89" y="53"/>
                    </a:cubicBezTo>
                    <a:close/>
                  </a:path>
                </a:pathLst>
              </a:custGeom>
              <a:solidFill>
                <a:srgbClr val="0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5" name="Freeform 13"/>
              <p:cNvSpPr>
                <a:spLocks noChangeAspect="1"/>
              </p:cNvSpPr>
              <p:nvPr/>
            </p:nvSpPr>
            <p:spPr bwMode="auto">
              <a:xfrm>
                <a:off x="2768" y="3286"/>
                <a:ext cx="64" cy="96"/>
              </a:xfrm>
              <a:custGeom>
                <a:avLst/>
                <a:gdLst>
                  <a:gd name="T0" fmla="*/ 0 w 32"/>
                  <a:gd name="T1" fmla="*/ 3983 h 45"/>
                  <a:gd name="T2" fmla="*/ 2048 w 32"/>
                  <a:gd name="T3" fmla="*/ 4241 h 45"/>
                  <a:gd name="T4" fmla="*/ 2048 w 32"/>
                  <a:gd name="T5" fmla="*/ 397 h 45"/>
                  <a:gd name="T6" fmla="*/ 0 w 32"/>
                  <a:gd name="T7" fmla="*/ 0 h 45"/>
                  <a:gd name="T8" fmla="*/ 0 w 32"/>
                  <a:gd name="T9" fmla="*/ 39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0" y="42"/>
                    </a:moveTo>
                    <a:cubicBezTo>
                      <a:pt x="11" y="44"/>
                      <a:pt x="21" y="45"/>
                      <a:pt x="32" y="4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1" y="3"/>
                      <a:pt x="11" y="2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6" name="Freeform 14"/>
              <p:cNvSpPr>
                <a:spLocks noChangeAspect="1"/>
              </p:cNvSpPr>
              <p:nvPr/>
            </p:nvSpPr>
            <p:spPr bwMode="auto">
              <a:xfrm>
                <a:off x="2722" y="3279"/>
                <a:ext cx="22" cy="92"/>
              </a:xfrm>
              <a:custGeom>
                <a:avLst/>
                <a:gdLst>
                  <a:gd name="T0" fmla="*/ 0 w 11"/>
                  <a:gd name="T1" fmla="*/ 4046 h 43"/>
                  <a:gd name="T2" fmla="*/ 704 w 11"/>
                  <a:gd name="T3" fmla="*/ 4125 h 43"/>
                  <a:gd name="T4" fmla="*/ 704 w 11"/>
                  <a:gd name="T5" fmla="*/ 188 h 43"/>
                  <a:gd name="T6" fmla="*/ 0 w 11"/>
                  <a:gd name="T7" fmla="*/ 0 h 43"/>
                  <a:gd name="T8" fmla="*/ 0 w 11"/>
                  <a:gd name="T9" fmla="*/ 404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43">
                    <a:moveTo>
                      <a:pt x="0" y="42"/>
                    </a:moveTo>
                    <a:cubicBezTo>
                      <a:pt x="4" y="42"/>
                      <a:pt x="7" y="43"/>
                      <a:pt x="11" y="4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1"/>
                      <a:pt x="4" y="0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B7C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7" name="Line 15"/>
              <p:cNvSpPr>
                <a:spLocks noChangeAspect="1" noChangeShapeType="1"/>
              </p:cNvSpPr>
              <p:nvPr/>
            </p:nvSpPr>
            <p:spPr bwMode="auto">
              <a:xfrm flipV="1">
                <a:off x="2744" y="3283"/>
                <a:ext cx="1" cy="8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8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3330" y="3226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9" name="Freeform 17"/>
              <p:cNvSpPr>
                <a:spLocks noChangeAspect="1"/>
              </p:cNvSpPr>
              <p:nvPr/>
            </p:nvSpPr>
            <p:spPr bwMode="auto">
              <a:xfrm>
                <a:off x="2840" y="3292"/>
                <a:ext cx="10" cy="94"/>
              </a:xfrm>
              <a:custGeom>
                <a:avLst/>
                <a:gdLst>
                  <a:gd name="T0" fmla="*/ 0 w 5"/>
                  <a:gd name="T1" fmla="*/ 3997 h 44"/>
                  <a:gd name="T2" fmla="*/ 320 w 5"/>
                  <a:gd name="T3" fmla="*/ 4185 h 44"/>
                  <a:gd name="T4" fmla="*/ 320 w 5"/>
                  <a:gd name="T5" fmla="*/ 188 h 44"/>
                  <a:gd name="T6" fmla="*/ 0 w 5"/>
                  <a:gd name="T7" fmla="*/ 0 h 44"/>
                  <a:gd name="T8" fmla="*/ 0 w 5"/>
                  <a:gd name="T9" fmla="*/ 399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2"/>
                    </a:moveTo>
                    <a:cubicBezTo>
                      <a:pt x="3" y="43"/>
                      <a:pt x="2" y="43"/>
                      <a:pt x="5" y="4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3" y="1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0" name="Freeform 18"/>
              <p:cNvSpPr>
                <a:spLocks noChangeAspect="1"/>
              </p:cNvSpPr>
              <p:nvPr/>
            </p:nvSpPr>
            <p:spPr bwMode="auto">
              <a:xfrm>
                <a:off x="3344" y="3211"/>
                <a:ext cx="12" cy="94"/>
              </a:xfrm>
              <a:custGeom>
                <a:avLst/>
                <a:gdLst>
                  <a:gd name="T0" fmla="*/ 384 w 6"/>
                  <a:gd name="T1" fmla="*/ 3997 h 44"/>
                  <a:gd name="T2" fmla="*/ 0 w 6"/>
                  <a:gd name="T3" fmla="*/ 4185 h 44"/>
                  <a:gd name="T4" fmla="*/ 0 w 6"/>
                  <a:gd name="T5" fmla="*/ 273 h 44"/>
                  <a:gd name="T6" fmla="*/ 384 w 6"/>
                  <a:gd name="T7" fmla="*/ 0 h 44"/>
                  <a:gd name="T8" fmla="*/ 384 w 6"/>
                  <a:gd name="T9" fmla="*/ 399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44">
                    <a:moveTo>
                      <a:pt x="6" y="42"/>
                    </a:moveTo>
                    <a:cubicBezTo>
                      <a:pt x="2" y="42"/>
                      <a:pt x="4" y="44"/>
                      <a:pt x="0" y="4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2" y="0"/>
                      <a:pt x="6" y="0"/>
                    </a:cubicBezTo>
                    <a:lnTo>
                      <a:pt x="6" y="42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1" name="Line 19"/>
              <p:cNvSpPr>
                <a:spLocks noChangeAspect="1" noChangeShapeType="1"/>
              </p:cNvSpPr>
              <p:nvPr/>
            </p:nvSpPr>
            <p:spPr bwMode="auto">
              <a:xfrm>
                <a:off x="2576" y="3237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2" name="Freeform 20"/>
              <p:cNvSpPr>
                <a:spLocks noChangeAspect="1"/>
              </p:cNvSpPr>
              <p:nvPr/>
            </p:nvSpPr>
            <p:spPr bwMode="auto">
              <a:xfrm>
                <a:off x="2588" y="3241"/>
                <a:ext cx="14" cy="96"/>
              </a:xfrm>
              <a:custGeom>
                <a:avLst/>
                <a:gdLst>
                  <a:gd name="T0" fmla="*/ 0 w 14"/>
                  <a:gd name="T1" fmla="*/ 0 h 96"/>
                  <a:gd name="T2" fmla="*/ 0 w 14"/>
                  <a:gd name="T3" fmla="*/ 92 h 96"/>
                  <a:gd name="T4" fmla="*/ 14 w 14"/>
                  <a:gd name="T5" fmla="*/ 96 h 96"/>
                  <a:gd name="T6" fmla="*/ 14 w 14"/>
                  <a:gd name="T7" fmla="*/ 6 h 96"/>
                  <a:gd name="T8" fmla="*/ 0 w 1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96">
                    <a:moveTo>
                      <a:pt x="0" y="0"/>
                    </a:moveTo>
                    <a:lnTo>
                      <a:pt x="0" y="92"/>
                    </a:lnTo>
                    <a:lnTo>
                      <a:pt x="14" y="96"/>
                    </a:lnTo>
                    <a:lnTo>
                      <a:pt x="1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C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3" name="Freeform 21"/>
              <p:cNvSpPr>
                <a:spLocks noChangeAspect="1"/>
              </p:cNvSpPr>
              <p:nvPr/>
            </p:nvSpPr>
            <p:spPr bwMode="auto">
              <a:xfrm>
                <a:off x="2588" y="3241"/>
                <a:ext cx="14" cy="96"/>
              </a:xfrm>
              <a:custGeom>
                <a:avLst/>
                <a:gdLst>
                  <a:gd name="T0" fmla="*/ 0 w 14"/>
                  <a:gd name="T1" fmla="*/ 0 h 96"/>
                  <a:gd name="T2" fmla="*/ 0 w 14"/>
                  <a:gd name="T3" fmla="*/ 92 h 96"/>
                  <a:gd name="T4" fmla="*/ 14 w 14"/>
                  <a:gd name="T5" fmla="*/ 96 h 96"/>
                  <a:gd name="T6" fmla="*/ 14 w 14"/>
                  <a:gd name="T7" fmla="*/ 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96">
                    <a:moveTo>
                      <a:pt x="0" y="0"/>
                    </a:moveTo>
                    <a:lnTo>
                      <a:pt x="0" y="92"/>
                    </a:lnTo>
                    <a:lnTo>
                      <a:pt x="14" y="96"/>
                    </a:lnTo>
                    <a:lnTo>
                      <a:pt x="14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4" name="Freeform 22"/>
              <p:cNvSpPr>
                <a:spLocks noChangeAspect="1"/>
              </p:cNvSpPr>
              <p:nvPr/>
            </p:nvSpPr>
            <p:spPr bwMode="auto">
              <a:xfrm>
                <a:off x="2606" y="3247"/>
                <a:ext cx="20" cy="98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92 h 98"/>
                  <a:gd name="T4" fmla="*/ 20 w 20"/>
                  <a:gd name="T5" fmla="*/ 98 h 98"/>
                  <a:gd name="T6" fmla="*/ 20 w 20"/>
                  <a:gd name="T7" fmla="*/ 9 h 98"/>
                  <a:gd name="T8" fmla="*/ 0 w 20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92"/>
                    </a:lnTo>
                    <a:lnTo>
                      <a:pt x="20" y="98"/>
                    </a:lnTo>
                    <a:lnTo>
                      <a:pt x="2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7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5" name="Freeform 23"/>
              <p:cNvSpPr>
                <a:spLocks noChangeAspect="1"/>
              </p:cNvSpPr>
              <p:nvPr/>
            </p:nvSpPr>
            <p:spPr bwMode="auto">
              <a:xfrm>
                <a:off x="2606" y="3247"/>
                <a:ext cx="20" cy="98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92 h 98"/>
                  <a:gd name="T4" fmla="*/ 20 w 20"/>
                  <a:gd name="T5" fmla="*/ 98 h 98"/>
                  <a:gd name="T6" fmla="*/ 20 w 20"/>
                  <a:gd name="T7" fmla="*/ 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92"/>
                    </a:lnTo>
                    <a:lnTo>
                      <a:pt x="20" y="98"/>
                    </a:lnTo>
                    <a:lnTo>
                      <a:pt x="2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6" name="Freeform 24"/>
              <p:cNvSpPr>
                <a:spLocks noChangeAspect="1"/>
              </p:cNvSpPr>
              <p:nvPr/>
            </p:nvSpPr>
            <p:spPr bwMode="auto">
              <a:xfrm>
                <a:off x="2822" y="2663"/>
                <a:ext cx="234" cy="109"/>
              </a:xfrm>
              <a:custGeom>
                <a:avLst/>
                <a:gdLst>
                  <a:gd name="T0" fmla="*/ 0 w 117"/>
                  <a:gd name="T1" fmla="*/ 0 h 51"/>
                  <a:gd name="T2" fmla="*/ 3776 w 117"/>
                  <a:gd name="T3" fmla="*/ 1522 h 51"/>
                  <a:gd name="T4" fmla="*/ 7488 w 117"/>
                  <a:gd name="T5" fmla="*/ 0 h 51"/>
                  <a:gd name="T6" fmla="*/ 7488 w 117"/>
                  <a:gd name="T7" fmla="*/ 3443 h 51"/>
                  <a:gd name="T8" fmla="*/ 3776 w 117"/>
                  <a:gd name="T9" fmla="*/ 4860 h 51"/>
                  <a:gd name="T10" fmla="*/ 0 w 117"/>
                  <a:gd name="T11" fmla="*/ 3443 h 51"/>
                  <a:gd name="T12" fmla="*/ 0 w 117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51">
                    <a:moveTo>
                      <a:pt x="0" y="0"/>
                    </a:moveTo>
                    <a:cubicBezTo>
                      <a:pt x="0" y="9"/>
                      <a:pt x="27" y="16"/>
                      <a:pt x="59" y="16"/>
                    </a:cubicBezTo>
                    <a:cubicBezTo>
                      <a:pt x="91" y="16"/>
                      <a:pt x="117" y="9"/>
                      <a:pt x="117" y="0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17" y="44"/>
                      <a:pt x="91" y="51"/>
                      <a:pt x="59" y="51"/>
                    </a:cubicBezTo>
                    <a:cubicBezTo>
                      <a:pt x="27" y="51"/>
                      <a:pt x="0" y="44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7" name="Freeform 25"/>
              <p:cNvSpPr>
                <a:spLocks noChangeAspect="1"/>
              </p:cNvSpPr>
              <p:nvPr/>
            </p:nvSpPr>
            <p:spPr bwMode="auto">
              <a:xfrm>
                <a:off x="2842" y="2757"/>
                <a:ext cx="194" cy="91"/>
              </a:xfrm>
              <a:custGeom>
                <a:avLst/>
                <a:gdLst>
                  <a:gd name="T0" fmla="*/ 0 w 97"/>
                  <a:gd name="T1" fmla="*/ 2804 h 43"/>
                  <a:gd name="T2" fmla="*/ 0 w 97"/>
                  <a:gd name="T3" fmla="*/ 0 h 43"/>
                  <a:gd name="T4" fmla="*/ 3136 w 97"/>
                  <a:gd name="T5" fmla="*/ 645 h 43"/>
                  <a:gd name="T6" fmla="*/ 6208 w 97"/>
                  <a:gd name="T7" fmla="*/ 0 h 43"/>
                  <a:gd name="T8" fmla="*/ 6208 w 97"/>
                  <a:gd name="T9" fmla="*/ 2804 h 43"/>
                  <a:gd name="T10" fmla="*/ 6208 w 97"/>
                  <a:gd name="T11" fmla="*/ 2804 h 43"/>
                  <a:gd name="T12" fmla="*/ 3136 w 97"/>
                  <a:gd name="T13" fmla="*/ 3864 h 43"/>
                  <a:gd name="T14" fmla="*/ 0 w 97"/>
                  <a:gd name="T15" fmla="*/ 2804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" h="43">
                    <a:moveTo>
                      <a:pt x="0" y="3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9" y="7"/>
                      <a:pt x="49" y="7"/>
                    </a:cubicBezTo>
                    <a:cubicBezTo>
                      <a:pt x="69" y="7"/>
                      <a:pt x="87" y="5"/>
                      <a:pt x="97" y="0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8"/>
                      <a:pt x="76" y="43"/>
                      <a:pt x="49" y="43"/>
                    </a:cubicBezTo>
                    <a:cubicBezTo>
                      <a:pt x="22" y="43"/>
                      <a:pt x="0" y="38"/>
                      <a:pt x="0" y="31"/>
                    </a:cubicBezTo>
                    <a:close/>
                  </a:path>
                </a:pathLst>
              </a:custGeom>
              <a:solidFill>
                <a:srgbClr val="2D23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8" name="Freeform 26"/>
              <p:cNvSpPr>
                <a:spLocks noChangeAspect="1"/>
              </p:cNvSpPr>
              <p:nvPr/>
            </p:nvSpPr>
            <p:spPr bwMode="auto">
              <a:xfrm>
                <a:off x="2866" y="2840"/>
                <a:ext cx="148" cy="239"/>
              </a:xfrm>
              <a:custGeom>
                <a:avLst/>
                <a:gdLst>
                  <a:gd name="T0" fmla="*/ 2368 w 74"/>
                  <a:gd name="T1" fmla="*/ 397 h 112"/>
                  <a:gd name="T2" fmla="*/ 0 w 74"/>
                  <a:gd name="T3" fmla="*/ 0 h 112"/>
                  <a:gd name="T4" fmla="*/ 0 w 74"/>
                  <a:gd name="T5" fmla="*/ 9726 h 112"/>
                  <a:gd name="T6" fmla="*/ 2368 w 74"/>
                  <a:gd name="T7" fmla="*/ 10574 h 112"/>
                  <a:gd name="T8" fmla="*/ 4736 w 74"/>
                  <a:gd name="T9" fmla="*/ 9726 h 112"/>
                  <a:gd name="T10" fmla="*/ 4736 w 74"/>
                  <a:gd name="T11" fmla="*/ 0 h 112"/>
                  <a:gd name="T12" fmla="*/ 2368 w 74"/>
                  <a:gd name="T13" fmla="*/ 397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12">
                    <a:moveTo>
                      <a:pt x="37" y="4"/>
                    </a:moveTo>
                    <a:cubicBezTo>
                      <a:pt x="22" y="4"/>
                      <a:pt x="9" y="2"/>
                      <a:pt x="0" y="0"/>
                    </a:cubicBezTo>
                    <a:cubicBezTo>
                      <a:pt x="0" y="59"/>
                      <a:pt x="0" y="100"/>
                      <a:pt x="0" y="103"/>
                    </a:cubicBezTo>
                    <a:cubicBezTo>
                      <a:pt x="0" y="108"/>
                      <a:pt x="16" y="112"/>
                      <a:pt x="37" y="112"/>
                    </a:cubicBezTo>
                    <a:cubicBezTo>
                      <a:pt x="57" y="112"/>
                      <a:pt x="74" y="108"/>
                      <a:pt x="74" y="10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5" y="2"/>
                      <a:pt x="52" y="4"/>
                      <a:pt x="37" y="4"/>
                    </a:cubicBez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" name="Freeform 27"/>
              <p:cNvSpPr>
                <a:spLocks noChangeAspect="1"/>
              </p:cNvSpPr>
              <p:nvPr/>
            </p:nvSpPr>
            <p:spPr bwMode="auto">
              <a:xfrm>
                <a:off x="2480" y="2989"/>
                <a:ext cx="918" cy="309"/>
              </a:xfrm>
              <a:custGeom>
                <a:avLst/>
                <a:gdLst>
                  <a:gd name="T0" fmla="*/ 17088 w 459"/>
                  <a:gd name="T1" fmla="*/ 0 h 145"/>
                  <a:gd name="T2" fmla="*/ 17088 w 459"/>
                  <a:gd name="T3" fmla="*/ 3079 h 145"/>
                  <a:gd name="T4" fmla="*/ 14720 w 459"/>
                  <a:gd name="T5" fmla="*/ 3959 h 145"/>
                  <a:gd name="T6" fmla="*/ 12352 w 459"/>
                  <a:gd name="T7" fmla="*/ 3079 h 145"/>
                  <a:gd name="T8" fmla="*/ 12352 w 459"/>
                  <a:gd name="T9" fmla="*/ 0 h 145"/>
                  <a:gd name="T10" fmla="*/ 0 w 459"/>
                  <a:gd name="T11" fmla="*/ 6726 h 145"/>
                  <a:gd name="T12" fmla="*/ 14720 w 459"/>
                  <a:gd name="T13" fmla="*/ 13570 h 145"/>
                  <a:gd name="T14" fmla="*/ 29376 w 459"/>
                  <a:gd name="T15" fmla="*/ 6726 h 145"/>
                  <a:gd name="T16" fmla="*/ 17088 w 459"/>
                  <a:gd name="T17" fmla="*/ 0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9" h="145">
                    <a:moveTo>
                      <a:pt x="267" y="0"/>
                    </a:moveTo>
                    <a:cubicBezTo>
                      <a:pt x="267" y="33"/>
                      <a:pt x="267" y="33"/>
                      <a:pt x="267" y="33"/>
                    </a:cubicBezTo>
                    <a:cubicBezTo>
                      <a:pt x="267" y="38"/>
                      <a:pt x="250" y="42"/>
                      <a:pt x="230" y="42"/>
                    </a:cubicBezTo>
                    <a:cubicBezTo>
                      <a:pt x="209" y="42"/>
                      <a:pt x="193" y="38"/>
                      <a:pt x="193" y="33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84" y="6"/>
                      <a:pt x="0" y="36"/>
                      <a:pt x="0" y="72"/>
                    </a:cubicBezTo>
                    <a:cubicBezTo>
                      <a:pt x="0" y="112"/>
                      <a:pt x="103" y="145"/>
                      <a:pt x="230" y="145"/>
                    </a:cubicBezTo>
                    <a:cubicBezTo>
                      <a:pt x="356" y="145"/>
                      <a:pt x="459" y="112"/>
                      <a:pt x="459" y="72"/>
                    </a:cubicBezTo>
                    <a:cubicBezTo>
                      <a:pt x="459" y="36"/>
                      <a:pt x="376" y="6"/>
                      <a:pt x="267" y="0"/>
                    </a:cubicBezTo>
                    <a:close/>
                  </a:path>
                </a:pathLst>
              </a:custGeom>
              <a:solidFill>
                <a:srgbClr val="7280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" name="Freeform 28"/>
              <p:cNvSpPr>
                <a:spLocks noChangeAspect="1"/>
              </p:cNvSpPr>
              <p:nvPr/>
            </p:nvSpPr>
            <p:spPr bwMode="auto">
              <a:xfrm>
                <a:off x="2492" y="3002"/>
                <a:ext cx="374" cy="228"/>
              </a:xfrm>
              <a:custGeom>
                <a:avLst/>
                <a:gdLst>
                  <a:gd name="T0" fmla="*/ 1152 w 187"/>
                  <a:gd name="T1" fmla="*/ 6725 h 107"/>
                  <a:gd name="T2" fmla="*/ 11968 w 187"/>
                  <a:gd name="T3" fmla="*/ 823 h 107"/>
                  <a:gd name="T4" fmla="*/ 11968 w 187"/>
                  <a:gd name="T5" fmla="*/ 0 h 107"/>
                  <a:gd name="T6" fmla="*/ 0 w 187"/>
                  <a:gd name="T7" fmla="*/ 6288 h 107"/>
                  <a:gd name="T8" fmla="*/ 3328 w 187"/>
                  <a:gd name="T9" fmla="*/ 10026 h 107"/>
                  <a:gd name="T10" fmla="*/ 1152 w 187"/>
                  <a:gd name="T11" fmla="*/ 6725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7" h="107">
                    <a:moveTo>
                      <a:pt x="18" y="72"/>
                    </a:moveTo>
                    <a:cubicBezTo>
                      <a:pt x="18" y="41"/>
                      <a:pt x="93" y="18"/>
                      <a:pt x="187" y="9"/>
                    </a:cubicBezTo>
                    <a:cubicBezTo>
                      <a:pt x="187" y="6"/>
                      <a:pt x="187" y="3"/>
                      <a:pt x="187" y="0"/>
                    </a:cubicBezTo>
                    <a:cubicBezTo>
                      <a:pt x="83" y="6"/>
                      <a:pt x="0" y="34"/>
                      <a:pt x="0" y="67"/>
                    </a:cubicBezTo>
                    <a:cubicBezTo>
                      <a:pt x="0" y="82"/>
                      <a:pt x="23" y="95"/>
                      <a:pt x="52" y="107"/>
                    </a:cubicBezTo>
                    <a:cubicBezTo>
                      <a:pt x="38" y="98"/>
                      <a:pt x="18" y="83"/>
                      <a:pt x="18" y="72"/>
                    </a:cubicBez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1" name="Freeform 29"/>
              <p:cNvSpPr>
                <a:spLocks noChangeAspect="1"/>
              </p:cNvSpPr>
              <p:nvPr/>
            </p:nvSpPr>
            <p:spPr bwMode="auto">
              <a:xfrm>
                <a:off x="2528" y="3038"/>
                <a:ext cx="218" cy="179"/>
              </a:xfrm>
              <a:custGeom>
                <a:avLst/>
                <a:gdLst>
                  <a:gd name="T0" fmla="*/ 1664 w 109"/>
                  <a:gd name="T1" fmla="*/ 7857 h 84"/>
                  <a:gd name="T2" fmla="*/ 0 w 109"/>
                  <a:gd name="T3" fmla="*/ 5050 h 84"/>
                  <a:gd name="T4" fmla="*/ 6976 w 109"/>
                  <a:gd name="T5" fmla="*/ 0 h 84"/>
                  <a:gd name="T6" fmla="*/ 384 w 109"/>
                  <a:gd name="T7" fmla="*/ 5050 h 84"/>
                  <a:gd name="T8" fmla="*/ 1664 w 109"/>
                  <a:gd name="T9" fmla="*/ 7857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9" h="84">
                    <a:moveTo>
                      <a:pt x="26" y="84"/>
                    </a:moveTo>
                    <a:cubicBezTo>
                      <a:pt x="12" y="76"/>
                      <a:pt x="0" y="64"/>
                      <a:pt x="0" y="54"/>
                    </a:cubicBezTo>
                    <a:cubicBezTo>
                      <a:pt x="0" y="30"/>
                      <a:pt x="45" y="12"/>
                      <a:pt x="109" y="0"/>
                    </a:cubicBezTo>
                    <a:cubicBezTo>
                      <a:pt x="65" y="12"/>
                      <a:pt x="6" y="25"/>
                      <a:pt x="6" y="54"/>
                    </a:cubicBezTo>
                    <a:cubicBezTo>
                      <a:pt x="6" y="68"/>
                      <a:pt x="26" y="84"/>
                      <a:pt x="26" y="84"/>
                    </a:cubicBezTo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2" name="Freeform 30"/>
              <p:cNvSpPr>
                <a:spLocks noChangeAspect="1"/>
              </p:cNvSpPr>
              <p:nvPr/>
            </p:nvSpPr>
            <p:spPr bwMode="auto">
              <a:xfrm>
                <a:off x="3014" y="3002"/>
                <a:ext cx="264" cy="53"/>
              </a:xfrm>
              <a:custGeom>
                <a:avLst/>
                <a:gdLst>
                  <a:gd name="T0" fmla="*/ 0 w 132"/>
                  <a:gd name="T1" fmla="*/ 562 h 25"/>
                  <a:gd name="T2" fmla="*/ 8448 w 132"/>
                  <a:gd name="T3" fmla="*/ 2256 h 25"/>
                  <a:gd name="T4" fmla="*/ 0 w 132"/>
                  <a:gd name="T5" fmla="*/ 0 h 25"/>
                  <a:gd name="T6" fmla="*/ 0 w 132"/>
                  <a:gd name="T7" fmla="*/ 562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2" h="25">
                    <a:moveTo>
                      <a:pt x="0" y="6"/>
                    </a:moveTo>
                    <a:cubicBezTo>
                      <a:pt x="50" y="8"/>
                      <a:pt x="97" y="14"/>
                      <a:pt x="132" y="25"/>
                    </a:cubicBezTo>
                    <a:cubicBezTo>
                      <a:pt x="100" y="12"/>
                      <a:pt x="53" y="3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3" name="Freeform 31"/>
              <p:cNvSpPr>
                <a:spLocks noChangeAspect="1"/>
              </p:cNvSpPr>
              <p:nvPr/>
            </p:nvSpPr>
            <p:spPr bwMode="auto">
              <a:xfrm>
                <a:off x="3278" y="3049"/>
                <a:ext cx="8" cy="4"/>
              </a:xfrm>
              <a:custGeom>
                <a:avLst/>
                <a:gdLst>
                  <a:gd name="T0" fmla="*/ 192 w 4"/>
                  <a:gd name="T1" fmla="*/ 64 h 2"/>
                  <a:gd name="T2" fmla="*/ 0 w 4"/>
                  <a:gd name="T3" fmla="*/ 0 h 2"/>
                  <a:gd name="T4" fmla="*/ 256 w 4"/>
                  <a:gd name="T5" fmla="*/ 128 h 2"/>
                  <a:gd name="T6" fmla="*/ 192 w 4"/>
                  <a:gd name="T7" fmla="*/ 64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2" y="1"/>
                      <a:pt x="4" y="2"/>
                    </a:cubicBezTo>
                    <a:cubicBezTo>
                      <a:pt x="4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B6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4" name="Freeform 32"/>
              <p:cNvSpPr>
                <a:spLocks noChangeAspect="1"/>
              </p:cNvSpPr>
              <p:nvPr/>
            </p:nvSpPr>
            <p:spPr bwMode="auto">
              <a:xfrm>
                <a:off x="2528" y="3038"/>
                <a:ext cx="218" cy="179"/>
              </a:xfrm>
              <a:custGeom>
                <a:avLst/>
                <a:gdLst>
                  <a:gd name="T0" fmla="*/ 1664 w 109"/>
                  <a:gd name="T1" fmla="*/ 7857 h 84"/>
                  <a:gd name="T2" fmla="*/ 0 w 109"/>
                  <a:gd name="T3" fmla="*/ 5050 h 84"/>
                  <a:gd name="T4" fmla="*/ 6976 w 109"/>
                  <a:gd name="T5" fmla="*/ 0 h 84"/>
                  <a:gd name="T6" fmla="*/ 384 w 109"/>
                  <a:gd name="T7" fmla="*/ 5050 h 84"/>
                  <a:gd name="T8" fmla="*/ 1664 w 109"/>
                  <a:gd name="T9" fmla="*/ 7857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9" h="84">
                    <a:moveTo>
                      <a:pt x="26" y="84"/>
                    </a:moveTo>
                    <a:cubicBezTo>
                      <a:pt x="12" y="76"/>
                      <a:pt x="0" y="64"/>
                      <a:pt x="0" y="54"/>
                    </a:cubicBezTo>
                    <a:cubicBezTo>
                      <a:pt x="0" y="30"/>
                      <a:pt x="45" y="12"/>
                      <a:pt x="109" y="0"/>
                    </a:cubicBezTo>
                    <a:cubicBezTo>
                      <a:pt x="65" y="12"/>
                      <a:pt x="6" y="25"/>
                      <a:pt x="6" y="54"/>
                    </a:cubicBezTo>
                    <a:cubicBezTo>
                      <a:pt x="6" y="68"/>
                      <a:pt x="26" y="84"/>
                      <a:pt x="26" y="8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5" name="Freeform 33"/>
              <p:cNvSpPr>
                <a:spLocks noChangeAspect="1"/>
              </p:cNvSpPr>
              <p:nvPr/>
            </p:nvSpPr>
            <p:spPr bwMode="auto">
              <a:xfrm>
                <a:off x="2708" y="3062"/>
                <a:ext cx="674" cy="224"/>
              </a:xfrm>
              <a:custGeom>
                <a:avLst/>
                <a:gdLst>
                  <a:gd name="T0" fmla="*/ 19200 w 337"/>
                  <a:gd name="T1" fmla="*/ 0 h 105"/>
                  <a:gd name="T2" fmla="*/ 21120 w 337"/>
                  <a:gd name="T3" fmla="*/ 2999 h 105"/>
                  <a:gd name="T4" fmla="*/ 7488 w 337"/>
                  <a:gd name="T5" fmla="*/ 9630 h 105"/>
                  <a:gd name="T6" fmla="*/ 64 w 337"/>
                  <a:gd name="T7" fmla="*/ 8883 h 105"/>
                  <a:gd name="T8" fmla="*/ 128 w 337"/>
                  <a:gd name="T9" fmla="*/ 8883 h 105"/>
                  <a:gd name="T10" fmla="*/ 7680 w 337"/>
                  <a:gd name="T11" fmla="*/ 9903 h 105"/>
                  <a:gd name="T12" fmla="*/ 21568 w 337"/>
                  <a:gd name="T13" fmla="*/ 3582 h 105"/>
                  <a:gd name="T14" fmla="*/ 19200 w 337"/>
                  <a:gd name="T15" fmla="*/ 0 h 1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7" h="105">
                    <a:moveTo>
                      <a:pt x="300" y="0"/>
                    </a:moveTo>
                    <a:cubicBezTo>
                      <a:pt x="314" y="9"/>
                      <a:pt x="330" y="21"/>
                      <a:pt x="330" y="32"/>
                    </a:cubicBezTo>
                    <a:cubicBezTo>
                      <a:pt x="330" y="68"/>
                      <a:pt x="237" y="102"/>
                      <a:pt x="117" y="102"/>
                    </a:cubicBezTo>
                    <a:cubicBezTo>
                      <a:pt x="80" y="102"/>
                      <a:pt x="31" y="99"/>
                      <a:pt x="1" y="94"/>
                    </a:cubicBezTo>
                    <a:cubicBezTo>
                      <a:pt x="0" y="94"/>
                      <a:pt x="1" y="94"/>
                      <a:pt x="2" y="94"/>
                    </a:cubicBezTo>
                    <a:cubicBezTo>
                      <a:pt x="36" y="101"/>
                      <a:pt x="76" y="105"/>
                      <a:pt x="120" y="105"/>
                    </a:cubicBezTo>
                    <a:cubicBezTo>
                      <a:pt x="240" y="105"/>
                      <a:pt x="337" y="75"/>
                      <a:pt x="337" y="38"/>
                    </a:cubicBezTo>
                    <a:cubicBezTo>
                      <a:pt x="337" y="24"/>
                      <a:pt x="323" y="11"/>
                      <a:pt x="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6" name="Freeform 34"/>
              <p:cNvSpPr>
                <a:spLocks noChangeAspect="1"/>
              </p:cNvSpPr>
              <p:nvPr/>
            </p:nvSpPr>
            <p:spPr bwMode="auto">
              <a:xfrm>
                <a:off x="2872" y="1622"/>
                <a:ext cx="134" cy="41"/>
              </a:xfrm>
              <a:custGeom>
                <a:avLst/>
                <a:gdLst>
                  <a:gd name="T0" fmla="*/ 0 w 67"/>
                  <a:gd name="T1" fmla="*/ 885 h 19"/>
                  <a:gd name="T2" fmla="*/ 2176 w 67"/>
                  <a:gd name="T3" fmla="*/ 0 h 19"/>
                  <a:gd name="T4" fmla="*/ 4288 w 67"/>
                  <a:gd name="T5" fmla="*/ 885 h 19"/>
                  <a:gd name="T6" fmla="*/ 4288 w 67"/>
                  <a:gd name="T7" fmla="*/ 805 h 19"/>
                  <a:gd name="T8" fmla="*/ 4288 w 67"/>
                  <a:gd name="T9" fmla="*/ 1014 h 19"/>
                  <a:gd name="T10" fmla="*/ 2176 w 67"/>
                  <a:gd name="T11" fmla="*/ 1910 h 19"/>
                  <a:gd name="T12" fmla="*/ 0 w 67"/>
                  <a:gd name="T13" fmla="*/ 1014 h 19"/>
                  <a:gd name="T14" fmla="*/ 0 w 67"/>
                  <a:gd name="T15" fmla="*/ 805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0" y="9"/>
                    </a:moveTo>
                    <a:cubicBezTo>
                      <a:pt x="0" y="4"/>
                      <a:pt x="15" y="0"/>
                      <a:pt x="34" y="0"/>
                    </a:cubicBezTo>
                    <a:cubicBezTo>
                      <a:pt x="52" y="0"/>
                      <a:pt x="67" y="4"/>
                      <a:pt x="67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5"/>
                      <a:pt x="52" y="19"/>
                      <a:pt x="34" y="19"/>
                    </a:cubicBezTo>
                    <a:cubicBezTo>
                      <a:pt x="15" y="19"/>
                      <a:pt x="0" y="15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rgbClr val="E5E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7" name="Oval 35"/>
              <p:cNvSpPr>
                <a:spLocks noChangeAspect="1" noChangeArrowheads="1"/>
              </p:cNvSpPr>
              <p:nvPr/>
            </p:nvSpPr>
            <p:spPr bwMode="auto">
              <a:xfrm>
                <a:off x="2890" y="1629"/>
                <a:ext cx="100" cy="23"/>
              </a:xfrm>
              <a:prstGeom prst="ellipse">
                <a:avLst/>
              </a:prstGeom>
              <a:solidFill>
                <a:srgbClr val="4F4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" name="Freeform 36"/>
              <p:cNvSpPr>
                <a:spLocks noChangeAspect="1"/>
              </p:cNvSpPr>
              <p:nvPr/>
            </p:nvSpPr>
            <p:spPr bwMode="auto">
              <a:xfrm>
                <a:off x="2894" y="1639"/>
                <a:ext cx="90" cy="13"/>
              </a:xfrm>
              <a:custGeom>
                <a:avLst/>
                <a:gdLst>
                  <a:gd name="T0" fmla="*/ 0 w 45"/>
                  <a:gd name="T1" fmla="*/ 338 h 6"/>
                  <a:gd name="T2" fmla="*/ 1472 w 45"/>
                  <a:gd name="T3" fmla="*/ 620 h 6"/>
                  <a:gd name="T4" fmla="*/ 2880 w 45"/>
                  <a:gd name="T5" fmla="*/ 338 h 6"/>
                  <a:gd name="T6" fmla="*/ 1472 w 45"/>
                  <a:gd name="T7" fmla="*/ 0 h 6"/>
                  <a:gd name="T8" fmla="*/ 0 w 45"/>
                  <a:gd name="T9" fmla="*/ 33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">
                    <a:moveTo>
                      <a:pt x="0" y="3"/>
                    </a:moveTo>
                    <a:cubicBezTo>
                      <a:pt x="4" y="5"/>
                      <a:pt x="13" y="6"/>
                      <a:pt x="23" y="6"/>
                    </a:cubicBezTo>
                    <a:cubicBezTo>
                      <a:pt x="33" y="6"/>
                      <a:pt x="41" y="5"/>
                      <a:pt x="45" y="3"/>
                    </a:cubicBezTo>
                    <a:cubicBezTo>
                      <a:pt x="41" y="1"/>
                      <a:pt x="33" y="0"/>
                      <a:pt x="23" y="0"/>
                    </a:cubicBezTo>
                    <a:cubicBezTo>
                      <a:pt x="13" y="0"/>
                      <a:pt x="4" y="1"/>
                      <a:pt x="0" y="3"/>
                    </a:cubicBezTo>
                    <a:close/>
                  </a:path>
                </a:pathLst>
              </a:custGeom>
              <a:solidFill>
                <a:srgbClr val="1818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9" name="Freeform 37"/>
              <p:cNvSpPr>
                <a:spLocks noChangeAspect="1"/>
              </p:cNvSpPr>
              <p:nvPr/>
            </p:nvSpPr>
            <p:spPr bwMode="auto">
              <a:xfrm>
                <a:off x="2866" y="2635"/>
                <a:ext cx="148" cy="45"/>
              </a:xfrm>
              <a:custGeom>
                <a:avLst/>
                <a:gdLst>
                  <a:gd name="T0" fmla="*/ 0 w 74"/>
                  <a:gd name="T1" fmla="*/ 1181 h 21"/>
                  <a:gd name="T2" fmla="*/ 2368 w 74"/>
                  <a:gd name="T3" fmla="*/ 2025 h 21"/>
                  <a:gd name="T4" fmla="*/ 4736 w 74"/>
                  <a:gd name="T5" fmla="*/ 1181 h 21"/>
                  <a:gd name="T6" fmla="*/ 4736 w 74"/>
                  <a:gd name="T7" fmla="*/ 0 h 21"/>
                  <a:gd name="T8" fmla="*/ 2368 w 74"/>
                  <a:gd name="T9" fmla="*/ 945 h 21"/>
                  <a:gd name="T10" fmla="*/ 0 w 74"/>
                  <a:gd name="T11" fmla="*/ 0 h 21"/>
                  <a:gd name="T12" fmla="*/ 0 w 74"/>
                  <a:gd name="T13" fmla="*/ 118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0" y="12"/>
                    </a:moveTo>
                    <a:cubicBezTo>
                      <a:pt x="0" y="17"/>
                      <a:pt x="16" y="21"/>
                      <a:pt x="37" y="21"/>
                    </a:cubicBezTo>
                    <a:cubicBezTo>
                      <a:pt x="57" y="21"/>
                      <a:pt x="74" y="17"/>
                      <a:pt x="74" y="12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57" y="10"/>
                      <a:pt x="37" y="10"/>
                    </a:cubicBezTo>
                    <a:cubicBezTo>
                      <a:pt x="16" y="10"/>
                      <a:pt x="0" y="5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0" name="Freeform 38"/>
              <p:cNvSpPr>
                <a:spLocks noChangeAspect="1"/>
              </p:cNvSpPr>
              <p:nvPr/>
            </p:nvSpPr>
            <p:spPr bwMode="auto">
              <a:xfrm>
                <a:off x="2866" y="1639"/>
                <a:ext cx="148" cy="32"/>
              </a:xfrm>
              <a:custGeom>
                <a:avLst/>
                <a:gdLst>
                  <a:gd name="T0" fmla="*/ 4480 w 74"/>
                  <a:gd name="T1" fmla="*/ 0 h 15"/>
                  <a:gd name="T2" fmla="*/ 4480 w 74"/>
                  <a:gd name="T3" fmla="*/ 186 h 15"/>
                  <a:gd name="T4" fmla="*/ 2368 w 74"/>
                  <a:gd name="T5" fmla="*/ 1020 h 15"/>
                  <a:gd name="T6" fmla="*/ 192 w 74"/>
                  <a:gd name="T7" fmla="*/ 186 h 15"/>
                  <a:gd name="T8" fmla="*/ 192 w 74"/>
                  <a:gd name="T9" fmla="*/ 0 h 15"/>
                  <a:gd name="T10" fmla="*/ 0 w 74"/>
                  <a:gd name="T11" fmla="*/ 478 h 15"/>
                  <a:gd name="T12" fmla="*/ 2368 w 74"/>
                  <a:gd name="T13" fmla="*/ 1406 h 15"/>
                  <a:gd name="T14" fmla="*/ 4736 w 74"/>
                  <a:gd name="T15" fmla="*/ 478 h 15"/>
                  <a:gd name="T16" fmla="*/ 4480 w 74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7"/>
                      <a:pt x="55" y="11"/>
                      <a:pt x="37" y="11"/>
                    </a:cubicBezTo>
                    <a:cubicBezTo>
                      <a:pt x="18" y="11"/>
                      <a:pt x="3" y="7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11"/>
                      <a:pt x="16" y="15"/>
                      <a:pt x="37" y="15"/>
                    </a:cubicBezTo>
                    <a:cubicBezTo>
                      <a:pt x="57" y="15"/>
                      <a:pt x="74" y="11"/>
                      <a:pt x="74" y="5"/>
                    </a:cubicBezTo>
                    <a:cubicBezTo>
                      <a:pt x="74" y="3"/>
                      <a:pt x="73" y="2"/>
                      <a:pt x="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1" name="Freeform 39"/>
              <p:cNvSpPr>
                <a:spLocks noChangeAspect="1"/>
              </p:cNvSpPr>
              <p:nvPr/>
            </p:nvSpPr>
            <p:spPr bwMode="auto">
              <a:xfrm>
                <a:off x="2866" y="1650"/>
                <a:ext cx="148" cy="126"/>
              </a:xfrm>
              <a:custGeom>
                <a:avLst/>
                <a:gdLst>
                  <a:gd name="T0" fmla="*/ 0 w 74"/>
                  <a:gd name="T1" fmla="*/ 4579 h 59"/>
                  <a:gd name="T2" fmla="*/ 2368 w 74"/>
                  <a:gd name="T3" fmla="*/ 5591 h 59"/>
                  <a:gd name="T4" fmla="*/ 4736 w 74"/>
                  <a:gd name="T5" fmla="*/ 4579 h 59"/>
                  <a:gd name="T6" fmla="*/ 4736 w 74"/>
                  <a:gd name="T7" fmla="*/ 0 h 59"/>
                  <a:gd name="T8" fmla="*/ 2368 w 74"/>
                  <a:gd name="T9" fmla="*/ 935 h 59"/>
                  <a:gd name="T10" fmla="*/ 0 w 74"/>
                  <a:gd name="T11" fmla="*/ 0 h 59"/>
                  <a:gd name="T12" fmla="*/ 0 w 74"/>
                  <a:gd name="T13" fmla="*/ 457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59">
                    <a:moveTo>
                      <a:pt x="0" y="48"/>
                    </a:moveTo>
                    <a:cubicBezTo>
                      <a:pt x="0" y="54"/>
                      <a:pt x="16" y="59"/>
                      <a:pt x="37" y="59"/>
                    </a:cubicBezTo>
                    <a:cubicBezTo>
                      <a:pt x="57" y="59"/>
                      <a:pt x="74" y="54"/>
                      <a:pt x="74" y="48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2" name="Freeform 40"/>
              <p:cNvSpPr>
                <a:spLocks noChangeAspect="1" noEditPoints="1"/>
              </p:cNvSpPr>
              <p:nvPr/>
            </p:nvSpPr>
            <p:spPr bwMode="auto">
              <a:xfrm>
                <a:off x="2872" y="1763"/>
                <a:ext cx="134" cy="885"/>
              </a:xfrm>
              <a:custGeom>
                <a:avLst/>
                <a:gdLst>
                  <a:gd name="T0" fmla="*/ 2176 w 67"/>
                  <a:gd name="T1" fmla="*/ 582 h 415"/>
                  <a:gd name="T2" fmla="*/ 0 w 67"/>
                  <a:gd name="T3" fmla="*/ 0 h 415"/>
                  <a:gd name="T4" fmla="*/ 0 w 67"/>
                  <a:gd name="T5" fmla="*/ 38200 h 415"/>
                  <a:gd name="T6" fmla="*/ 2176 w 67"/>
                  <a:gd name="T7" fmla="*/ 39023 h 415"/>
                  <a:gd name="T8" fmla="*/ 4288 w 67"/>
                  <a:gd name="T9" fmla="*/ 38200 h 415"/>
                  <a:gd name="T10" fmla="*/ 4288 w 67"/>
                  <a:gd name="T11" fmla="*/ 0 h 415"/>
                  <a:gd name="T12" fmla="*/ 2176 w 67"/>
                  <a:gd name="T13" fmla="*/ 582 h 415"/>
                  <a:gd name="T14" fmla="*/ 2944 w 67"/>
                  <a:gd name="T15" fmla="*/ 35059 h 415"/>
                  <a:gd name="T16" fmla="*/ 2176 w 67"/>
                  <a:gd name="T17" fmla="*/ 36212 h 415"/>
                  <a:gd name="T18" fmla="*/ 1344 w 67"/>
                  <a:gd name="T19" fmla="*/ 35059 h 415"/>
                  <a:gd name="T20" fmla="*/ 1344 w 67"/>
                  <a:gd name="T21" fmla="*/ 32634 h 415"/>
                  <a:gd name="T22" fmla="*/ 2176 w 67"/>
                  <a:gd name="T23" fmla="*/ 31497 h 415"/>
                  <a:gd name="T24" fmla="*/ 2944 w 67"/>
                  <a:gd name="T25" fmla="*/ 32634 h 415"/>
                  <a:gd name="T26" fmla="*/ 2944 w 67"/>
                  <a:gd name="T27" fmla="*/ 35059 h 4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7" h="415">
                    <a:moveTo>
                      <a:pt x="34" y="6"/>
                    </a:moveTo>
                    <a:cubicBezTo>
                      <a:pt x="19" y="6"/>
                      <a:pt x="6" y="3"/>
                      <a:pt x="0" y="0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11"/>
                      <a:pt x="15" y="415"/>
                      <a:pt x="34" y="415"/>
                    </a:cubicBezTo>
                    <a:cubicBezTo>
                      <a:pt x="52" y="415"/>
                      <a:pt x="67" y="411"/>
                      <a:pt x="67" y="40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1" y="3"/>
                      <a:pt x="49" y="6"/>
                      <a:pt x="34" y="6"/>
                    </a:cubicBezTo>
                    <a:close/>
                    <a:moveTo>
                      <a:pt x="46" y="373"/>
                    </a:moveTo>
                    <a:cubicBezTo>
                      <a:pt x="46" y="380"/>
                      <a:pt x="41" y="385"/>
                      <a:pt x="34" y="385"/>
                    </a:cubicBezTo>
                    <a:cubicBezTo>
                      <a:pt x="27" y="385"/>
                      <a:pt x="21" y="380"/>
                      <a:pt x="21" y="373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21" y="340"/>
                      <a:pt x="27" y="335"/>
                      <a:pt x="34" y="335"/>
                    </a:cubicBezTo>
                    <a:cubicBezTo>
                      <a:pt x="41" y="335"/>
                      <a:pt x="46" y="340"/>
                      <a:pt x="46" y="347"/>
                    </a:cubicBezTo>
                    <a:lnTo>
                      <a:pt x="46" y="373"/>
                    </a:ln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3" name="Freeform 41"/>
              <p:cNvSpPr>
                <a:spLocks noChangeAspect="1"/>
              </p:cNvSpPr>
              <p:nvPr/>
            </p:nvSpPr>
            <p:spPr bwMode="auto">
              <a:xfrm>
                <a:off x="3472" y="2804"/>
                <a:ext cx="98" cy="221"/>
              </a:xfrm>
              <a:custGeom>
                <a:avLst/>
                <a:gdLst>
                  <a:gd name="T0" fmla="*/ 0 w 49"/>
                  <a:gd name="T1" fmla="*/ 9586 h 104"/>
                  <a:gd name="T2" fmla="*/ 896 w 49"/>
                  <a:gd name="T3" fmla="*/ 4817 h 104"/>
                  <a:gd name="T4" fmla="*/ 0 w 49"/>
                  <a:gd name="T5" fmla="*/ 0 h 104"/>
                  <a:gd name="T6" fmla="*/ 2176 w 49"/>
                  <a:gd name="T7" fmla="*/ 0 h 104"/>
                  <a:gd name="T8" fmla="*/ 3136 w 49"/>
                  <a:gd name="T9" fmla="*/ 4817 h 104"/>
                  <a:gd name="T10" fmla="*/ 2176 w 49"/>
                  <a:gd name="T11" fmla="*/ 9586 h 104"/>
                  <a:gd name="T12" fmla="*/ 0 w 49"/>
                  <a:gd name="T13" fmla="*/ 9586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104">
                    <a:moveTo>
                      <a:pt x="0" y="104"/>
                    </a:moveTo>
                    <a:cubicBezTo>
                      <a:pt x="8" y="104"/>
                      <a:pt x="14" y="81"/>
                      <a:pt x="14" y="52"/>
                    </a:cubicBezTo>
                    <a:cubicBezTo>
                      <a:pt x="14" y="23"/>
                      <a:pt x="8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2" y="0"/>
                      <a:pt x="49" y="23"/>
                      <a:pt x="49" y="52"/>
                    </a:cubicBezTo>
                    <a:cubicBezTo>
                      <a:pt x="49" y="81"/>
                      <a:pt x="42" y="104"/>
                      <a:pt x="34" y="104"/>
                    </a:cubicBez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4" name="Freeform 42"/>
              <p:cNvSpPr>
                <a:spLocks noChangeAspect="1"/>
              </p:cNvSpPr>
              <p:nvPr/>
            </p:nvSpPr>
            <p:spPr bwMode="auto">
              <a:xfrm>
                <a:off x="3494" y="2921"/>
                <a:ext cx="68" cy="102"/>
              </a:xfrm>
              <a:custGeom>
                <a:avLst/>
                <a:gdLst>
                  <a:gd name="T0" fmla="*/ 0 w 34"/>
                  <a:gd name="T1" fmla="*/ 4348 h 48"/>
                  <a:gd name="T2" fmla="*/ 1408 w 34"/>
                  <a:gd name="T3" fmla="*/ 4348 h 48"/>
                  <a:gd name="T4" fmla="*/ 2176 w 34"/>
                  <a:gd name="T5" fmla="*/ 0 h 48"/>
                  <a:gd name="T6" fmla="*/ 1152 w 34"/>
                  <a:gd name="T7" fmla="*/ 3770 h 48"/>
                  <a:gd name="T8" fmla="*/ 0 w 34"/>
                  <a:gd name="T9" fmla="*/ 43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8">
                    <a:moveTo>
                      <a:pt x="0" y="47"/>
                    </a:moveTo>
                    <a:cubicBezTo>
                      <a:pt x="22" y="47"/>
                      <a:pt x="22" y="47"/>
                      <a:pt x="22" y="47"/>
                    </a:cubicBezTo>
                    <a:cubicBezTo>
                      <a:pt x="29" y="47"/>
                      <a:pt x="34" y="26"/>
                      <a:pt x="34" y="0"/>
                    </a:cubicBezTo>
                    <a:cubicBezTo>
                      <a:pt x="34" y="8"/>
                      <a:pt x="29" y="34"/>
                      <a:pt x="18" y="41"/>
                    </a:cubicBezTo>
                    <a:cubicBezTo>
                      <a:pt x="7" y="48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rgbClr val="3C4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5" name="Freeform 43"/>
              <p:cNvSpPr>
                <a:spLocks noChangeAspect="1"/>
              </p:cNvSpPr>
              <p:nvPr/>
            </p:nvSpPr>
            <p:spPr bwMode="auto">
              <a:xfrm>
                <a:off x="3406" y="2844"/>
                <a:ext cx="80" cy="143"/>
              </a:xfrm>
              <a:custGeom>
                <a:avLst/>
                <a:gdLst>
                  <a:gd name="T0" fmla="*/ 2048 w 40"/>
                  <a:gd name="T1" fmla="*/ 6328 h 67"/>
                  <a:gd name="T2" fmla="*/ 2560 w 40"/>
                  <a:gd name="T3" fmla="*/ 3093 h 67"/>
                  <a:gd name="T4" fmla="*/ 2048 w 40"/>
                  <a:gd name="T5" fmla="*/ 0 h 67"/>
                  <a:gd name="T6" fmla="*/ 0 w 40"/>
                  <a:gd name="T7" fmla="*/ 0 h 67"/>
                  <a:gd name="T8" fmla="*/ 576 w 40"/>
                  <a:gd name="T9" fmla="*/ 3093 h 67"/>
                  <a:gd name="T10" fmla="*/ 0 w 40"/>
                  <a:gd name="T11" fmla="*/ 6328 h 67"/>
                  <a:gd name="T12" fmla="*/ 2048 w 40"/>
                  <a:gd name="T13" fmla="*/ 6328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67">
                    <a:moveTo>
                      <a:pt x="32" y="67"/>
                    </a:moveTo>
                    <a:cubicBezTo>
                      <a:pt x="37" y="67"/>
                      <a:pt x="40" y="52"/>
                      <a:pt x="40" y="33"/>
                    </a:cubicBezTo>
                    <a:cubicBezTo>
                      <a:pt x="40" y="15"/>
                      <a:pt x="37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9" y="15"/>
                      <a:pt x="9" y="33"/>
                    </a:cubicBezTo>
                    <a:cubicBezTo>
                      <a:pt x="9" y="52"/>
                      <a:pt x="5" y="67"/>
                      <a:pt x="0" y="67"/>
                    </a:cubicBezTo>
                    <a:lnTo>
                      <a:pt x="32" y="67"/>
                    </a:ln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6" name="Freeform 44"/>
              <p:cNvSpPr>
                <a:spLocks noChangeAspect="1"/>
              </p:cNvSpPr>
              <p:nvPr/>
            </p:nvSpPr>
            <p:spPr bwMode="auto">
              <a:xfrm>
                <a:off x="3450" y="2804"/>
                <a:ext cx="50" cy="221"/>
              </a:xfrm>
              <a:custGeom>
                <a:avLst/>
                <a:gdLst>
                  <a:gd name="T0" fmla="*/ 704 w 25"/>
                  <a:gd name="T1" fmla="*/ 0 h 104"/>
                  <a:gd name="T2" fmla="*/ 0 w 25"/>
                  <a:gd name="T3" fmla="*/ 1738 h 104"/>
                  <a:gd name="T4" fmla="*/ 640 w 25"/>
                  <a:gd name="T5" fmla="*/ 1738 h 104"/>
                  <a:gd name="T6" fmla="*/ 1152 w 25"/>
                  <a:gd name="T7" fmla="*/ 4817 h 104"/>
                  <a:gd name="T8" fmla="*/ 640 w 25"/>
                  <a:gd name="T9" fmla="*/ 7935 h 104"/>
                  <a:gd name="T10" fmla="*/ 0 w 25"/>
                  <a:gd name="T11" fmla="*/ 7935 h 104"/>
                  <a:gd name="T12" fmla="*/ 704 w 25"/>
                  <a:gd name="T13" fmla="*/ 9586 h 104"/>
                  <a:gd name="T14" fmla="*/ 1600 w 25"/>
                  <a:gd name="T15" fmla="*/ 4817 h 104"/>
                  <a:gd name="T16" fmla="*/ 704 w 25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04">
                    <a:moveTo>
                      <a:pt x="11" y="0"/>
                    </a:moveTo>
                    <a:cubicBezTo>
                      <a:pt x="7" y="0"/>
                      <a:pt x="3" y="7"/>
                      <a:pt x="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5" y="19"/>
                      <a:pt x="18" y="34"/>
                      <a:pt x="18" y="52"/>
                    </a:cubicBezTo>
                    <a:cubicBezTo>
                      <a:pt x="18" y="71"/>
                      <a:pt x="15" y="86"/>
                      <a:pt x="1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97"/>
                      <a:pt x="7" y="104"/>
                      <a:pt x="11" y="104"/>
                    </a:cubicBezTo>
                    <a:cubicBezTo>
                      <a:pt x="19" y="104"/>
                      <a:pt x="25" y="81"/>
                      <a:pt x="25" y="52"/>
                    </a:cubicBezTo>
                    <a:cubicBezTo>
                      <a:pt x="25" y="23"/>
                      <a:pt x="19" y="0"/>
                      <a:pt x="11" y="0"/>
                    </a:cubicBezTo>
                    <a:close/>
                  </a:path>
                </a:pathLst>
              </a:custGeom>
              <a:solidFill>
                <a:srgbClr val="6C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7" name="Freeform 45"/>
              <p:cNvSpPr>
                <a:spLocks noChangeAspect="1"/>
              </p:cNvSpPr>
              <p:nvPr/>
            </p:nvSpPr>
            <p:spPr bwMode="auto">
              <a:xfrm>
                <a:off x="3458" y="2812"/>
                <a:ext cx="36" cy="83"/>
              </a:xfrm>
              <a:custGeom>
                <a:avLst/>
                <a:gdLst>
                  <a:gd name="T0" fmla="*/ 64 w 18"/>
                  <a:gd name="T1" fmla="*/ 743 h 39"/>
                  <a:gd name="T2" fmla="*/ 0 w 18"/>
                  <a:gd name="T3" fmla="*/ 743 h 39"/>
                  <a:gd name="T4" fmla="*/ 384 w 18"/>
                  <a:gd name="T5" fmla="*/ 0 h 39"/>
                  <a:gd name="T6" fmla="*/ 1152 w 18"/>
                  <a:gd name="T7" fmla="*/ 3633 h 39"/>
                  <a:gd name="T8" fmla="*/ 384 w 18"/>
                  <a:gd name="T9" fmla="*/ 470 h 39"/>
                  <a:gd name="T10" fmla="*/ 64 w 18"/>
                  <a:gd name="T11" fmla="*/ 743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39">
                    <a:moveTo>
                      <a:pt x="1" y="8"/>
                    </a:moveTo>
                    <a:cubicBezTo>
                      <a:pt x="0" y="10"/>
                      <a:pt x="0" y="10"/>
                      <a:pt x="0" y="8"/>
                    </a:cubicBezTo>
                    <a:cubicBezTo>
                      <a:pt x="2" y="3"/>
                      <a:pt x="4" y="0"/>
                      <a:pt x="6" y="0"/>
                    </a:cubicBezTo>
                    <a:cubicBezTo>
                      <a:pt x="12" y="0"/>
                      <a:pt x="18" y="18"/>
                      <a:pt x="18" y="39"/>
                    </a:cubicBezTo>
                    <a:cubicBezTo>
                      <a:pt x="15" y="29"/>
                      <a:pt x="15" y="5"/>
                      <a:pt x="6" y="5"/>
                    </a:cubicBezTo>
                    <a:cubicBezTo>
                      <a:pt x="4" y="5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8" name="Freeform 46"/>
              <p:cNvSpPr>
                <a:spLocks noChangeAspect="1"/>
              </p:cNvSpPr>
              <p:nvPr/>
            </p:nvSpPr>
            <p:spPr bwMode="auto">
              <a:xfrm>
                <a:off x="3492" y="2812"/>
                <a:ext cx="50" cy="100"/>
              </a:xfrm>
              <a:custGeom>
                <a:avLst/>
                <a:gdLst>
                  <a:gd name="T0" fmla="*/ 512 w 25"/>
                  <a:gd name="T1" fmla="*/ 4364 h 47"/>
                  <a:gd name="T2" fmla="*/ 0 w 25"/>
                  <a:gd name="T3" fmla="*/ 0 h 47"/>
                  <a:gd name="T4" fmla="*/ 1600 w 25"/>
                  <a:gd name="T5" fmla="*/ 0 h 47"/>
                  <a:gd name="T6" fmla="*/ 704 w 25"/>
                  <a:gd name="T7" fmla="*/ 1000 h 47"/>
                  <a:gd name="T8" fmla="*/ 512 w 25"/>
                  <a:gd name="T9" fmla="*/ 4364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47">
                    <a:moveTo>
                      <a:pt x="8" y="47"/>
                    </a:moveTo>
                    <a:cubicBezTo>
                      <a:pt x="8" y="26"/>
                      <a:pt x="5" y="9"/>
                      <a:pt x="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2"/>
                      <a:pt x="11" y="6"/>
                      <a:pt x="11" y="11"/>
                    </a:cubicBezTo>
                    <a:cubicBezTo>
                      <a:pt x="11" y="16"/>
                      <a:pt x="9" y="44"/>
                      <a:pt x="8" y="47"/>
                    </a:cubicBezTo>
                    <a:close/>
                  </a:path>
                </a:pathLst>
              </a:custGeom>
              <a:solidFill>
                <a:srgbClr val="4B5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9" name="Freeform 47"/>
              <p:cNvSpPr>
                <a:spLocks noChangeAspect="1"/>
              </p:cNvSpPr>
              <p:nvPr/>
            </p:nvSpPr>
            <p:spPr bwMode="auto">
              <a:xfrm>
                <a:off x="2824" y="2691"/>
                <a:ext cx="96" cy="72"/>
              </a:xfrm>
              <a:custGeom>
                <a:avLst/>
                <a:gdLst>
                  <a:gd name="T0" fmla="*/ 128 w 48"/>
                  <a:gd name="T1" fmla="*/ 0 h 34"/>
                  <a:gd name="T2" fmla="*/ 128 w 48"/>
                  <a:gd name="T3" fmla="*/ 2014 h 34"/>
                  <a:gd name="T4" fmla="*/ 3072 w 48"/>
                  <a:gd name="T5" fmla="*/ 3058 h 34"/>
                  <a:gd name="T6" fmla="*/ 448 w 48"/>
                  <a:gd name="T7" fmla="*/ 1605 h 34"/>
                  <a:gd name="T8" fmla="*/ 128 w 4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4">
                    <a:moveTo>
                      <a:pt x="2" y="0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2" y="29"/>
                      <a:pt x="23" y="34"/>
                      <a:pt x="48" y="34"/>
                    </a:cubicBezTo>
                    <a:cubicBezTo>
                      <a:pt x="40" y="34"/>
                      <a:pt x="15" y="29"/>
                      <a:pt x="7" y="18"/>
                    </a:cubicBezTo>
                    <a:cubicBezTo>
                      <a:pt x="0" y="7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B3A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" name="Freeform 48"/>
              <p:cNvSpPr>
                <a:spLocks noChangeAspect="1"/>
              </p:cNvSpPr>
              <p:nvPr/>
            </p:nvSpPr>
            <p:spPr bwMode="auto">
              <a:xfrm>
                <a:off x="2958" y="2682"/>
                <a:ext cx="94" cy="51"/>
              </a:xfrm>
              <a:custGeom>
                <a:avLst/>
                <a:gdLst>
                  <a:gd name="T0" fmla="*/ 0 w 47"/>
                  <a:gd name="T1" fmla="*/ 818 h 24"/>
                  <a:gd name="T2" fmla="*/ 3008 w 47"/>
                  <a:gd name="T3" fmla="*/ 0 h 24"/>
                  <a:gd name="T4" fmla="*/ 3008 w 47"/>
                  <a:gd name="T5" fmla="*/ 2208 h 24"/>
                  <a:gd name="T6" fmla="*/ 2304 w 47"/>
                  <a:gd name="T7" fmla="*/ 999 h 24"/>
                  <a:gd name="T8" fmla="*/ 0 w 47"/>
                  <a:gd name="T9" fmla="*/ 818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4">
                    <a:moveTo>
                      <a:pt x="0" y="9"/>
                    </a:moveTo>
                    <a:cubicBezTo>
                      <a:pt x="20" y="9"/>
                      <a:pt x="38" y="5"/>
                      <a:pt x="47" y="0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4" y="20"/>
                      <a:pt x="41" y="11"/>
                      <a:pt x="36" y="11"/>
                    </a:cubicBezTo>
                    <a:cubicBezTo>
                      <a:pt x="31" y="11"/>
                      <a:pt x="3" y="11"/>
                      <a:pt x="0" y="9"/>
                    </a:cubicBezTo>
                    <a:close/>
                  </a:path>
                </a:pathLst>
              </a:custGeom>
              <a:solidFill>
                <a:srgbClr val="473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" name="Freeform 49"/>
              <p:cNvSpPr>
                <a:spLocks noChangeAspect="1"/>
              </p:cNvSpPr>
              <p:nvPr/>
            </p:nvSpPr>
            <p:spPr bwMode="auto">
              <a:xfrm>
                <a:off x="2844" y="2767"/>
                <a:ext cx="98" cy="73"/>
              </a:xfrm>
              <a:custGeom>
                <a:avLst/>
                <a:gdLst>
                  <a:gd name="T0" fmla="*/ 128 w 49"/>
                  <a:gd name="T1" fmla="*/ 0 h 34"/>
                  <a:gd name="T2" fmla="*/ 128 w 49"/>
                  <a:gd name="T3" fmla="*/ 2061 h 34"/>
                  <a:gd name="T4" fmla="*/ 3136 w 49"/>
                  <a:gd name="T5" fmla="*/ 3337 h 34"/>
                  <a:gd name="T6" fmla="*/ 512 w 49"/>
                  <a:gd name="T7" fmla="*/ 1683 h 34"/>
                  <a:gd name="T8" fmla="*/ 128 w 49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34">
                    <a:moveTo>
                      <a:pt x="2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8"/>
                      <a:pt x="23" y="34"/>
                      <a:pt x="49" y="34"/>
                    </a:cubicBezTo>
                    <a:cubicBezTo>
                      <a:pt x="41" y="34"/>
                      <a:pt x="15" y="28"/>
                      <a:pt x="8" y="17"/>
                    </a:cubicBezTo>
                    <a:cubicBezTo>
                      <a:pt x="0" y="6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6A5C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" name="Freeform 50"/>
              <p:cNvSpPr>
                <a:spLocks noChangeAspect="1"/>
              </p:cNvSpPr>
              <p:nvPr/>
            </p:nvSpPr>
            <p:spPr bwMode="auto">
              <a:xfrm>
                <a:off x="2936" y="2763"/>
                <a:ext cx="96" cy="62"/>
              </a:xfrm>
              <a:custGeom>
                <a:avLst/>
                <a:gdLst>
                  <a:gd name="T0" fmla="*/ 0 w 48"/>
                  <a:gd name="T1" fmla="*/ 663 h 29"/>
                  <a:gd name="T2" fmla="*/ 3072 w 48"/>
                  <a:gd name="T3" fmla="*/ 0 h 29"/>
                  <a:gd name="T4" fmla="*/ 3072 w 48"/>
                  <a:gd name="T5" fmla="*/ 2775 h 29"/>
                  <a:gd name="T6" fmla="*/ 2304 w 48"/>
                  <a:gd name="T7" fmla="*/ 1174 h 29"/>
                  <a:gd name="T8" fmla="*/ 0 w 48"/>
                  <a:gd name="T9" fmla="*/ 66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9">
                    <a:moveTo>
                      <a:pt x="0" y="7"/>
                    </a:moveTo>
                    <a:cubicBezTo>
                      <a:pt x="20" y="7"/>
                      <a:pt x="40" y="5"/>
                      <a:pt x="48" y="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6" y="24"/>
                      <a:pt x="42" y="14"/>
                      <a:pt x="36" y="12"/>
                    </a:cubicBezTo>
                    <a:cubicBezTo>
                      <a:pt x="31" y="10"/>
                      <a:pt x="3" y="8"/>
                      <a:pt x="0" y="7"/>
                    </a:cubicBezTo>
                    <a:close/>
                  </a:path>
                </a:pathLst>
              </a:custGeom>
              <a:solidFill>
                <a:srgbClr val="070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" name="Freeform 51"/>
              <p:cNvSpPr>
                <a:spLocks noChangeAspect="1"/>
              </p:cNvSpPr>
              <p:nvPr/>
            </p:nvSpPr>
            <p:spPr bwMode="auto">
              <a:xfrm>
                <a:off x="3436" y="2917"/>
                <a:ext cx="44" cy="68"/>
              </a:xfrm>
              <a:custGeom>
                <a:avLst/>
                <a:gdLst>
                  <a:gd name="T0" fmla="*/ 0 w 22"/>
                  <a:gd name="T1" fmla="*/ 2858 h 32"/>
                  <a:gd name="T2" fmla="*/ 896 w 22"/>
                  <a:gd name="T3" fmla="*/ 2858 h 32"/>
                  <a:gd name="T4" fmla="*/ 1408 w 22"/>
                  <a:gd name="T5" fmla="*/ 0 h 32"/>
                  <a:gd name="T6" fmla="*/ 704 w 22"/>
                  <a:gd name="T7" fmla="*/ 2465 h 32"/>
                  <a:gd name="T8" fmla="*/ 0 w 22"/>
                  <a:gd name="T9" fmla="*/ 2858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2">
                    <a:moveTo>
                      <a:pt x="0" y="31"/>
                    </a:moveTo>
                    <a:cubicBezTo>
                      <a:pt x="14" y="31"/>
                      <a:pt x="14" y="31"/>
                      <a:pt x="14" y="31"/>
                    </a:cubicBezTo>
                    <a:cubicBezTo>
                      <a:pt x="18" y="31"/>
                      <a:pt x="22" y="17"/>
                      <a:pt x="22" y="0"/>
                    </a:cubicBezTo>
                    <a:cubicBezTo>
                      <a:pt x="22" y="5"/>
                      <a:pt x="18" y="22"/>
                      <a:pt x="11" y="27"/>
                    </a:cubicBezTo>
                    <a:cubicBezTo>
                      <a:pt x="4" y="32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rgbClr val="3C4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" name="Freeform 52"/>
              <p:cNvSpPr>
                <a:spLocks noChangeAspect="1"/>
              </p:cNvSpPr>
              <p:nvPr/>
            </p:nvSpPr>
            <p:spPr bwMode="auto">
              <a:xfrm>
                <a:off x="3420" y="2851"/>
                <a:ext cx="32" cy="66"/>
              </a:xfrm>
              <a:custGeom>
                <a:avLst/>
                <a:gdLst>
                  <a:gd name="T0" fmla="*/ 384 w 16"/>
                  <a:gd name="T1" fmla="*/ 2895 h 31"/>
                  <a:gd name="T2" fmla="*/ 0 w 16"/>
                  <a:gd name="T3" fmla="*/ 0 h 31"/>
                  <a:gd name="T4" fmla="*/ 1024 w 16"/>
                  <a:gd name="T5" fmla="*/ 0 h 31"/>
                  <a:gd name="T6" fmla="*/ 448 w 16"/>
                  <a:gd name="T7" fmla="*/ 658 h 31"/>
                  <a:gd name="T8" fmla="*/ 384 w 16"/>
                  <a:gd name="T9" fmla="*/ 289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1">
                    <a:moveTo>
                      <a:pt x="6" y="31"/>
                    </a:moveTo>
                    <a:cubicBezTo>
                      <a:pt x="6" y="17"/>
                      <a:pt x="4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3" y="2"/>
                      <a:pt x="7" y="4"/>
                      <a:pt x="7" y="7"/>
                    </a:cubicBezTo>
                    <a:cubicBezTo>
                      <a:pt x="7" y="10"/>
                      <a:pt x="6" y="29"/>
                      <a:pt x="6" y="31"/>
                    </a:cubicBezTo>
                    <a:close/>
                  </a:path>
                </a:pathLst>
              </a:custGeom>
              <a:solidFill>
                <a:srgbClr val="4B5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" name="Freeform 53"/>
              <p:cNvSpPr>
                <a:spLocks noChangeAspect="1"/>
              </p:cNvSpPr>
              <p:nvPr/>
            </p:nvSpPr>
            <p:spPr bwMode="auto">
              <a:xfrm>
                <a:off x="3182" y="2834"/>
                <a:ext cx="50" cy="162"/>
              </a:xfrm>
              <a:custGeom>
                <a:avLst/>
                <a:gdLst>
                  <a:gd name="T0" fmla="*/ 1216 w 25"/>
                  <a:gd name="T1" fmla="*/ 7119 h 76"/>
                  <a:gd name="T2" fmla="*/ 1600 w 25"/>
                  <a:gd name="T3" fmla="*/ 3577 h 76"/>
                  <a:gd name="T4" fmla="*/ 1216 w 25"/>
                  <a:gd name="T5" fmla="*/ 0 h 76"/>
                  <a:gd name="T6" fmla="*/ 0 w 25"/>
                  <a:gd name="T7" fmla="*/ 0 h 76"/>
                  <a:gd name="T8" fmla="*/ 320 w 25"/>
                  <a:gd name="T9" fmla="*/ 3577 h 76"/>
                  <a:gd name="T10" fmla="*/ 0 w 25"/>
                  <a:gd name="T11" fmla="*/ 7119 h 76"/>
                  <a:gd name="T12" fmla="*/ 1216 w 25"/>
                  <a:gd name="T13" fmla="*/ 7119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76">
                    <a:moveTo>
                      <a:pt x="19" y="76"/>
                    </a:moveTo>
                    <a:cubicBezTo>
                      <a:pt x="22" y="76"/>
                      <a:pt x="25" y="59"/>
                      <a:pt x="25" y="38"/>
                    </a:cubicBezTo>
                    <a:cubicBezTo>
                      <a:pt x="25" y="17"/>
                      <a:pt x="22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7"/>
                      <a:pt x="5" y="38"/>
                    </a:cubicBezTo>
                    <a:cubicBezTo>
                      <a:pt x="5" y="59"/>
                      <a:pt x="3" y="76"/>
                      <a:pt x="0" y="76"/>
                    </a:cubicBezTo>
                    <a:lnTo>
                      <a:pt x="19" y="76"/>
                    </a:lnTo>
                    <a:close/>
                  </a:path>
                </a:pathLst>
              </a:cu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6" name="Freeform 54"/>
              <p:cNvSpPr>
                <a:spLocks noChangeAspect="1"/>
              </p:cNvSpPr>
              <p:nvPr/>
            </p:nvSpPr>
            <p:spPr bwMode="auto">
              <a:xfrm>
                <a:off x="3230" y="2861"/>
                <a:ext cx="26" cy="109"/>
              </a:xfrm>
              <a:custGeom>
                <a:avLst/>
                <a:gdLst>
                  <a:gd name="T0" fmla="*/ 576 w 13"/>
                  <a:gd name="T1" fmla="*/ 0 h 51"/>
                  <a:gd name="T2" fmla="*/ 0 w 13"/>
                  <a:gd name="T3" fmla="*/ 0 h 51"/>
                  <a:gd name="T4" fmla="*/ 64 w 13"/>
                  <a:gd name="T5" fmla="*/ 2362 h 51"/>
                  <a:gd name="T6" fmla="*/ 0 w 13"/>
                  <a:gd name="T7" fmla="*/ 4860 h 51"/>
                  <a:gd name="T8" fmla="*/ 576 w 13"/>
                  <a:gd name="T9" fmla="*/ 4860 h 51"/>
                  <a:gd name="T10" fmla="*/ 832 w 13"/>
                  <a:gd name="T11" fmla="*/ 2362 h 51"/>
                  <a:gd name="T12" fmla="*/ 576 w 13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1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5"/>
                      <a:pt x="1" y="44"/>
                      <a:pt x="0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1" y="51"/>
                      <a:pt x="13" y="39"/>
                      <a:pt x="13" y="25"/>
                    </a:cubicBezTo>
                    <a:cubicBezTo>
                      <a:pt x="13" y="1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182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7" name="Freeform 55"/>
              <p:cNvSpPr>
                <a:spLocks noChangeAspect="1"/>
              </p:cNvSpPr>
              <p:nvPr/>
            </p:nvSpPr>
            <p:spPr bwMode="auto">
              <a:xfrm>
                <a:off x="2804" y="3043"/>
                <a:ext cx="272" cy="83"/>
              </a:xfrm>
              <a:custGeom>
                <a:avLst/>
                <a:gdLst>
                  <a:gd name="T0" fmla="*/ 6720 w 136"/>
                  <a:gd name="T1" fmla="*/ 0 h 39"/>
                  <a:gd name="T2" fmla="*/ 6720 w 136"/>
                  <a:gd name="T3" fmla="*/ 743 h 39"/>
                  <a:gd name="T4" fmla="*/ 4352 w 136"/>
                  <a:gd name="T5" fmla="*/ 1581 h 39"/>
                  <a:gd name="T6" fmla="*/ 1984 w 136"/>
                  <a:gd name="T7" fmla="*/ 743 h 39"/>
                  <a:gd name="T8" fmla="*/ 1984 w 136"/>
                  <a:gd name="T9" fmla="*/ 0 h 39"/>
                  <a:gd name="T10" fmla="*/ 0 w 136"/>
                  <a:gd name="T11" fmla="*/ 1658 h 39"/>
                  <a:gd name="T12" fmla="*/ 4352 w 136"/>
                  <a:gd name="T13" fmla="*/ 3633 h 39"/>
                  <a:gd name="T14" fmla="*/ 8704 w 136"/>
                  <a:gd name="T15" fmla="*/ 1658 h 39"/>
                  <a:gd name="T16" fmla="*/ 6720 w 136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" h="39">
                    <a:moveTo>
                      <a:pt x="105" y="0"/>
                    </a:moveTo>
                    <a:cubicBezTo>
                      <a:pt x="105" y="8"/>
                      <a:pt x="105" y="8"/>
                      <a:pt x="105" y="8"/>
                    </a:cubicBezTo>
                    <a:cubicBezTo>
                      <a:pt x="105" y="13"/>
                      <a:pt x="88" y="17"/>
                      <a:pt x="68" y="17"/>
                    </a:cubicBezTo>
                    <a:cubicBezTo>
                      <a:pt x="47" y="17"/>
                      <a:pt x="31" y="13"/>
                      <a:pt x="31" y="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2" y="3"/>
                      <a:pt x="0" y="10"/>
                      <a:pt x="0" y="18"/>
                    </a:cubicBezTo>
                    <a:cubicBezTo>
                      <a:pt x="0" y="30"/>
                      <a:pt x="30" y="39"/>
                      <a:pt x="68" y="39"/>
                    </a:cubicBezTo>
                    <a:cubicBezTo>
                      <a:pt x="105" y="39"/>
                      <a:pt x="136" y="30"/>
                      <a:pt x="136" y="18"/>
                    </a:cubicBezTo>
                    <a:cubicBezTo>
                      <a:pt x="136" y="10"/>
                      <a:pt x="123" y="3"/>
                      <a:pt x="105" y="0"/>
                    </a:cubicBezTo>
                    <a:close/>
                  </a:path>
                </a:pathLst>
              </a:custGeom>
              <a:solidFill>
                <a:srgbClr val="A2A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8" name="Freeform 56"/>
              <p:cNvSpPr>
                <a:spLocks noChangeAspect="1"/>
              </p:cNvSpPr>
              <p:nvPr/>
            </p:nvSpPr>
            <p:spPr bwMode="auto">
              <a:xfrm>
                <a:off x="2790" y="3070"/>
                <a:ext cx="300" cy="98"/>
              </a:xfrm>
              <a:custGeom>
                <a:avLst/>
                <a:gdLst>
                  <a:gd name="T0" fmla="*/ 9024 w 150"/>
                  <a:gd name="T1" fmla="*/ 0 h 46"/>
                  <a:gd name="T2" fmla="*/ 9024 w 150"/>
                  <a:gd name="T3" fmla="*/ 0 h 46"/>
                  <a:gd name="T4" fmla="*/ 9152 w 150"/>
                  <a:gd name="T5" fmla="*/ 473 h 46"/>
                  <a:gd name="T6" fmla="*/ 4800 w 150"/>
                  <a:gd name="T7" fmla="*/ 2405 h 46"/>
                  <a:gd name="T8" fmla="*/ 448 w 150"/>
                  <a:gd name="T9" fmla="*/ 473 h 46"/>
                  <a:gd name="T10" fmla="*/ 512 w 150"/>
                  <a:gd name="T11" fmla="*/ 85 h 46"/>
                  <a:gd name="T12" fmla="*/ 0 w 150"/>
                  <a:gd name="T13" fmla="*/ 2060 h 46"/>
                  <a:gd name="T14" fmla="*/ 4800 w 150"/>
                  <a:gd name="T15" fmla="*/ 4303 h 46"/>
                  <a:gd name="T16" fmla="*/ 9600 w 150"/>
                  <a:gd name="T17" fmla="*/ 2060 h 46"/>
                  <a:gd name="T18" fmla="*/ 9024 w 150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0" h="46">
                    <a:moveTo>
                      <a:pt x="141" y="0"/>
                    </a:move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2"/>
                      <a:pt x="143" y="3"/>
                      <a:pt x="143" y="5"/>
                    </a:cubicBezTo>
                    <a:cubicBezTo>
                      <a:pt x="143" y="17"/>
                      <a:pt x="112" y="26"/>
                      <a:pt x="75" y="26"/>
                    </a:cubicBezTo>
                    <a:cubicBezTo>
                      <a:pt x="37" y="26"/>
                      <a:pt x="7" y="17"/>
                      <a:pt x="7" y="5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4" y="5"/>
                      <a:pt x="0" y="16"/>
                      <a:pt x="0" y="22"/>
                    </a:cubicBezTo>
                    <a:cubicBezTo>
                      <a:pt x="0" y="35"/>
                      <a:pt x="33" y="46"/>
                      <a:pt x="75" y="46"/>
                    </a:cubicBezTo>
                    <a:cubicBezTo>
                      <a:pt x="116" y="46"/>
                      <a:pt x="150" y="35"/>
                      <a:pt x="150" y="22"/>
                    </a:cubicBezTo>
                    <a:cubicBezTo>
                      <a:pt x="150" y="14"/>
                      <a:pt x="145" y="3"/>
                      <a:pt x="141" y="0"/>
                    </a:cubicBezTo>
                    <a:close/>
                  </a:path>
                </a:pathLst>
              </a:custGeom>
              <a:solidFill>
                <a:srgbClr val="354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9" name="Freeform 57"/>
              <p:cNvSpPr>
                <a:spLocks noChangeAspect="1"/>
              </p:cNvSpPr>
              <p:nvPr/>
            </p:nvSpPr>
            <p:spPr bwMode="auto">
              <a:xfrm>
                <a:off x="2844" y="3075"/>
                <a:ext cx="226" cy="44"/>
              </a:xfrm>
              <a:custGeom>
                <a:avLst/>
                <a:gdLst>
                  <a:gd name="T0" fmla="*/ 4096 w 113"/>
                  <a:gd name="T1" fmla="*/ 1546 h 21"/>
                  <a:gd name="T2" fmla="*/ 7232 w 113"/>
                  <a:gd name="T3" fmla="*/ 0 h 21"/>
                  <a:gd name="T4" fmla="*/ 3072 w 113"/>
                  <a:gd name="T5" fmla="*/ 1773 h 21"/>
                  <a:gd name="T6" fmla="*/ 0 w 113"/>
                  <a:gd name="T7" fmla="*/ 1178 h 21"/>
                  <a:gd name="T8" fmla="*/ 4096 w 113"/>
                  <a:gd name="T9" fmla="*/ 154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21">
                    <a:moveTo>
                      <a:pt x="64" y="18"/>
                    </a:moveTo>
                    <a:cubicBezTo>
                      <a:pt x="81" y="16"/>
                      <a:pt x="106" y="12"/>
                      <a:pt x="113" y="0"/>
                    </a:cubicBezTo>
                    <a:cubicBezTo>
                      <a:pt x="113" y="12"/>
                      <a:pt x="84" y="21"/>
                      <a:pt x="48" y="21"/>
                    </a:cubicBezTo>
                    <a:cubicBezTo>
                      <a:pt x="29" y="21"/>
                      <a:pt x="12" y="19"/>
                      <a:pt x="0" y="14"/>
                    </a:cubicBezTo>
                    <a:cubicBezTo>
                      <a:pt x="11" y="17"/>
                      <a:pt x="37" y="20"/>
                      <a:pt x="64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0" name="Freeform 58"/>
              <p:cNvSpPr>
                <a:spLocks noChangeAspect="1"/>
              </p:cNvSpPr>
              <p:nvPr/>
            </p:nvSpPr>
            <p:spPr bwMode="auto">
              <a:xfrm>
                <a:off x="2858" y="3128"/>
                <a:ext cx="236" cy="57"/>
              </a:xfrm>
              <a:custGeom>
                <a:avLst/>
                <a:gdLst>
                  <a:gd name="T0" fmla="*/ 4288 w 118"/>
                  <a:gd name="T1" fmla="*/ 1845 h 27"/>
                  <a:gd name="T2" fmla="*/ 7552 w 118"/>
                  <a:gd name="T3" fmla="*/ 0 h 27"/>
                  <a:gd name="T4" fmla="*/ 3328 w 118"/>
                  <a:gd name="T5" fmla="*/ 2379 h 27"/>
                  <a:gd name="T6" fmla="*/ 0 w 118"/>
                  <a:gd name="T7" fmla="*/ 1769 h 27"/>
                  <a:gd name="T8" fmla="*/ 4288 w 118"/>
                  <a:gd name="T9" fmla="*/ 184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27">
                    <a:moveTo>
                      <a:pt x="67" y="21"/>
                    </a:moveTo>
                    <a:cubicBezTo>
                      <a:pt x="85" y="19"/>
                      <a:pt x="111" y="14"/>
                      <a:pt x="118" y="0"/>
                    </a:cubicBezTo>
                    <a:cubicBezTo>
                      <a:pt x="118" y="14"/>
                      <a:pt x="89" y="27"/>
                      <a:pt x="52" y="27"/>
                    </a:cubicBezTo>
                    <a:cubicBezTo>
                      <a:pt x="33" y="27"/>
                      <a:pt x="12" y="25"/>
                      <a:pt x="0" y="20"/>
                    </a:cubicBezTo>
                    <a:cubicBezTo>
                      <a:pt x="11" y="23"/>
                      <a:pt x="39" y="25"/>
                      <a:pt x="67" y="21"/>
                    </a:cubicBezTo>
                    <a:close/>
                  </a:path>
                </a:pathLst>
              </a:custGeom>
              <a:solidFill>
                <a:srgbClr val="CA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1" name="Freeform 59"/>
              <p:cNvSpPr>
                <a:spLocks noChangeAspect="1"/>
              </p:cNvSpPr>
              <p:nvPr/>
            </p:nvSpPr>
            <p:spPr bwMode="auto">
              <a:xfrm>
                <a:off x="3250" y="2868"/>
                <a:ext cx="164" cy="96"/>
              </a:xfrm>
              <a:custGeom>
                <a:avLst/>
                <a:gdLst>
                  <a:gd name="T0" fmla="*/ 4928 w 82"/>
                  <a:gd name="T1" fmla="*/ 0 h 45"/>
                  <a:gd name="T2" fmla="*/ 0 w 82"/>
                  <a:gd name="T3" fmla="*/ 0 h 45"/>
                  <a:gd name="T4" fmla="*/ 192 w 82"/>
                  <a:gd name="T5" fmla="*/ 2067 h 45"/>
                  <a:gd name="T6" fmla="*/ 0 w 82"/>
                  <a:gd name="T7" fmla="*/ 4241 h 45"/>
                  <a:gd name="T8" fmla="*/ 4928 w 82"/>
                  <a:gd name="T9" fmla="*/ 4241 h 45"/>
                  <a:gd name="T10" fmla="*/ 5248 w 82"/>
                  <a:gd name="T11" fmla="*/ 2067 h 45"/>
                  <a:gd name="T12" fmla="*/ 4928 w 82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45">
                    <a:moveTo>
                      <a:pt x="7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13"/>
                      <a:pt x="3" y="22"/>
                    </a:cubicBezTo>
                    <a:cubicBezTo>
                      <a:pt x="3" y="32"/>
                      <a:pt x="2" y="40"/>
                      <a:pt x="0" y="45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80" y="45"/>
                      <a:pt x="82" y="35"/>
                      <a:pt x="82" y="22"/>
                    </a:cubicBezTo>
                    <a:cubicBezTo>
                      <a:pt x="82" y="10"/>
                      <a:pt x="80" y="0"/>
                      <a:pt x="77" y="0"/>
                    </a:cubicBezTo>
                    <a:close/>
                  </a:path>
                </a:pathLst>
              </a:custGeom>
              <a:solidFill>
                <a:srgbClr val="D5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2" name="Freeform 60"/>
              <p:cNvSpPr>
                <a:spLocks noChangeAspect="1"/>
              </p:cNvSpPr>
              <p:nvPr/>
            </p:nvSpPr>
            <p:spPr bwMode="auto">
              <a:xfrm>
                <a:off x="3394" y="2844"/>
                <a:ext cx="30" cy="143"/>
              </a:xfrm>
              <a:custGeom>
                <a:avLst/>
                <a:gdLst>
                  <a:gd name="T0" fmla="*/ 384 w 15"/>
                  <a:gd name="T1" fmla="*/ 0 h 67"/>
                  <a:gd name="T2" fmla="*/ 384 w 15"/>
                  <a:gd name="T3" fmla="*/ 0 h 67"/>
                  <a:gd name="T4" fmla="*/ 0 w 15"/>
                  <a:gd name="T5" fmla="*/ 1020 h 67"/>
                  <a:gd name="T6" fmla="*/ 320 w 15"/>
                  <a:gd name="T7" fmla="*/ 1020 h 67"/>
                  <a:gd name="T8" fmla="*/ 640 w 15"/>
                  <a:gd name="T9" fmla="*/ 3093 h 67"/>
                  <a:gd name="T10" fmla="*/ 320 w 15"/>
                  <a:gd name="T11" fmla="*/ 5306 h 67"/>
                  <a:gd name="T12" fmla="*/ 0 w 15"/>
                  <a:gd name="T13" fmla="*/ 5306 h 67"/>
                  <a:gd name="T14" fmla="*/ 384 w 15"/>
                  <a:gd name="T15" fmla="*/ 6328 h 67"/>
                  <a:gd name="T16" fmla="*/ 384 w 15"/>
                  <a:gd name="T17" fmla="*/ 6328 h 67"/>
                  <a:gd name="T18" fmla="*/ 960 w 15"/>
                  <a:gd name="T19" fmla="*/ 3093 h 67"/>
                  <a:gd name="T20" fmla="*/ 384 w 15"/>
                  <a:gd name="T21" fmla="*/ 0 h 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67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4"/>
                      <a:pt x="0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1"/>
                      <a:pt x="10" y="21"/>
                      <a:pt x="10" y="33"/>
                    </a:cubicBezTo>
                    <a:cubicBezTo>
                      <a:pt x="10" y="46"/>
                      <a:pt x="8" y="56"/>
                      <a:pt x="5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62"/>
                      <a:pt x="3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11" y="67"/>
                      <a:pt x="15" y="52"/>
                      <a:pt x="15" y="33"/>
                    </a:cubicBezTo>
                    <a:cubicBezTo>
                      <a:pt x="15" y="15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6C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3" name="Freeform 61"/>
              <p:cNvSpPr>
                <a:spLocks noChangeAspect="1"/>
              </p:cNvSpPr>
              <p:nvPr/>
            </p:nvSpPr>
            <p:spPr bwMode="auto">
              <a:xfrm>
                <a:off x="2712" y="2857"/>
                <a:ext cx="154" cy="115"/>
              </a:xfrm>
              <a:custGeom>
                <a:avLst/>
                <a:gdLst>
                  <a:gd name="T0" fmla="*/ 4928 w 77"/>
                  <a:gd name="T1" fmla="*/ 0 h 54"/>
                  <a:gd name="T2" fmla="*/ 256 w 77"/>
                  <a:gd name="T3" fmla="*/ 0 h 54"/>
                  <a:gd name="T4" fmla="*/ 192 w 77"/>
                  <a:gd name="T5" fmla="*/ 0 h 54"/>
                  <a:gd name="T6" fmla="*/ 0 w 77"/>
                  <a:gd name="T7" fmla="*/ 2549 h 54"/>
                  <a:gd name="T8" fmla="*/ 192 w 77"/>
                  <a:gd name="T9" fmla="*/ 5043 h 54"/>
                  <a:gd name="T10" fmla="*/ 256 w 77"/>
                  <a:gd name="T11" fmla="*/ 5043 h 54"/>
                  <a:gd name="T12" fmla="*/ 4928 w 77"/>
                  <a:gd name="T13" fmla="*/ 5043 h 54"/>
                  <a:gd name="T14" fmla="*/ 4928 w 77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7" h="54">
                    <a:moveTo>
                      <a:pt x="77" y="0"/>
                    </a:moveTo>
                    <a:cubicBezTo>
                      <a:pt x="38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2"/>
                      <a:pt x="0" y="27"/>
                    </a:cubicBezTo>
                    <a:cubicBezTo>
                      <a:pt x="0" y="42"/>
                      <a:pt x="2" y="54"/>
                      <a:pt x="3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38" y="54"/>
                      <a:pt x="77" y="54"/>
                    </a:cubicBezTo>
                    <a:cubicBezTo>
                      <a:pt x="77" y="39"/>
                      <a:pt x="77" y="21"/>
                      <a:pt x="77" y="0"/>
                    </a:cubicBez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4" name="Freeform 62"/>
              <p:cNvSpPr>
                <a:spLocks noChangeAspect="1"/>
              </p:cNvSpPr>
              <p:nvPr/>
            </p:nvSpPr>
            <p:spPr bwMode="auto">
              <a:xfrm>
                <a:off x="3014" y="2834"/>
                <a:ext cx="178" cy="162"/>
              </a:xfrm>
              <a:custGeom>
                <a:avLst/>
                <a:gdLst>
                  <a:gd name="T0" fmla="*/ 5376 w 89"/>
                  <a:gd name="T1" fmla="*/ 0 h 76"/>
                  <a:gd name="T2" fmla="*/ 2496 w 89"/>
                  <a:gd name="T3" fmla="*/ 1008 h 76"/>
                  <a:gd name="T4" fmla="*/ 0 w 89"/>
                  <a:gd name="T5" fmla="*/ 1008 h 76"/>
                  <a:gd name="T6" fmla="*/ 0 w 89"/>
                  <a:gd name="T7" fmla="*/ 6111 h 76"/>
                  <a:gd name="T8" fmla="*/ 2496 w 89"/>
                  <a:gd name="T9" fmla="*/ 6111 h 76"/>
                  <a:gd name="T10" fmla="*/ 5376 w 89"/>
                  <a:gd name="T11" fmla="*/ 7119 h 76"/>
                  <a:gd name="T12" fmla="*/ 5696 w 89"/>
                  <a:gd name="T13" fmla="*/ 3577 h 76"/>
                  <a:gd name="T14" fmla="*/ 5376 w 89"/>
                  <a:gd name="T15" fmla="*/ 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76">
                    <a:moveTo>
                      <a:pt x="84" y="0"/>
                    </a:moveTo>
                    <a:cubicBezTo>
                      <a:pt x="84" y="0"/>
                      <a:pt x="59" y="11"/>
                      <a:pt x="39" y="11"/>
                    </a:cubicBezTo>
                    <a:cubicBezTo>
                      <a:pt x="34" y="11"/>
                      <a:pt x="19" y="11"/>
                      <a:pt x="0" y="11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9" y="65"/>
                      <a:pt x="34" y="65"/>
                      <a:pt x="39" y="65"/>
                    </a:cubicBezTo>
                    <a:cubicBezTo>
                      <a:pt x="59" y="65"/>
                      <a:pt x="84" y="76"/>
                      <a:pt x="84" y="76"/>
                    </a:cubicBezTo>
                    <a:cubicBezTo>
                      <a:pt x="87" y="76"/>
                      <a:pt x="89" y="59"/>
                      <a:pt x="89" y="38"/>
                    </a:cubicBezTo>
                    <a:cubicBezTo>
                      <a:pt x="89" y="17"/>
                      <a:pt x="87" y="0"/>
                      <a:pt x="84" y="0"/>
                    </a:cubicBezTo>
                    <a:close/>
                  </a:path>
                </a:pathLst>
              </a:custGeom>
              <a:solidFill>
                <a:srgbClr val="BCC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5" name="Freeform 63"/>
              <p:cNvSpPr>
                <a:spLocks noChangeAspect="1"/>
              </p:cNvSpPr>
              <p:nvPr/>
            </p:nvSpPr>
            <p:spPr bwMode="auto">
              <a:xfrm>
                <a:off x="3014" y="2889"/>
                <a:ext cx="178" cy="107"/>
              </a:xfrm>
              <a:custGeom>
                <a:avLst/>
                <a:gdLst>
                  <a:gd name="T0" fmla="*/ 5376 w 89"/>
                  <a:gd name="T1" fmla="*/ 4804 h 50"/>
                  <a:gd name="T2" fmla="*/ 5696 w 89"/>
                  <a:gd name="T3" fmla="*/ 1177 h 50"/>
                  <a:gd name="T4" fmla="*/ 5696 w 89"/>
                  <a:gd name="T5" fmla="*/ 1068 h 50"/>
                  <a:gd name="T6" fmla="*/ 4224 w 89"/>
                  <a:gd name="T7" fmla="*/ 274 h 50"/>
                  <a:gd name="T8" fmla="*/ 0 w 89"/>
                  <a:gd name="T9" fmla="*/ 188 h 50"/>
                  <a:gd name="T10" fmla="*/ 0 w 89"/>
                  <a:gd name="T11" fmla="*/ 3732 h 50"/>
                  <a:gd name="T12" fmla="*/ 2496 w 89"/>
                  <a:gd name="T13" fmla="*/ 3732 h 50"/>
                  <a:gd name="T14" fmla="*/ 5376 w 89"/>
                  <a:gd name="T15" fmla="*/ 4804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50">
                    <a:moveTo>
                      <a:pt x="84" y="50"/>
                    </a:moveTo>
                    <a:cubicBezTo>
                      <a:pt x="87" y="50"/>
                      <a:pt x="89" y="33"/>
                      <a:pt x="89" y="12"/>
                    </a:cubicBezTo>
                    <a:cubicBezTo>
                      <a:pt x="89" y="12"/>
                      <a:pt x="89" y="11"/>
                      <a:pt x="89" y="11"/>
                    </a:cubicBezTo>
                    <a:cubicBezTo>
                      <a:pt x="83" y="0"/>
                      <a:pt x="66" y="3"/>
                      <a:pt x="66" y="3"/>
                    </a:cubicBezTo>
                    <a:cubicBezTo>
                      <a:pt x="66" y="3"/>
                      <a:pt x="11" y="1"/>
                      <a:pt x="0" y="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59" y="39"/>
                      <a:pt x="84" y="50"/>
                      <a:pt x="84" y="5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6" name="Freeform 64"/>
              <p:cNvSpPr>
                <a:spLocks noChangeAspect="1"/>
              </p:cNvSpPr>
              <p:nvPr/>
            </p:nvSpPr>
            <p:spPr bwMode="auto">
              <a:xfrm>
                <a:off x="3014" y="2904"/>
                <a:ext cx="184" cy="92"/>
              </a:xfrm>
              <a:custGeom>
                <a:avLst/>
                <a:gdLst>
                  <a:gd name="T0" fmla="*/ 5696 w 92"/>
                  <a:gd name="T1" fmla="*/ 1419 h 43"/>
                  <a:gd name="T2" fmla="*/ 5696 w 92"/>
                  <a:gd name="T3" fmla="*/ 499 h 43"/>
                  <a:gd name="T4" fmla="*/ 5248 w 92"/>
                  <a:gd name="T5" fmla="*/ 2518 h 43"/>
                  <a:gd name="T6" fmla="*/ 2048 w 92"/>
                  <a:gd name="T7" fmla="*/ 2009 h 43"/>
                  <a:gd name="T8" fmla="*/ 0 w 92"/>
                  <a:gd name="T9" fmla="*/ 0 h 43"/>
                  <a:gd name="T10" fmla="*/ 0 w 92"/>
                  <a:gd name="T11" fmla="*/ 2957 h 43"/>
                  <a:gd name="T12" fmla="*/ 128 w 92"/>
                  <a:gd name="T13" fmla="*/ 3036 h 43"/>
                  <a:gd name="T14" fmla="*/ 2496 w 92"/>
                  <a:gd name="T15" fmla="*/ 3036 h 43"/>
                  <a:gd name="T16" fmla="*/ 5376 w 92"/>
                  <a:gd name="T17" fmla="*/ 4125 h 43"/>
                  <a:gd name="T18" fmla="*/ 5696 w 92"/>
                  <a:gd name="T19" fmla="*/ 1615 h 43"/>
                  <a:gd name="T20" fmla="*/ 5696 w 92"/>
                  <a:gd name="T21" fmla="*/ 1419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" h="43">
                    <a:moveTo>
                      <a:pt x="89" y="15"/>
                    </a:moveTo>
                    <a:cubicBezTo>
                      <a:pt x="89" y="10"/>
                      <a:pt x="89" y="5"/>
                      <a:pt x="89" y="5"/>
                    </a:cubicBezTo>
                    <a:cubicBezTo>
                      <a:pt x="92" y="9"/>
                      <a:pt x="86" y="22"/>
                      <a:pt x="82" y="26"/>
                    </a:cubicBezTo>
                    <a:cubicBezTo>
                      <a:pt x="77" y="30"/>
                      <a:pt x="60" y="21"/>
                      <a:pt x="32" y="21"/>
                    </a:cubicBezTo>
                    <a:cubicBezTo>
                      <a:pt x="13" y="21"/>
                      <a:pt x="0" y="14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59" y="32"/>
                      <a:pt x="84" y="43"/>
                      <a:pt x="84" y="43"/>
                    </a:cubicBezTo>
                    <a:cubicBezTo>
                      <a:pt x="86" y="43"/>
                      <a:pt x="88" y="32"/>
                      <a:pt x="89" y="17"/>
                    </a:cubicBezTo>
                    <a:cubicBezTo>
                      <a:pt x="89" y="17"/>
                      <a:pt x="89" y="16"/>
                      <a:pt x="89" y="15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7" name="Freeform 65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solidFill>
                <a:srgbClr val="AA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8" name="Freeform 66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solidFill>
                <a:srgbClr val="AA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9" name="Freeform 67"/>
              <p:cNvSpPr>
                <a:spLocks noChangeAspect="1"/>
              </p:cNvSpPr>
              <p:nvPr/>
            </p:nvSpPr>
            <p:spPr bwMode="auto">
              <a:xfrm>
                <a:off x="2578" y="2902"/>
                <a:ext cx="138" cy="66"/>
              </a:xfrm>
              <a:custGeom>
                <a:avLst/>
                <a:gdLst>
                  <a:gd name="T0" fmla="*/ 4416 w 69"/>
                  <a:gd name="T1" fmla="*/ 2895 h 31"/>
                  <a:gd name="T2" fmla="*/ 4352 w 69"/>
                  <a:gd name="T3" fmla="*/ 1314 h 31"/>
                  <a:gd name="T4" fmla="*/ 4224 w 69"/>
                  <a:gd name="T5" fmla="*/ 0 h 31"/>
                  <a:gd name="T6" fmla="*/ 3648 w 69"/>
                  <a:gd name="T7" fmla="*/ 273 h 31"/>
                  <a:gd name="T8" fmla="*/ 2304 w 69"/>
                  <a:gd name="T9" fmla="*/ 273 h 31"/>
                  <a:gd name="T10" fmla="*/ 2880 w 69"/>
                  <a:gd name="T11" fmla="*/ 1891 h 31"/>
                  <a:gd name="T12" fmla="*/ 0 w 69"/>
                  <a:gd name="T13" fmla="*/ 2052 h 31"/>
                  <a:gd name="T14" fmla="*/ 0 w 69"/>
                  <a:gd name="T15" fmla="*/ 2240 h 31"/>
                  <a:gd name="T16" fmla="*/ 192 w 69"/>
                  <a:gd name="T17" fmla="*/ 2895 h 31"/>
                  <a:gd name="T18" fmla="*/ 2688 w 69"/>
                  <a:gd name="T19" fmla="*/ 2895 h 31"/>
                  <a:gd name="T20" fmla="*/ 4416 w 69"/>
                  <a:gd name="T21" fmla="*/ 2895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9" h="31">
                    <a:moveTo>
                      <a:pt x="69" y="31"/>
                    </a:moveTo>
                    <a:cubicBezTo>
                      <a:pt x="68" y="28"/>
                      <a:pt x="68" y="22"/>
                      <a:pt x="68" y="14"/>
                    </a:cubicBezTo>
                    <a:cubicBezTo>
                      <a:pt x="67" y="8"/>
                      <a:pt x="66" y="1"/>
                      <a:pt x="66" y="0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55" y="3"/>
                      <a:pt x="51" y="18"/>
                      <a:pt x="45" y="20"/>
                    </a:cubicBezTo>
                    <a:cubicBezTo>
                      <a:pt x="36" y="24"/>
                      <a:pt x="7" y="24"/>
                      <a:pt x="0" y="22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69" y="31"/>
                    </a:lnTo>
                    <a:close/>
                  </a:path>
                </a:pathLst>
              </a:custGeom>
              <a:solidFill>
                <a:srgbClr val="5A6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0" name="Freeform 68"/>
              <p:cNvSpPr>
                <a:spLocks noChangeAspect="1"/>
              </p:cNvSpPr>
              <p:nvPr/>
            </p:nvSpPr>
            <p:spPr bwMode="auto">
              <a:xfrm>
                <a:off x="2714" y="2895"/>
                <a:ext cx="152" cy="77"/>
              </a:xfrm>
              <a:custGeom>
                <a:avLst/>
                <a:gdLst>
                  <a:gd name="T0" fmla="*/ 3200 w 76"/>
                  <a:gd name="T1" fmla="*/ 2278 h 36"/>
                  <a:gd name="T2" fmla="*/ 0 w 76"/>
                  <a:gd name="T3" fmla="*/ 2515 h 36"/>
                  <a:gd name="T4" fmla="*/ 64 w 76"/>
                  <a:gd name="T5" fmla="*/ 3033 h 36"/>
                  <a:gd name="T6" fmla="*/ 192 w 76"/>
                  <a:gd name="T7" fmla="*/ 3454 h 36"/>
                  <a:gd name="T8" fmla="*/ 1216 w 76"/>
                  <a:gd name="T9" fmla="*/ 3454 h 36"/>
                  <a:gd name="T10" fmla="*/ 4864 w 76"/>
                  <a:gd name="T11" fmla="*/ 3454 h 36"/>
                  <a:gd name="T12" fmla="*/ 4864 w 76"/>
                  <a:gd name="T13" fmla="*/ 1176 h 36"/>
                  <a:gd name="T14" fmla="*/ 4800 w 76"/>
                  <a:gd name="T15" fmla="*/ 0 h 36"/>
                  <a:gd name="T16" fmla="*/ 4160 w 76"/>
                  <a:gd name="T17" fmla="*/ 402 h 36"/>
                  <a:gd name="T18" fmla="*/ 2624 w 76"/>
                  <a:gd name="T19" fmla="*/ 498 h 36"/>
                  <a:gd name="T20" fmla="*/ 3200 w 76"/>
                  <a:gd name="T21" fmla="*/ 227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6" h="36">
                    <a:moveTo>
                      <a:pt x="50" y="24"/>
                    </a:moveTo>
                    <a:cubicBezTo>
                      <a:pt x="41" y="28"/>
                      <a:pt x="10" y="28"/>
                      <a:pt x="0" y="26"/>
                    </a:cubicBezTo>
                    <a:cubicBezTo>
                      <a:pt x="0" y="28"/>
                      <a:pt x="0" y="30"/>
                      <a:pt x="1" y="32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5" y="6"/>
                      <a:pt x="75" y="2"/>
                      <a:pt x="75" y="0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61" y="5"/>
                      <a:pt x="57" y="21"/>
                      <a:pt x="50" y="24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1" name="Freeform 69"/>
              <p:cNvSpPr>
                <a:spLocks noChangeAspect="1"/>
              </p:cNvSpPr>
              <p:nvPr/>
            </p:nvSpPr>
            <p:spPr bwMode="auto">
              <a:xfrm>
                <a:off x="2452" y="2868"/>
                <a:ext cx="128" cy="96"/>
              </a:xfrm>
              <a:custGeom>
                <a:avLst/>
                <a:gdLst>
                  <a:gd name="T0" fmla="*/ 3968 w 64"/>
                  <a:gd name="T1" fmla="*/ 2067 h 45"/>
                  <a:gd name="T2" fmla="*/ 4096 w 64"/>
                  <a:gd name="T3" fmla="*/ 0 h 45"/>
                  <a:gd name="T4" fmla="*/ 448 w 64"/>
                  <a:gd name="T5" fmla="*/ 186 h 45"/>
                  <a:gd name="T6" fmla="*/ 0 w 64"/>
                  <a:gd name="T7" fmla="*/ 2067 h 45"/>
                  <a:gd name="T8" fmla="*/ 448 w 64"/>
                  <a:gd name="T9" fmla="*/ 4060 h 45"/>
                  <a:gd name="T10" fmla="*/ 4096 w 64"/>
                  <a:gd name="T11" fmla="*/ 4241 h 45"/>
                  <a:gd name="T12" fmla="*/ 3968 w 64"/>
                  <a:gd name="T13" fmla="*/ 2067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45">
                    <a:moveTo>
                      <a:pt x="62" y="22"/>
                    </a:moveTo>
                    <a:cubicBezTo>
                      <a:pt x="62" y="13"/>
                      <a:pt x="63" y="4"/>
                      <a:pt x="64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0" y="10"/>
                      <a:pt x="0" y="22"/>
                    </a:cubicBezTo>
                    <a:cubicBezTo>
                      <a:pt x="0" y="35"/>
                      <a:pt x="4" y="42"/>
                      <a:pt x="7" y="43"/>
                    </a:cubicBezTo>
                    <a:cubicBezTo>
                      <a:pt x="7" y="43"/>
                      <a:pt x="30" y="45"/>
                      <a:pt x="64" y="45"/>
                    </a:cubicBezTo>
                    <a:cubicBezTo>
                      <a:pt x="63" y="40"/>
                      <a:pt x="62" y="32"/>
                      <a:pt x="62" y="22"/>
                    </a:cubicBezTo>
                    <a:close/>
                  </a:path>
                </a:pathLst>
              </a:custGeom>
              <a:solidFill>
                <a:srgbClr val="959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2" name="Freeform 70"/>
              <p:cNvSpPr>
                <a:spLocks noChangeAspect="1"/>
              </p:cNvSpPr>
              <p:nvPr/>
            </p:nvSpPr>
            <p:spPr bwMode="auto">
              <a:xfrm>
                <a:off x="2486" y="3198"/>
                <a:ext cx="256" cy="162"/>
              </a:xfrm>
              <a:custGeom>
                <a:avLst/>
                <a:gdLst>
                  <a:gd name="T0" fmla="*/ 0 w 128"/>
                  <a:gd name="T1" fmla="*/ 0 h 76"/>
                  <a:gd name="T2" fmla="*/ 0 w 128"/>
                  <a:gd name="T3" fmla="*/ 1791 h 76"/>
                  <a:gd name="T4" fmla="*/ 8192 w 128"/>
                  <a:gd name="T5" fmla="*/ 7119 h 76"/>
                  <a:gd name="T6" fmla="*/ 0 w 128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8" h="76">
                    <a:moveTo>
                      <a:pt x="0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5" y="38"/>
                      <a:pt x="45" y="67"/>
                      <a:pt x="128" y="76"/>
                    </a:cubicBezTo>
                    <a:cubicBezTo>
                      <a:pt x="73" y="66"/>
                      <a:pt x="9" y="4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3" name="Freeform 71"/>
              <p:cNvSpPr>
                <a:spLocks noChangeAspect="1"/>
              </p:cNvSpPr>
              <p:nvPr/>
            </p:nvSpPr>
            <p:spPr bwMode="auto">
              <a:xfrm>
                <a:off x="2894" y="1671"/>
                <a:ext cx="114" cy="96"/>
              </a:xfrm>
              <a:custGeom>
                <a:avLst/>
                <a:gdLst>
                  <a:gd name="T0" fmla="*/ 3648 w 57"/>
                  <a:gd name="T1" fmla="*/ 0 h 45"/>
                  <a:gd name="T2" fmla="*/ 3648 w 57"/>
                  <a:gd name="T3" fmla="*/ 3582 h 45"/>
                  <a:gd name="T4" fmla="*/ 1408 w 57"/>
                  <a:gd name="T5" fmla="*/ 4241 h 45"/>
                  <a:gd name="T6" fmla="*/ 0 w 57"/>
                  <a:gd name="T7" fmla="*/ 4060 h 45"/>
                  <a:gd name="T8" fmla="*/ 2944 w 57"/>
                  <a:gd name="T9" fmla="*/ 3085 h 45"/>
                  <a:gd name="T10" fmla="*/ 3648 w 57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45">
                    <a:moveTo>
                      <a:pt x="57" y="0"/>
                    </a:moveTo>
                    <a:cubicBezTo>
                      <a:pt x="57" y="38"/>
                      <a:pt x="57" y="38"/>
                      <a:pt x="57" y="38"/>
                    </a:cubicBezTo>
                    <a:cubicBezTo>
                      <a:pt x="57" y="40"/>
                      <a:pt x="41" y="45"/>
                      <a:pt x="22" y="45"/>
                    </a:cubicBezTo>
                    <a:cubicBezTo>
                      <a:pt x="13" y="45"/>
                      <a:pt x="6" y="44"/>
                      <a:pt x="0" y="43"/>
                    </a:cubicBezTo>
                    <a:cubicBezTo>
                      <a:pt x="9" y="43"/>
                      <a:pt x="37" y="41"/>
                      <a:pt x="46" y="33"/>
                    </a:cubicBezTo>
                    <a:cubicBezTo>
                      <a:pt x="55" y="25"/>
                      <a:pt x="56" y="7"/>
                      <a:pt x="57" y="0"/>
                    </a:cubicBezTo>
                    <a:close/>
                  </a:path>
                </a:pathLst>
              </a:custGeom>
              <a:solidFill>
                <a:srgbClr val="858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4" name="Freeform 72"/>
              <p:cNvSpPr>
                <a:spLocks noChangeAspect="1"/>
              </p:cNvSpPr>
              <p:nvPr/>
            </p:nvSpPr>
            <p:spPr bwMode="auto">
              <a:xfrm>
                <a:off x="2870" y="1667"/>
                <a:ext cx="56" cy="81"/>
              </a:xfrm>
              <a:custGeom>
                <a:avLst/>
                <a:gdLst>
                  <a:gd name="T0" fmla="*/ 0 w 28"/>
                  <a:gd name="T1" fmla="*/ 3577 h 38"/>
                  <a:gd name="T2" fmla="*/ 0 w 28"/>
                  <a:gd name="T3" fmla="*/ 87 h 38"/>
                  <a:gd name="T4" fmla="*/ 128 w 28"/>
                  <a:gd name="T5" fmla="*/ 0 h 38"/>
                  <a:gd name="T6" fmla="*/ 1792 w 28"/>
                  <a:gd name="T7" fmla="*/ 473 h 38"/>
                  <a:gd name="T8" fmla="*/ 320 w 28"/>
                  <a:gd name="T9" fmla="*/ 746 h 38"/>
                  <a:gd name="T10" fmla="*/ 0 w 28"/>
                  <a:gd name="T11" fmla="*/ 3577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" h="38">
                    <a:moveTo>
                      <a:pt x="0" y="3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9" y="4"/>
                      <a:pt x="18" y="5"/>
                      <a:pt x="28" y="5"/>
                    </a:cubicBezTo>
                    <a:cubicBezTo>
                      <a:pt x="20" y="6"/>
                      <a:pt x="9" y="7"/>
                      <a:pt x="5" y="8"/>
                    </a:cubicBezTo>
                    <a:cubicBezTo>
                      <a:pt x="1" y="9"/>
                      <a:pt x="2" y="31"/>
                      <a:pt x="0" y="38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5" name="Freeform 73"/>
              <p:cNvSpPr>
                <a:spLocks noChangeAspect="1"/>
              </p:cNvSpPr>
              <p:nvPr/>
            </p:nvSpPr>
            <p:spPr bwMode="auto">
              <a:xfrm>
                <a:off x="2898" y="1778"/>
                <a:ext cx="108" cy="861"/>
              </a:xfrm>
              <a:custGeom>
                <a:avLst/>
                <a:gdLst>
                  <a:gd name="T0" fmla="*/ 3328 w 54"/>
                  <a:gd name="T1" fmla="*/ 0 h 404"/>
                  <a:gd name="T2" fmla="*/ 3328 w 54"/>
                  <a:gd name="T3" fmla="*/ 37198 h 404"/>
                  <a:gd name="T4" fmla="*/ 1280 w 54"/>
                  <a:gd name="T5" fmla="*/ 37856 h 404"/>
                  <a:gd name="T6" fmla="*/ 0 w 54"/>
                  <a:gd name="T7" fmla="*/ 37675 h 404"/>
                  <a:gd name="T8" fmla="*/ 2496 w 54"/>
                  <a:gd name="T9" fmla="*/ 35960 h 404"/>
                  <a:gd name="T10" fmla="*/ 3328 w 54"/>
                  <a:gd name="T11" fmla="*/ 0 h 4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404">
                    <a:moveTo>
                      <a:pt x="52" y="0"/>
                    </a:moveTo>
                    <a:cubicBezTo>
                      <a:pt x="52" y="397"/>
                      <a:pt x="52" y="397"/>
                      <a:pt x="52" y="397"/>
                    </a:cubicBezTo>
                    <a:cubicBezTo>
                      <a:pt x="52" y="399"/>
                      <a:pt x="38" y="404"/>
                      <a:pt x="20" y="404"/>
                    </a:cubicBezTo>
                    <a:cubicBezTo>
                      <a:pt x="12" y="404"/>
                      <a:pt x="6" y="403"/>
                      <a:pt x="0" y="402"/>
                    </a:cubicBezTo>
                    <a:cubicBezTo>
                      <a:pt x="8" y="402"/>
                      <a:pt x="24" y="401"/>
                      <a:pt x="39" y="384"/>
                    </a:cubicBezTo>
                    <a:cubicBezTo>
                      <a:pt x="54" y="367"/>
                      <a:pt x="50" y="6"/>
                      <a:pt x="52" y="0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6" name="Freeform 74"/>
              <p:cNvSpPr>
                <a:spLocks noChangeAspect="1"/>
              </p:cNvSpPr>
              <p:nvPr/>
            </p:nvSpPr>
            <p:spPr bwMode="auto">
              <a:xfrm>
                <a:off x="2874" y="1765"/>
                <a:ext cx="128" cy="857"/>
              </a:xfrm>
              <a:custGeom>
                <a:avLst/>
                <a:gdLst>
                  <a:gd name="T0" fmla="*/ 4096 w 64"/>
                  <a:gd name="T1" fmla="*/ 37740 h 402"/>
                  <a:gd name="T2" fmla="*/ 4096 w 64"/>
                  <a:gd name="T3" fmla="*/ 185 h 402"/>
                  <a:gd name="T4" fmla="*/ 2048 w 64"/>
                  <a:gd name="T5" fmla="*/ 582 h 402"/>
                  <a:gd name="T6" fmla="*/ 0 w 64"/>
                  <a:gd name="T7" fmla="*/ 87 h 402"/>
                  <a:gd name="T8" fmla="*/ 2880 w 64"/>
                  <a:gd name="T9" fmla="*/ 1678 h 402"/>
                  <a:gd name="T10" fmla="*/ 4096 w 64"/>
                  <a:gd name="T11" fmla="*/ 37740 h 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" h="402">
                    <a:moveTo>
                      <a:pt x="64" y="402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4" y="0"/>
                      <a:pt x="50" y="6"/>
                      <a:pt x="32" y="6"/>
                    </a:cubicBezTo>
                    <a:cubicBezTo>
                      <a:pt x="24" y="6"/>
                      <a:pt x="8" y="3"/>
                      <a:pt x="0" y="1"/>
                    </a:cubicBezTo>
                    <a:cubicBezTo>
                      <a:pt x="15" y="14"/>
                      <a:pt x="28" y="5"/>
                      <a:pt x="45" y="18"/>
                    </a:cubicBezTo>
                    <a:cubicBezTo>
                      <a:pt x="61" y="32"/>
                      <a:pt x="62" y="395"/>
                      <a:pt x="64" y="402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7" name="Freeform 75"/>
              <p:cNvSpPr>
                <a:spLocks noChangeAspect="1"/>
              </p:cNvSpPr>
              <p:nvPr/>
            </p:nvSpPr>
            <p:spPr bwMode="auto">
              <a:xfrm>
                <a:off x="2878" y="1786"/>
                <a:ext cx="52" cy="615"/>
              </a:xfrm>
              <a:custGeom>
                <a:avLst/>
                <a:gdLst>
                  <a:gd name="T0" fmla="*/ 0 w 26"/>
                  <a:gd name="T1" fmla="*/ 27306 h 288"/>
                  <a:gd name="T2" fmla="*/ 0 w 26"/>
                  <a:gd name="T3" fmla="*/ 88 h 288"/>
                  <a:gd name="T4" fmla="*/ 128 w 26"/>
                  <a:gd name="T5" fmla="*/ 0 h 288"/>
                  <a:gd name="T6" fmla="*/ 1664 w 26"/>
                  <a:gd name="T7" fmla="*/ 401 h 288"/>
                  <a:gd name="T8" fmla="*/ 512 w 26"/>
                  <a:gd name="T9" fmla="*/ 856 h 288"/>
                  <a:gd name="T10" fmla="*/ 0 w 26"/>
                  <a:gd name="T11" fmla="*/ 27306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" h="288">
                    <a:moveTo>
                      <a:pt x="0" y="2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4"/>
                      <a:pt x="17" y="4"/>
                      <a:pt x="26" y="4"/>
                    </a:cubicBezTo>
                    <a:cubicBezTo>
                      <a:pt x="18" y="5"/>
                      <a:pt x="12" y="8"/>
                      <a:pt x="8" y="9"/>
                    </a:cubicBezTo>
                    <a:cubicBezTo>
                      <a:pt x="4" y="10"/>
                      <a:pt x="2" y="282"/>
                      <a:pt x="0" y="288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8" name="Freeform 76"/>
              <p:cNvSpPr>
                <a:spLocks noChangeAspect="1"/>
              </p:cNvSpPr>
              <p:nvPr/>
            </p:nvSpPr>
            <p:spPr bwMode="auto">
              <a:xfrm>
                <a:off x="2894" y="1767"/>
                <a:ext cx="106" cy="113"/>
              </a:xfrm>
              <a:custGeom>
                <a:avLst/>
                <a:gdLst>
                  <a:gd name="T0" fmla="*/ 0 w 53"/>
                  <a:gd name="T1" fmla="*/ 185 h 53"/>
                  <a:gd name="T2" fmla="*/ 3392 w 53"/>
                  <a:gd name="T3" fmla="*/ 0 h 53"/>
                  <a:gd name="T4" fmla="*/ 3392 w 53"/>
                  <a:gd name="T5" fmla="*/ 4983 h 53"/>
                  <a:gd name="T6" fmla="*/ 2880 w 53"/>
                  <a:gd name="T7" fmla="*/ 746 h 53"/>
                  <a:gd name="T8" fmla="*/ 0 w 53"/>
                  <a:gd name="T9" fmla="*/ 185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"/>
                    </a:moveTo>
                    <a:cubicBezTo>
                      <a:pt x="6" y="3"/>
                      <a:pt x="28" y="8"/>
                      <a:pt x="53" y="0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1" y="31"/>
                      <a:pt x="50" y="9"/>
                      <a:pt x="45" y="8"/>
                    </a:cubicBezTo>
                    <a:cubicBezTo>
                      <a:pt x="39" y="6"/>
                      <a:pt x="14" y="10"/>
                      <a:pt x="0" y="2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9" name="Freeform 77"/>
              <p:cNvSpPr>
                <a:spLocks noChangeAspect="1"/>
              </p:cNvSpPr>
              <p:nvPr/>
            </p:nvSpPr>
            <p:spPr bwMode="auto">
              <a:xfrm>
                <a:off x="2898" y="2853"/>
                <a:ext cx="108" cy="215"/>
              </a:xfrm>
              <a:custGeom>
                <a:avLst/>
                <a:gdLst>
                  <a:gd name="T0" fmla="*/ 3328 w 54"/>
                  <a:gd name="T1" fmla="*/ 0 h 101"/>
                  <a:gd name="T2" fmla="*/ 3328 w 54"/>
                  <a:gd name="T3" fmla="*/ 8751 h 101"/>
                  <a:gd name="T4" fmla="*/ 1280 w 54"/>
                  <a:gd name="T5" fmla="*/ 9403 h 101"/>
                  <a:gd name="T6" fmla="*/ 0 w 54"/>
                  <a:gd name="T7" fmla="*/ 9222 h 101"/>
                  <a:gd name="T8" fmla="*/ 2496 w 54"/>
                  <a:gd name="T9" fmla="*/ 7512 h 101"/>
                  <a:gd name="T10" fmla="*/ 3328 w 54"/>
                  <a:gd name="T11" fmla="*/ 0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101">
                    <a:moveTo>
                      <a:pt x="52" y="0"/>
                    </a:moveTo>
                    <a:cubicBezTo>
                      <a:pt x="52" y="94"/>
                      <a:pt x="52" y="94"/>
                      <a:pt x="52" y="94"/>
                    </a:cubicBezTo>
                    <a:cubicBezTo>
                      <a:pt x="52" y="96"/>
                      <a:pt x="38" y="101"/>
                      <a:pt x="20" y="101"/>
                    </a:cubicBezTo>
                    <a:cubicBezTo>
                      <a:pt x="12" y="101"/>
                      <a:pt x="6" y="100"/>
                      <a:pt x="0" y="99"/>
                    </a:cubicBezTo>
                    <a:cubicBezTo>
                      <a:pt x="8" y="99"/>
                      <a:pt x="24" y="98"/>
                      <a:pt x="39" y="81"/>
                    </a:cubicBezTo>
                    <a:cubicBezTo>
                      <a:pt x="54" y="64"/>
                      <a:pt x="50" y="6"/>
                      <a:pt x="52" y="0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0" name="Freeform 78"/>
              <p:cNvSpPr>
                <a:spLocks noChangeAspect="1"/>
              </p:cNvSpPr>
              <p:nvPr/>
            </p:nvSpPr>
            <p:spPr bwMode="auto">
              <a:xfrm>
                <a:off x="2874" y="2840"/>
                <a:ext cx="128" cy="211"/>
              </a:xfrm>
              <a:custGeom>
                <a:avLst/>
                <a:gdLst>
                  <a:gd name="T0" fmla="*/ 4096 w 64"/>
                  <a:gd name="T1" fmla="*/ 9284 h 99"/>
                  <a:gd name="T2" fmla="*/ 4096 w 64"/>
                  <a:gd name="T3" fmla="*/ 181 h 99"/>
                  <a:gd name="T4" fmla="*/ 2048 w 64"/>
                  <a:gd name="T5" fmla="*/ 582 h 99"/>
                  <a:gd name="T6" fmla="*/ 0 w 64"/>
                  <a:gd name="T7" fmla="*/ 85 h 99"/>
                  <a:gd name="T8" fmla="*/ 2880 w 64"/>
                  <a:gd name="T9" fmla="*/ 1675 h 99"/>
                  <a:gd name="T10" fmla="*/ 4096 w 64"/>
                  <a:gd name="T11" fmla="*/ 9284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" h="99">
                    <a:moveTo>
                      <a:pt x="64" y="99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4" y="0"/>
                      <a:pt x="50" y="6"/>
                      <a:pt x="32" y="6"/>
                    </a:cubicBezTo>
                    <a:cubicBezTo>
                      <a:pt x="24" y="6"/>
                      <a:pt x="8" y="3"/>
                      <a:pt x="0" y="1"/>
                    </a:cubicBezTo>
                    <a:cubicBezTo>
                      <a:pt x="15" y="14"/>
                      <a:pt x="28" y="5"/>
                      <a:pt x="45" y="18"/>
                    </a:cubicBezTo>
                    <a:cubicBezTo>
                      <a:pt x="61" y="32"/>
                      <a:pt x="62" y="92"/>
                      <a:pt x="64" y="99"/>
                    </a:cubicBez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1" name="Freeform 79"/>
              <p:cNvSpPr>
                <a:spLocks noChangeAspect="1"/>
              </p:cNvSpPr>
              <p:nvPr/>
            </p:nvSpPr>
            <p:spPr bwMode="auto">
              <a:xfrm>
                <a:off x="2878" y="2861"/>
                <a:ext cx="52" cy="164"/>
              </a:xfrm>
              <a:custGeom>
                <a:avLst/>
                <a:gdLst>
                  <a:gd name="T0" fmla="*/ 0 w 26"/>
                  <a:gd name="T1" fmla="*/ 7176 h 77"/>
                  <a:gd name="T2" fmla="*/ 0 w 26"/>
                  <a:gd name="T3" fmla="*/ 85 h 77"/>
                  <a:gd name="T4" fmla="*/ 128 w 26"/>
                  <a:gd name="T5" fmla="*/ 0 h 77"/>
                  <a:gd name="T6" fmla="*/ 1664 w 26"/>
                  <a:gd name="T7" fmla="*/ 386 h 77"/>
                  <a:gd name="T8" fmla="*/ 512 w 26"/>
                  <a:gd name="T9" fmla="*/ 822 h 77"/>
                  <a:gd name="T10" fmla="*/ 0 w 26"/>
                  <a:gd name="T11" fmla="*/ 7176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" h="77">
                    <a:moveTo>
                      <a:pt x="0" y="77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4"/>
                      <a:pt x="17" y="4"/>
                      <a:pt x="26" y="4"/>
                    </a:cubicBezTo>
                    <a:cubicBezTo>
                      <a:pt x="18" y="5"/>
                      <a:pt x="12" y="8"/>
                      <a:pt x="8" y="9"/>
                    </a:cubicBezTo>
                    <a:cubicBezTo>
                      <a:pt x="4" y="10"/>
                      <a:pt x="2" y="71"/>
                      <a:pt x="0" y="77"/>
                    </a:cubicBezTo>
                    <a:close/>
                  </a:path>
                </a:pathLst>
              </a:custGeom>
              <a:solidFill>
                <a:srgbClr val="F7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2" name="Freeform 80"/>
              <p:cNvSpPr>
                <a:spLocks noChangeAspect="1"/>
              </p:cNvSpPr>
              <p:nvPr/>
            </p:nvSpPr>
            <p:spPr bwMode="auto">
              <a:xfrm>
                <a:off x="2928" y="2750"/>
                <a:ext cx="72" cy="325"/>
              </a:xfrm>
              <a:custGeom>
                <a:avLst/>
                <a:gdLst>
                  <a:gd name="T0" fmla="*/ 2176 w 36"/>
                  <a:gd name="T1" fmla="*/ 7291 h 152"/>
                  <a:gd name="T2" fmla="*/ 2304 w 36"/>
                  <a:gd name="T3" fmla="*/ 13460 h 152"/>
                  <a:gd name="T4" fmla="*/ 2304 w 36"/>
                  <a:gd name="T5" fmla="*/ 13588 h 152"/>
                  <a:gd name="T6" fmla="*/ 0 w 36"/>
                  <a:gd name="T7" fmla="*/ 14127 h 152"/>
                  <a:gd name="T8" fmla="*/ 2048 w 36"/>
                  <a:gd name="T9" fmla="*/ 12600 h 152"/>
                  <a:gd name="T10" fmla="*/ 2176 w 36"/>
                  <a:gd name="T11" fmla="*/ 7291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" h="152">
                    <a:moveTo>
                      <a:pt x="34" y="76"/>
                    </a:moveTo>
                    <a:cubicBezTo>
                      <a:pt x="35" y="0"/>
                      <a:pt x="36" y="141"/>
                      <a:pt x="36" y="141"/>
                    </a:cubicBezTo>
                    <a:cubicBezTo>
                      <a:pt x="36" y="142"/>
                      <a:pt x="36" y="142"/>
                      <a:pt x="36" y="142"/>
                    </a:cubicBezTo>
                    <a:cubicBezTo>
                      <a:pt x="36" y="146"/>
                      <a:pt x="22" y="152"/>
                      <a:pt x="0" y="148"/>
                    </a:cubicBezTo>
                    <a:cubicBezTo>
                      <a:pt x="11" y="149"/>
                      <a:pt x="31" y="144"/>
                      <a:pt x="32" y="132"/>
                    </a:cubicBezTo>
                    <a:cubicBezTo>
                      <a:pt x="33" y="126"/>
                      <a:pt x="33" y="138"/>
                      <a:pt x="34" y="76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3" name="Freeform 81"/>
              <p:cNvSpPr>
                <a:spLocks noChangeAspect="1"/>
              </p:cNvSpPr>
              <p:nvPr/>
            </p:nvSpPr>
            <p:spPr bwMode="auto">
              <a:xfrm>
                <a:off x="2894" y="2842"/>
                <a:ext cx="106" cy="113"/>
              </a:xfrm>
              <a:custGeom>
                <a:avLst/>
                <a:gdLst>
                  <a:gd name="T0" fmla="*/ 0 w 53"/>
                  <a:gd name="T1" fmla="*/ 185 h 53"/>
                  <a:gd name="T2" fmla="*/ 1408 w 53"/>
                  <a:gd name="T3" fmla="*/ 273 h 53"/>
                  <a:gd name="T4" fmla="*/ 3392 w 53"/>
                  <a:gd name="T5" fmla="*/ 0 h 53"/>
                  <a:gd name="T6" fmla="*/ 3392 w 53"/>
                  <a:gd name="T7" fmla="*/ 4983 h 53"/>
                  <a:gd name="T8" fmla="*/ 2624 w 53"/>
                  <a:gd name="T9" fmla="*/ 932 h 53"/>
                  <a:gd name="T10" fmla="*/ 0 w 53"/>
                  <a:gd name="T11" fmla="*/ 185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53">
                    <a:moveTo>
                      <a:pt x="0" y="2"/>
                    </a:moveTo>
                    <a:cubicBezTo>
                      <a:pt x="4" y="3"/>
                      <a:pt x="12" y="3"/>
                      <a:pt x="22" y="3"/>
                    </a:cubicBezTo>
                    <a:cubicBezTo>
                      <a:pt x="31" y="3"/>
                      <a:pt x="41" y="3"/>
                      <a:pt x="53" y="0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1" y="31"/>
                      <a:pt x="47" y="12"/>
                      <a:pt x="41" y="10"/>
                    </a:cubicBezTo>
                    <a:cubicBezTo>
                      <a:pt x="36" y="9"/>
                      <a:pt x="14" y="10"/>
                      <a:pt x="0" y="2"/>
                    </a:cubicBezTo>
                    <a:close/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4" name="Freeform 82"/>
              <p:cNvSpPr>
                <a:spLocks noChangeAspect="1"/>
              </p:cNvSpPr>
              <p:nvPr/>
            </p:nvSpPr>
            <p:spPr bwMode="auto">
              <a:xfrm>
                <a:off x="2956" y="2893"/>
                <a:ext cx="38" cy="152"/>
              </a:xfrm>
              <a:custGeom>
                <a:avLst/>
                <a:gdLst>
                  <a:gd name="T0" fmla="*/ 1216 w 19"/>
                  <a:gd name="T1" fmla="*/ 2691 h 71"/>
                  <a:gd name="T2" fmla="*/ 1216 w 19"/>
                  <a:gd name="T3" fmla="*/ 3864 h 71"/>
                  <a:gd name="T4" fmla="*/ 1152 w 19"/>
                  <a:gd name="T5" fmla="*/ 4532 h 71"/>
                  <a:gd name="T6" fmla="*/ 1024 w 19"/>
                  <a:gd name="T7" fmla="*/ 5986 h 71"/>
                  <a:gd name="T8" fmla="*/ 704 w 19"/>
                  <a:gd name="T9" fmla="*/ 6425 h 71"/>
                  <a:gd name="T10" fmla="*/ 384 w 19"/>
                  <a:gd name="T11" fmla="*/ 6348 h 71"/>
                  <a:gd name="T12" fmla="*/ 768 w 19"/>
                  <a:gd name="T13" fmla="*/ 3552 h 71"/>
                  <a:gd name="T14" fmla="*/ 576 w 19"/>
                  <a:gd name="T15" fmla="*/ 0 h 71"/>
                  <a:gd name="T16" fmla="*/ 1024 w 19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71">
                    <a:moveTo>
                      <a:pt x="19" y="28"/>
                    </a:move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7"/>
                      <a:pt x="16" y="61"/>
                      <a:pt x="16" y="62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7"/>
                      <a:pt x="0" y="71"/>
                      <a:pt x="6" y="66"/>
                    </a:cubicBezTo>
                    <a:cubicBezTo>
                      <a:pt x="12" y="61"/>
                      <a:pt x="12" y="53"/>
                      <a:pt x="12" y="37"/>
                    </a:cubicBezTo>
                    <a:cubicBezTo>
                      <a:pt x="12" y="20"/>
                      <a:pt x="13" y="8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5" name="Freeform 83"/>
              <p:cNvSpPr>
                <a:spLocks noChangeAspect="1"/>
              </p:cNvSpPr>
              <p:nvPr/>
            </p:nvSpPr>
            <p:spPr bwMode="auto">
              <a:xfrm>
                <a:off x="2712" y="2883"/>
                <a:ext cx="154" cy="21"/>
              </a:xfrm>
              <a:custGeom>
                <a:avLst/>
                <a:gdLst>
                  <a:gd name="T0" fmla="*/ 4928 w 77"/>
                  <a:gd name="T1" fmla="*/ 851 h 10"/>
                  <a:gd name="T2" fmla="*/ 4928 w 77"/>
                  <a:gd name="T3" fmla="*/ 0 h 10"/>
                  <a:gd name="T4" fmla="*/ 128 w 77"/>
                  <a:gd name="T5" fmla="*/ 0 h 10"/>
                  <a:gd name="T6" fmla="*/ 64 w 77"/>
                  <a:gd name="T7" fmla="*/ 777 h 10"/>
                  <a:gd name="T8" fmla="*/ 0 w 77"/>
                  <a:gd name="T9" fmla="*/ 851 h 10"/>
                  <a:gd name="T10" fmla="*/ 4928 w 77"/>
                  <a:gd name="T11" fmla="*/ 85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0">
                    <a:moveTo>
                      <a:pt x="77" y="1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10"/>
                      <a:pt x="0" y="10"/>
                    </a:cubicBezTo>
                    <a:lnTo>
                      <a:pt x="77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6" name="Freeform 84"/>
              <p:cNvSpPr>
                <a:spLocks noChangeAspect="1"/>
              </p:cNvSpPr>
              <p:nvPr/>
            </p:nvSpPr>
            <p:spPr bwMode="auto">
              <a:xfrm>
                <a:off x="3254" y="2883"/>
                <a:ext cx="160" cy="17"/>
              </a:xfrm>
              <a:custGeom>
                <a:avLst/>
                <a:gdLst>
                  <a:gd name="T0" fmla="*/ 5056 w 80"/>
                  <a:gd name="T1" fmla="*/ 0 h 8"/>
                  <a:gd name="T2" fmla="*/ 0 w 80"/>
                  <a:gd name="T3" fmla="*/ 0 h 8"/>
                  <a:gd name="T4" fmla="*/ 0 w 80"/>
                  <a:gd name="T5" fmla="*/ 742 h 8"/>
                  <a:gd name="T6" fmla="*/ 5120 w 80"/>
                  <a:gd name="T7" fmla="*/ 742 h 8"/>
                  <a:gd name="T8" fmla="*/ 5056 w 80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" h="8">
                    <a:moveTo>
                      <a:pt x="7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5"/>
                      <a:pt x="79" y="2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7" name="Freeform 85"/>
              <p:cNvSpPr>
                <a:spLocks noChangeAspect="1"/>
              </p:cNvSpPr>
              <p:nvPr/>
            </p:nvSpPr>
            <p:spPr bwMode="auto">
              <a:xfrm>
                <a:off x="3014" y="2848"/>
                <a:ext cx="178" cy="86"/>
              </a:xfrm>
              <a:custGeom>
                <a:avLst/>
                <a:gdLst>
                  <a:gd name="T0" fmla="*/ 5568 w 89"/>
                  <a:gd name="T1" fmla="*/ 0 h 40"/>
                  <a:gd name="T2" fmla="*/ 2816 w 89"/>
                  <a:gd name="T3" fmla="*/ 1563 h 40"/>
                  <a:gd name="T4" fmla="*/ 0 w 89"/>
                  <a:gd name="T5" fmla="*/ 1563 h 40"/>
                  <a:gd name="T6" fmla="*/ 0 w 89"/>
                  <a:gd name="T7" fmla="*/ 2075 h 40"/>
                  <a:gd name="T8" fmla="*/ 0 w 89"/>
                  <a:gd name="T9" fmla="*/ 2473 h 40"/>
                  <a:gd name="T10" fmla="*/ 0 w 89"/>
                  <a:gd name="T11" fmla="*/ 2565 h 40"/>
                  <a:gd name="T12" fmla="*/ 2816 w 89"/>
                  <a:gd name="T13" fmla="*/ 2565 h 40"/>
                  <a:gd name="T14" fmla="*/ 5696 w 89"/>
                  <a:gd name="T15" fmla="*/ 3956 h 40"/>
                  <a:gd name="T16" fmla="*/ 5696 w 89"/>
                  <a:gd name="T17" fmla="*/ 3083 h 40"/>
                  <a:gd name="T18" fmla="*/ 5568 w 89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40">
                    <a:moveTo>
                      <a:pt x="87" y="0"/>
                    </a:moveTo>
                    <a:cubicBezTo>
                      <a:pt x="81" y="3"/>
                      <a:pt x="68" y="16"/>
                      <a:pt x="4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55" y="26"/>
                      <a:pt x="80" y="29"/>
                      <a:pt x="89" y="40"/>
                    </a:cubicBezTo>
                    <a:cubicBezTo>
                      <a:pt x="89" y="37"/>
                      <a:pt x="89" y="34"/>
                      <a:pt x="89" y="31"/>
                    </a:cubicBezTo>
                    <a:cubicBezTo>
                      <a:pt x="89" y="18"/>
                      <a:pt x="88" y="7"/>
                      <a:pt x="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8" name="Freeform 86"/>
              <p:cNvSpPr>
                <a:spLocks noChangeAspect="1"/>
              </p:cNvSpPr>
              <p:nvPr/>
            </p:nvSpPr>
            <p:spPr bwMode="auto">
              <a:xfrm>
                <a:off x="3014" y="2848"/>
                <a:ext cx="174" cy="39"/>
              </a:xfrm>
              <a:custGeom>
                <a:avLst/>
                <a:gdLst>
                  <a:gd name="T0" fmla="*/ 5568 w 87"/>
                  <a:gd name="T1" fmla="*/ 0 h 18"/>
                  <a:gd name="T2" fmla="*/ 2816 w 87"/>
                  <a:gd name="T3" fmla="*/ 1872 h 18"/>
                  <a:gd name="T4" fmla="*/ 0 w 87"/>
                  <a:gd name="T5" fmla="*/ 1872 h 18"/>
                  <a:gd name="T6" fmla="*/ 0 w 87"/>
                  <a:gd name="T7" fmla="*/ 1681 h 18"/>
                  <a:gd name="T8" fmla="*/ 2816 w 87"/>
                  <a:gd name="T9" fmla="*/ 1681 h 18"/>
                  <a:gd name="T10" fmla="*/ 5568 w 8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18">
                    <a:moveTo>
                      <a:pt x="87" y="0"/>
                    </a:moveTo>
                    <a:cubicBezTo>
                      <a:pt x="81" y="3"/>
                      <a:pt x="68" y="18"/>
                      <a:pt x="44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68" y="16"/>
                      <a:pt x="81" y="3"/>
                      <a:pt x="87" y="0"/>
                    </a:cubicBezTo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9" name="Freeform 87"/>
              <p:cNvSpPr>
                <a:spLocks noChangeAspect="1"/>
              </p:cNvSpPr>
              <p:nvPr/>
            </p:nvSpPr>
            <p:spPr bwMode="auto">
              <a:xfrm>
                <a:off x="2576" y="2889"/>
                <a:ext cx="138" cy="23"/>
              </a:xfrm>
              <a:custGeom>
                <a:avLst/>
                <a:gdLst>
                  <a:gd name="T0" fmla="*/ 0 w 69"/>
                  <a:gd name="T1" fmla="*/ 0 h 11"/>
                  <a:gd name="T2" fmla="*/ 0 w 69"/>
                  <a:gd name="T3" fmla="*/ 914 h 11"/>
                  <a:gd name="T4" fmla="*/ 4352 w 69"/>
                  <a:gd name="T5" fmla="*/ 914 h 11"/>
                  <a:gd name="T6" fmla="*/ 4416 w 69"/>
                  <a:gd name="T7" fmla="*/ 0 h 11"/>
                  <a:gd name="T8" fmla="*/ 0 w 69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11">
                    <a:moveTo>
                      <a:pt x="0" y="0"/>
                    </a:moveTo>
                    <a:cubicBezTo>
                      <a:pt x="0" y="3"/>
                      <a:pt x="0" y="7"/>
                      <a:pt x="0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7"/>
                      <a:pt x="69" y="3"/>
                      <a:pt x="6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0" name="Freeform 88"/>
              <p:cNvSpPr>
                <a:spLocks noChangeAspect="1"/>
              </p:cNvSpPr>
              <p:nvPr/>
            </p:nvSpPr>
            <p:spPr bwMode="auto">
              <a:xfrm>
                <a:off x="2452" y="2895"/>
                <a:ext cx="124" cy="24"/>
              </a:xfrm>
              <a:custGeom>
                <a:avLst/>
                <a:gdLst>
                  <a:gd name="T0" fmla="*/ 3968 w 62"/>
                  <a:gd name="T1" fmla="*/ 995 h 11"/>
                  <a:gd name="T2" fmla="*/ 3968 w 62"/>
                  <a:gd name="T3" fmla="*/ 0 h 11"/>
                  <a:gd name="T4" fmla="*/ 64 w 62"/>
                  <a:gd name="T5" fmla="*/ 0 h 11"/>
                  <a:gd name="T6" fmla="*/ 0 w 62"/>
                  <a:gd name="T7" fmla="*/ 995 h 11"/>
                  <a:gd name="T8" fmla="*/ 0 w 62"/>
                  <a:gd name="T9" fmla="*/ 1176 h 11"/>
                  <a:gd name="T10" fmla="*/ 3968 w 62"/>
                  <a:gd name="T11" fmla="*/ 1176 h 11"/>
                  <a:gd name="T12" fmla="*/ 3968 w 62"/>
                  <a:gd name="T13" fmla="*/ 995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1">
                    <a:moveTo>
                      <a:pt x="62" y="9"/>
                    </a:moveTo>
                    <a:cubicBezTo>
                      <a:pt x="62" y="6"/>
                      <a:pt x="62" y="3"/>
                      <a:pt x="6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1" name="Freeform 89"/>
              <p:cNvSpPr>
                <a:spLocks noChangeAspect="1"/>
              </p:cNvSpPr>
              <p:nvPr/>
            </p:nvSpPr>
            <p:spPr bwMode="auto">
              <a:xfrm>
                <a:off x="3190" y="2851"/>
                <a:ext cx="42" cy="83"/>
              </a:xfrm>
              <a:custGeom>
                <a:avLst/>
                <a:gdLst>
                  <a:gd name="T0" fmla="*/ 0 w 21"/>
                  <a:gd name="T1" fmla="*/ 181 h 39"/>
                  <a:gd name="T2" fmla="*/ 64 w 21"/>
                  <a:gd name="T3" fmla="*/ 2786 h 39"/>
                  <a:gd name="T4" fmla="*/ 64 w 21"/>
                  <a:gd name="T5" fmla="*/ 3633 h 39"/>
                  <a:gd name="T6" fmla="*/ 1344 w 21"/>
                  <a:gd name="T7" fmla="*/ 3633 h 39"/>
                  <a:gd name="T8" fmla="*/ 1344 w 21"/>
                  <a:gd name="T9" fmla="*/ 2786 h 39"/>
                  <a:gd name="T10" fmla="*/ 1216 w 21"/>
                  <a:gd name="T11" fmla="*/ 0 h 39"/>
                  <a:gd name="T12" fmla="*/ 0 w 21"/>
                  <a:gd name="T13" fmla="*/ 0 h 39"/>
                  <a:gd name="T14" fmla="*/ 0 w 21"/>
                  <a:gd name="T15" fmla="*/ 181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" h="39">
                    <a:moveTo>
                      <a:pt x="0" y="2"/>
                    </a:moveTo>
                    <a:cubicBezTo>
                      <a:pt x="1" y="9"/>
                      <a:pt x="1" y="19"/>
                      <a:pt x="1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6"/>
                      <a:pt x="21" y="33"/>
                      <a:pt x="21" y="30"/>
                    </a:cubicBezTo>
                    <a:cubicBezTo>
                      <a:pt x="21" y="18"/>
                      <a:pt x="20" y="7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2" name="Freeform 90"/>
              <p:cNvSpPr>
                <a:spLocks noChangeAspect="1"/>
              </p:cNvSpPr>
              <p:nvPr/>
            </p:nvSpPr>
            <p:spPr bwMode="auto">
              <a:xfrm>
                <a:off x="3398" y="2848"/>
                <a:ext cx="22" cy="77"/>
              </a:xfrm>
              <a:custGeom>
                <a:avLst/>
                <a:gdLst>
                  <a:gd name="T0" fmla="*/ 256 w 11"/>
                  <a:gd name="T1" fmla="*/ 0 h 36"/>
                  <a:gd name="T2" fmla="*/ 0 w 11"/>
                  <a:gd name="T3" fmla="*/ 663 h 36"/>
                  <a:gd name="T4" fmla="*/ 0 w 11"/>
                  <a:gd name="T5" fmla="*/ 663 h 36"/>
                  <a:gd name="T6" fmla="*/ 256 w 11"/>
                  <a:gd name="T7" fmla="*/ 274 h 36"/>
                  <a:gd name="T8" fmla="*/ 704 w 11"/>
                  <a:gd name="T9" fmla="*/ 3454 h 36"/>
                  <a:gd name="T10" fmla="*/ 256 w 11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36">
                    <a:moveTo>
                      <a:pt x="4" y="0"/>
                    </a:moveTo>
                    <a:cubicBezTo>
                      <a:pt x="2" y="0"/>
                      <a:pt x="1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2" y="3"/>
                      <a:pt x="4" y="3"/>
                    </a:cubicBezTo>
                    <a:cubicBezTo>
                      <a:pt x="9" y="3"/>
                      <a:pt x="10" y="27"/>
                      <a:pt x="11" y="36"/>
                    </a:cubicBezTo>
                    <a:cubicBezTo>
                      <a:pt x="11" y="16"/>
                      <a:pt x="7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3" name="Freeform 91"/>
              <p:cNvSpPr>
                <a:spLocks noChangeAspect="1"/>
              </p:cNvSpPr>
              <p:nvPr/>
            </p:nvSpPr>
            <p:spPr bwMode="auto">
              <a:xfrm>
                <a:off x="2456" y="2912"/>
                <a:ext cx="124" cy="49"/>
              </a:xfrm>
              <a:custGeom>
                <a:avLst/>
                <a:gdLst>
                  <a:gd name="T0" fmla="*/ 3840 w 62"/>
                  <a:gd name="T1" fmla="*/ 0 h 23"/>
                  <a:gd name="T2" fmla="*/ 3968 w 62"/>
                  <a:gd name="T3" fmla="*/ 2147 h 23"/>
                  <a:gd name="T4" fmla="*/ 256 w 62"/>
                  <a:gd name="T5" fmla="*/ 2060 h 23"/>
                  <a:gd name="T6" fmla="*/ 0 w 62"/>
                  <a:gd name="T7" fmla="*/ 1317 h 23"/>
                  <a:gd name="T8" fmla="*/ 2624 w 62"/>
                  <a:gd name="T9" fmla="*/ 1240 h 23"/>
                  <a:gd name="T10" fmla="*/ 2112 w 62"/>
                  <a:gd name="T11" fmla="*/ 273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23">
                    <a:moveTo>
                      <a:pt x="60" y="0"/>
                    </a:moveTo>
                    <a:cubicBezTo>
                      <a:pt x="59" y="3"/>
                      <a:pt x="62" y="23"/>
                      <a:pt x="6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6"/>
                      <a:pt x="32" y="16"/>
                      <a:pt x="41" y="13"/>
                    </a:cubicBezTo>
                    <a:cubicBezTo>
                      <a:pt x="46" y="10"/>
                      <a:pt x="49" y="3"/>
                      <a:pt x="33" y="3"/>
                    </a:cubicBezTo>
                  </a:path>
                </a:pathLst>
              </a:cu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4" name="Freeform 92"/>
              <p:cNvSpPr>
                <a:spLocks noChangeAspect="1"/>
              </p:cNvSpPr>
              <p:nvPr/>
            </p:nvSpPr>
            <p:spPr bwMode="auto">
              <a:xfrm>
                <a:off x="2452" y="2895"/>
                <a:ext cx="124" cy="24"/>
              </a:xfrm>
              <a:custGeom>
                <a:avLst/>
                <a:gdLst>
                  <a:gd name="T0" fmla="*/ 3968 w 62"/>
                  <a:gd name="T1" fmla="*/ 995 h 11"/>
                  <a:gd name="T2" fmla="*/ 3968 w 62"/>
                  <a:gd name="T3" fmla="*/ 0 h 11"/>
                  <a:gd name="T4" fmla="*/ 3456 w 62"/>
                  <a:gd name="T5" fmla="*/ 748 h 11"/>
                  <a:gd name="T6" fmla="*/ 0 w 62"/>
                  <a:gd name="T7" fmla="*/ 748 h 11"/>
                  <a:gd name="T8" fmla="*/ 0 w 62"/>
                  <a:gd name="T9" fmla="*/ 995 h 11"/>
                  <a:gd name="T10" fmla="*/ 0 w 62"/>
                  <a:gd name="T11" fmla="*/ 1176 h 11"/>
                  <a:gd name="T12" fmla="*/ 3968 w 62"/>
                  <a:gd name="T13" fmla="*/ 1176 h 11"/>
                  <a:gd name="T14" fmla="*/ 3968 w 62"/>
                  <a:gd name="T15" fmla="*/ 995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1">
                    <a:moveTo>
                      <a:pt x="62" y="9"/>
                    </a:moveTo>
                    <a:cubicBezTo>
                      <a:pt x="62" y="6"/>
                      <a:pt x="62" y="3"/>
                      <a:pt x="62" y="0"/>
                    </a:cubicBezTo>
                    <a:cubicBezTo>
                      <a:pt x="60" y="3"/>
                      <a:pt x="60" y="7"/>
                      <a:pt x="5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lose/>
                  </a:path>
                </a:pathLst>
              </a:cu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5" name="Freeform 93"/>
              <p:cNvSpPr>
                <a:spLocks noChangeAspect="1"/>
              </p:cNvSpPr>
              <p:nvPr/>
            </p:nvSpPr>
            <p:spPr bwMode="auto">
              <a:xfrm>
                <a:off x="2576" y="2891"/>
                <a:ext cx="138" cy="21"/>
              </a:xfrm>
              <a:custGeom>
                <a:avLst/>
                <a:gdLst>
                  <a:gd name="T0" fmla="*/ 3648 w 69"/>
                  <a:gd name="T1" fmla="*/ 622 h 10"/>
                  <a:gd name="T2" fmla="*/ 0 w 69"/>
                  <a:gd name="T3" fmla="*/ 622 h 10"/>
                  <a:gd name="T4" fmla="*/ 0 w 69"/>
                  <a:gd name="T5" fmla="*/ 777 h 10"/>
                  <a:gd name="T6" fmla="*/ 0 w 69"/>
                  <a:gd name="T7" fmla="*/ 851 h 10"/>
                  <a:gd name="T8" fmla="*/ 4352 w 69"/>
                  <a:gd name="T9" fmla="*/ 851 h 10"/>
                  <a:gd name="T10" fmla="*/ 4416 w 69"/>
                  <a:gd name="T11" fmla="*/ 0 h 10"/>
                  <a:gd name="T12" fmla="*/ 3648 w 69"/>
                  <a:gd name="T13" fmla="*/ 622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10">
                    <a:moveTo>
                      <a:pt x="57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6"/>
                      <a:pt x="69" y="3"/>
                      <a:pt x="69" y="0"/>
                    </a:cubicBezTo>
                    <a:cubicBezTo>
                      <a:pt x="67" y="4"/>
                      <a:pt x="62" y="7"/>
                      <a:pt x="57" y="7"/>
                    </a:cubicBezTo>
                    <a:close/>
                  </a:path>
                </a:pathLst>
              </a:custGeom>
              <a:solidFill>
                <a:srgbClr val="5A6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6" name="Freeform 94"/>
              <p:cNvSpPr>
                <a:spLocks noChangeAspect="1"/>
              </p:cNvSpPr>
              <p:nvPr/>
            </p:nvSpPr>
            <p:spPr bwMode="auto">
              <a:xfrm>
                <a:off x="2714" y="2883"/>
                <a:ext cx="152" cy="23"/>
              </a:xfrm>
              <a:custGeom>
                <a:avLst/>
                <a:gdLst>
                  <a:gd name="T0" fmla="*/ 0 w 76"/>
                  <a:gd name="T1" fmla="*/ 914 h 11"/>
                  <a:gd name="T2" fmla="*/ 4864 w 76"/>
                  <a:gd name="T3" fmla="*/ 914 h 11"/>
                  <a:gd name="T4" fmla="*/ 4864 w 76"/>
                  <a:gd name="T5" fmla="*/ 75 h 11"/>
                  <a:gd name="T6" fmla="*/ 4800 w 76"/>
                  <a:gd name="T7" fmla="*/ 75 h 11"/>
                  <a:gd name="T8" fmla="*/ 4288 w 76"/>
                  <a:gd name="T9" fmla="*/ 686 h 11"/>
                  <a:gd name="T10" fmla="*/ 0 w 76"/>
                  <a:gd name="T11" fmla="*/ 686 h 11"/>
                  <a:gd name="T12" fmla="*/ 0 w 76"/>
                  <a:gd name="T13" fmla="*/ 914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11">
                    <a:moveTo>
                      <a:pt x="0" y="11"/>
                    </a:move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5" y="0"/>
                      <a:pt x="75" y="0"/>
                      <a:pt x="75" y="1"/>
                    </a:cubicBezTo>
                    <a:cubicBezTo>
                      <a:pt x="74" y="3"/>
                      <a:pt x="72" y="8"/>
                      <a:pt x="67" y="8"/>
                    </a:cubicBezTo>
                    <a:cubicBezTo>
                      <a:pt x="63" y="8"/>
                      <a:pt x="0" y="8"/>
                      <a:pt x="0" y="8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7" name="Freeform 95"/>
              <p:cNvSpPr>
                <a:spLocks noChangeAspect="1"/>
              </p:cNvSpPr>
              <p:nvPr/>
            </p:nvSpPr>
            <p:spPr bwMode="auto">
              <a:xfrm>
                <a:off x="3014" y="2895"/>
                <a:ext cx="178" cy="41"/>
              </a:xfrm>
              <a:custGeom>
                <a:avLst/>
                <a:gdLst>
                  <a:gd name="T0" fmla="*/ 0 w 89"/>
                  <a:gd name="T1" fmla="*/ 885 h 19"/>
                  <a:gd name="T2" fmla="*/ 3072 w 89"/>
                  <a:gd name="T3" fmla="*/ 885 h 19"/>
                  <a:gd name="T4" fmla="*/ 5696 w 89"/>
                  <a:gd name="T5" fmla="*/ 1910 h 19"/>
                  <a:gd name="T6" fmla="*/ 5696 w 89"/>
                  <a:gd name="T7" fmla="*/ 1821 h 19"/>
                  <a:gd name="T8" fmla="*/ 2816 w 89"/>
                  <a:gd name="T9" fmla="*/ 410 h 19"/>
                  <a:gd name="T10" fmla="*/ 0 w 89"/>
                  <a:gd name="T11" fmla="*/ 410 h 19"/>
                  <a:gd name="T12" fmla="*/ 0 w 89"/>
                  <a:gd name="T13" fmla="*/ 278 h 19"/>
                  <a:gd name="T14" fmla="*/ 0 w 89"/>
                  <a:gd name="T15" fmla="*/ 0 h 19"/>
                  <a:gd name="T16" fmla="*/ 0 w 89"/>
                  <a:gd name="T17" fmla="*/ 0 h 19"/>
                  <a:gd name="T18" fmla="*/ 0 w 89"/>
                  <a:gd name="T19" fmla="*/ 885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9">
                    <a:moveTo>
                      <a:pt x="0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57" y="9"/>
                      <a:pt x="82" y="12"/>
                      <a:pt x="89" y="19"/>
                    </a:cubicBezTo>
                    <a:cubicBezTo>
                      <a:pt x="89" y="19"/>
                      <a:pt x="89" y="18"/>
                      <a:pt x="89" y="18"/>
                    </a:cubicBezTo>
                    <a:cubicBezTo>
                      <a:pt x="79" y="7"/>
                      <a:pt x="55" y="4"/>
                      <a:pt x="4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8" name="Freeform 96"/>
              <p:cNvSpPr>
                <a:spLocks noChangeAspect="1"/>
              </p:cNvSpPr>
              <p:nvPr/>
            </p:nvSpPr>
            <p:spPr bwMode="auto">
              <a:xfrm>
                <a:off x="3014" y="2910"/>
                <a:ext cx="38" cy="47"/>
              </a:xfrm>
              <a:custGeom>
                <a:avLst/>
                <a:gdLst>
                  <a:gd name="T0" fmla="*/ 960 w 19"/>
                  <a:gd name="T1" fmla="*/ 188 h 22"/>
                  <a:gd name="T2" fmla="*/ 640 w 19"/>
                  <a:gd name="T3" fmla="*/ 754 h 22"/>
                  <a:gd name="T4" fmla="*/ 1024 w 19"/>
                  <a:gd name="T5" fmla="*/ 1519 h 22"/>
                  <a:gd name="T6" fmla="*/ 1088 w 19"/>
                  <a:gd name="T7" fmla="*/ 1835 h 22"/>
                  <a:gd name="T8" fmla="*/ 448 w 19"/>
                  <a:gd name="T9" fmla="*/ 2085 h 22"/>
                  <a:gd name="T10" fmla="*/ 0 w 19"/>
                  <a:gd name="T11" fmla="*/ 1246 h 22"/>
                  <a:gd name="T12" fmla="*/ 0 w 19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2">
                    <a:moveTo>
                      <a:pt x="15" y="2"/>
                    </a:moveTo>
                    <a:cubicBezTo>
                      <a:pt x="12" y="2"/>
                      <a:pt x="10" y="5"/>
                      <a:pt x="10" y="8"/>
                    </a:cubicBezTo>
                    <a:cubicBezTo>
                      <a:pt x="10" y="12"/>
                      <a:pt x="10" y="15"/>
                      <a:pt x="16" y="16"/>
                    </a:cubicBezTo>
                    <a:cubicBezTo>
                      <a:pt x="19" y="17"/>
                      <a:pt x="17" y="19"/>
                      <a:pt x="17" y="19"/>
                    </a:cubicBezTo>
                    <a:cubicBezTo>
                      <a:pt x="17" y="19"/>
                      <a:pt x="8" y="22"/>
                      <a:pt x="7" y="22"/>
                    </a:cubicBezTo>
                    <a:cubicBezTo>
                      <a:pt x="7" y="22"/>
                      <a:pt x="0" y="13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9" name="Freeform 97"/>
              <p:cNvSpPr>
                <a:spLocks noChangeAspect="1"/>
              </p:cNvSpPr>
              <p:nvPr/>
            </p:nvSpPr>
            <p:spPr bwMode="auto">
              <a:xfrm>
                <a:off x="3252" y="2915"/>
                <a:ext cx="162" cy="38"/>
              </a:xfrm>
              <a:custGeom>
                <a:avLst/>
                <a:gdLst>
                  <a:gd name="T0" fmla="*/ 5056 w 81"/>
                  <a:gd name="T1" fmla="*/ 1592 h 18"/>
                  <a:gd name="T2" fmla="*/ 5184 w 81"/>
                  <a:gd name="T3" fmla="*/ 0 h 18"/>
                  <a:gd name="T4" fmla="*/ 128 w 81"/>
                  <a:gd name="T5" fmla="*/ 0 h 18"/>
                  <a:gd name="T6" fmla="*/ 0 w 81"/>
                  <a:gd name="T7" fmla="*/ 1592 h 18"/>
                  <a:gd name="T8" fmla="*/ 5056 w 81"/>
                  <a:gd name="T9" fmla="*/ 159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18">
                    <a:moveTo>
                      <a:pt x="79" y="18"/>
                    </a:moveTo>
                    <a:cubicBezTo>
                      <a:pt x="80" y="14"/>
                      <a:pt x="81" y="8"/>
                      <a:pt x="8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8"/>
                      <a:pt x="1" y="14"/>
                      <a:pt x="0" y="18"/>
                    </a:cubicBezTo>
                    <a:lnTo>
                      <a:pt x="79" y="18"/>
                    </a:lnTo>
                    <a:close/>
                  </a:path>
                </a:pathLst>
              </a:custGeom>
              <a:solidFill>
                <a:srgbClr val="969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" name="Freeform 98"/>
              <p:cNvSpPr>
                <a:spLocks noChangeAspect="1"/>
              </p:cNvSpPr>
              <p:nvPr/>
            </p:nvSpPr>
            <p:spPr bwMode="auto">
              <a:xfrm>
                <a:off x="3252" y="2942"/>
                <a:ext cx="158" cy="11"/>
              </a:xfrm>
              <a:custGeom>
                <a:avLst/>
                <a:gdLst>
                  <a:gd name="T0" fmla="*/ 2 w 158"/>
                  <a:gd name="T1" fmla="*/ 0 h 11"/>
                  <a:gd name="T2" fmla="*/ 158 w 158"/>
                  <a:gd name="T3" fmla="*/ 0 h 11"/>
                  <a:gd name="T4" fmla="*/ 158 w 158"/>
                  <a:gd name="T5" fmla="*/ 11 h 11"/>
                  <a:gd name="T6" fmla="*/ 0 w 158"/>
                  <a:gd name="T7" fmla="*/ 11 h 11"/>
                  <a:gd name="T8" fmla="*/ 2 w 158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11">
                    <a:moveTo>
                      <a:pt x="2" y="0"/>
                    </a:moveTo>
                    <a:lnTo>
                      <a:pt x="158" y="0"/>
                    </a:lnTo>
                    <a:lnTo>
                      <a:pt x="158" y="11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" name="Freeform 99"/>
              <p:cNvSpPr>
                <a:spLocks noChangeAspect="1"/>
              </p:cNvSpPr>
              <p:nvPr/>
            </p:nvSpPr>
            <p:spPr bwMode="auto">
              <a:xfrm>
                <a:off x="3252" y="2942"/>
                <a:ext cx="158" cy="11"/>
              </a:xfrm>
              <a:custGeom>
                <a:avLst/>
                <a:gdLst>
                  <a:gd name="T0" fmla="*/ 2 w 158"/>
                  <a:gd name="T1" fmla="*/ 0 h 11"/>
                  <a:gd name="T2" fmla="*/ 158 w 158"/>
                  <a:gd name="T3" fmla="*/ 0 h 11"/>
                  <a:gd name="T4" fmla="*/ 158 w 158"/>
                  <a:gd name="T5" fmla="*/ 11 h 11"/>
                  <a:gd name="T6" fmla="*/ 0 w 158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" h="11">
                    <a:moveTo>
                      <a:pt x="2" y="0"/>
                    </a:moveTo>
                    <a:lnTo>
                      <a:pt x="158" y="0"/>
                    </a:lnTo>
                    <a:lnTo>
                      <a:pt x="158" y="11"/>
                    </a:lnTo>
                    <a:lnTo>
                      <a:pt x="0" y="1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2" name="Freeform 100"/>
              <p:cNvSpPr>
                <a:spLocks noChangeAspect="1"/>
              </p:cNvSpPr>
              <p:nvPr/>
            </p:nvSpPr>
            <p:spPr bwMode="auto">
              <a:xfrm>
                <a:off x="3254" y="2880"/>
                <a:ext cx="158" cy="3"/>
              </a:xfrm>
              <a:custGeom>
                <a:avLst/>
                <a:gdLst>
                  <a:gd name="T0" fmla="*/ 2 w 158"/>
                  <a:gd name="T1" fmla="*/ 0 h 3"/>
                  <a:gd name="T2" fmla="*/ 158 w 158"/>
                  <a:gd name="T3" fmla="*/ 0 h 3"/>
                  <a:gd name="T4" fmla="*/ 158 w 158"/>
                  <a:gd name="T5" fmla="*/ 3 h 3"/>
                  <a:gd name="T6" fmla="*/ 0 w 158"/>
                  <a:gd name="T7" fmla="*/ 3 h 3"/>
                  <a:gd name="T8" fmla="*/ 2 w 158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3">
                    <a:moveTo>
                      <a:pt x="2" y="0"/>
                    </a:moveTo>
                    <a:lnTo>
                      <a:pt x="158" y="0"/>
                    </a:lnTo>
                    <a:lnTo>
                      <a:pt x="158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3" name="Freeform 101"/>
              <p:cNvSpPr>
                <a:spLocks noChangeAspect="1"/>
              </p:cNvSpPr>
              <p:nvPr/>
            </p:nvSpPr>
            <p:spPr bwMode="auto">
              <a:xfrm>
                <a:off x="2578" y="2872"/>
                <a:ext cx="138" cy="4"/>
              </a:xfrm>
              <a:custGeom>
                <a:avLst/>
                <a:gdLst>
                  <a:gd name="T0" fmla="*/ 2 w 138"/>
                  <a:gd name="T1" fmla="*/ 0 h 4"/>
                  <a:gd name="T2" fmla="*/ 138 w 138"/>
                  <a:gd name="T3" fmla="*/ 0 h 4"/>
                  <a:gd name="T4" fmla="*/ 138 w 138"/>
                  <a:gd name="T5" fmla="*/ 4 h 4"/>
                  <a:gd name="T6" fmla="*/ 0 w 138"/>
                  <a:gd name="T7" fmla="*/ 4 h 4"/>
                  <a:gd name="T8" fmla="*/ 2 w 13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8" h="4">
                    <a:moveTo>
                      <a:pt x="2" y="0"/>
                    </a:moveTo>
                    <a:lnTo>
                      <a:pt x="138" y="0"/>
                    </a:lnTo>
                    <a:lnTo>
                      <a:pt x="138" y="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4" name="Freeform 102"/>
              <p:cNvSpPr>
                <a:spLocks noChangeAspect="1"/>
              </p:cNvSpPr>
              <p:nvPr/>
            </p:nvSpPr>
            <p:spPr bwMode="auto">
              <a:xfrm>
                <a:off x="2712" y="2878"/>
                <a:ext cx="152" cy="7"/>
              </a:xfrm>
              <a:custGeom>
                <a:avLst/>
                <a:gdLst>
                  <a:gd name="T0" fmla="*/ 4 w 152"/>
                  <a:gd name="T1" fmla="*/ 0 h 7"/>
                  <a:gd name="T2" fmla="*/ 152 w 152"/>
                  <a:gd name="T3" fmla="*/ 0 h 7"/>
                  <a:gd name="T4" fmla="*/ 152 w 152"/>
                  <a:gd name="T5" fmla="*/ 7 h 7"/>
                  <a:gd name="T6" fmla="*/ 0 w 152"/>
                  <a:gd name="T7" fmla="*/ 7 h 7"/>
                  <a:gd name="T8" fmla="*/ 4 w 15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7">
                    <a:moveTo>
                      <a:pt x="4" y="0"/>
                    </a:moveTo>
                    <a:lnTo>
                      <a:pt x="152" y="0"/>
                    </a:lnTo>
                    <a:lnTo>
                      <a:pt x="152" y="7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59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5" name="Freeform 103"/>
              <p:cNvSpPr>
                <a:spLocks noChangeAspect="1"/>
              </p:cNvSpPr>
              <p:nvPr/>
            </p:nvSpPr>
            <p:spPr bwMode="auto">
              <a:xfrm>
                <a:off x="2712" y="2878"/>
                <a:ext cx="152" cy="7"/>
              </a:xfrm>
              <a:custGeom>
                <a:avLst/>
                <a:gdLst>
                  <a:gd name="T0" fmla="*/ 4 w 152"/>
                  <a:gd name="T1" fmla="*/ 0 h 7"/>
                  <a:gd name="T2" fmla="*/ 152 w 152"/>
                  <a:gd name="T3" fmla="*/ 0 h 7"/>
                  <a:gd name="T4" fmla="*/ 152 w 152"/>
                  <a:gd name="T5" fmla="*/ 7 h 7"/>
                  <a:gd name="T6" fmla="*/ 0 w 152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2" h="7">
                    <a:moveTo>
                      <a:pt x="4" y="0"/>
                    </a:moveTo>
                    <a:lnTo>
                      <a:pt x="152" y="0"/>
                    </a:lnTo>
                    <a:lnTo>
                      <a:pt x="152" y="7"/>
                    </a:lnTo>
                    <a:lnTo>
                      <a:pt x="0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6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456" y="2889"/>
                <a:ext cx="120" cy="4"/>
              </a:xfrm>
              <a:prstGeom prst="rect">
                <a:avLst/>
              </a:prstGeom>
              <a:solidFill>
                <a:srgbClr val="515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7" name="Freeform 105"/>
              <p:cNvSpPr>
                <a:spLocks noChangeAspect="1"/>
              </p:cNvSpPr>
              <p:nvPr/>
            </p:nvSpPr>
            <p:spPr bwMode="auto">
              <a:xfrm>
                <a:off x="2456" y="2889"/>
                <a:ext cx="120" cy="4"/>
              </a:xfrm>
              <a:custGeom>
                <a:avLst/>
                <a:gdLst>
                  <a:gd name="T0" fmla="*/ 120 w 120"/>
                  <a:gd name="T1" fmla="*/ 4 h 4"/>
                  <a:gd name="T2" fmla="*/ 0 w 120"/>
                  <a:gd name="T3" fmla="*/ 4 h 4"/>
                  <a:gd name="T4" fmla="*/ 0 w 120"/>
                  <a:gd name="T5" fmla="*/ 0 h 4"/>
                  <a:gd name="T6" fmla="*/ 120 w 120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8" name="Freeform 106"/>
              <p:cNvSpPr>
                <a:spLocks noChangeAspect="1"/>
              </p:cNvSpPr>
              <p:nvPr/>
            </p:nvSpPr>
            <p:spPr bwMode="auto">
              <a:xfrm>
                <a:off x="2750" y="2902"/>
                <a:ext cx="116" cy="70"/>
              </a:xfrm>
              <a:custGeom>
                <a:avLst/>
                <a:gdLst>
                  <a:gd name="T0" fmla="*/ 0 w 58"/>
                  <a:gd name="T1" fmla="*/ 2997 h 33"/>
                  <a:gd name="T2" fmla="*/ 64 w 58"/>
                  <a:gd name="T3" fmla="*/ 2997 h 33"/>
                  <a:gd name="T4" fmla="*/ 3712 w 58"/>
                  <a:gd name="T5" fmla="*/ 2997 h 33"/>
                  <a:gd name="T6" fmla="*/ 3712 w 58"/>
                  <a:gd name="T7" fmla="*/ 810 h 33"/>
                  <a:gd name="T8" fmla="*/ 3648 w 58"/>
                  <a:gd name="T9" fmla="*/ 0 h 33"/>
                  <a:gd name="T10" fmla="*/ 3264 w 58"/>
                  <a:gd name="T11" fmla="*/ 2272 h 33"/>
                  <a:gd name="T12" fmla="*/ 0 w 58"/>
                  <a:gd name="T13" fmla="*/ 2997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33">
                    <a:moveTo>
                      <a:pt x="0" y="33"/>
                    </a:moveTo>
                    <a:cubicBezTo>
                      <a:pt x="1" y="33"/>
                      <a:pt x="1" y="33"/>
                      <a:pt x="1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5"/>
                      <a:pt x="57" y="2"/>
                      <a:pt x="57" y="0"/>
                    </a:cubicBezTo>
                    <a:cubicBezTo>
                      <a:pt x="56" y="8"/>
                      <a:pt x="54" y="21"/>
                      <a:pt x="51" y="25"/>
                    </a:cubicBezTo>
                    <a:cubicBezTo>
                      <a:pt x="47" y="30"/>
                      <a:pt x="20" y="32"/>
                      <a:pt x="0" y="33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9" name="Freeform 107"/>
              <p:cNvSpPr>
                <a:spLocks noChangeAspect="1"/>
              </p:cNvSpPr>
              <p:nvPr/>
            </p:nvSpPr>
            <p:spPr bwMode="auto">
              <a:xfrm>
                <a:off x="2608" y="2906"/>
                <a:ext cx="108" cy="62"/>
              </a:xfrm>
              <a:custGeom>
                <a:avLst/>
                <a:gdLst>
                  <a:gd name="T0" fmla="*/ 1472 w 54"/>
                  <a:gd name="T1" fmla="*/ 2775 h 29"/>
                  <a:gd name="T2" fmla="*/ 3456 w 54"/>
                  <a:gd name="T3" fmla="*/ 2775 h 29"/>
                  <a:gd name="T4" fmla="*/ 3392 w 54"/>
                  <a:gd name="T5" fmla="*/ 1174 h 29"/>
                  <a:gd name="T6" fmla="*/ 3328 w 54"/>
                  <a:gd name="T7" fmla="*/ 0 h 29"/>
                  <a:gd name="T8" fmla="*/ 3008 w 54"/>
                  <a:gd name="T9" fmla="*/ 2093 h 29"/>
                  <a:gd name="T10" fmla="*/ 0 w 54"/>
                  <a:gd name="T11" fmla="*/ 2775 h 29"/>
                  <a:gd name="T12" fmla="*/ 1472 w 54"/>
                  <a:gd name="T13" fmla="*/ 2775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" h="29">
                    <a:moveTo>
                      <a:pt x="23" y="29"/>
                    </a:move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26"/>
                      <a:pt x="53" y="20"/>
                      <a:pt x="53" y="12"/>
                    </a:cubicBezTo>
                    <a:cubicBezTo>
                      <a:pt x="52" y="8"/>
                      <a:pt x="52" y="3"/>
                      <a:pt x="52" y="0"/>
                    </a:cubicBezTo>
                    <a:cubicBezTo>
                      <a:pt x="51" y="8"/>
                      <a:pt x="49" y="19"/>
                      <a:pt x="47" y="22"/>
                    </a:cubicBezTo>
                    <a:cubicBezTo>
                      <a:pt x="43" y="27"/>
                      <a:pt x="20" y="28"/>
                      <a:pt x="0" y="29"/>
                    </a:cubicBezTo>
                    <a:lnTo>
                      <a:pt x="23" y="29"/>
                    </a:lnTo>
                    <a:close/>
                  </a:path>
                </a:pathLst>
              </a:custGeom>
              <a:solidFill>
                <a:srgbClr val="323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0" name="Freeform 108"/>
              <p:cNvSpPr>
                <a:spLocks noChangeAspect="1"/>
              </p:cNvSpPr>
              <p:nvPr/>
            </p:nvSpPr>
            <p:spPr bwMode="auto">
              <a:xfrm>
                <a:off x="2508" y="2912"/>
                <a:ext cx="70" cy="49"/>
              </a:xfrm>
              <a:custGeom>
                <a:avLst/>
                <a:gdLst>
                  <a:gd name="T0" fmla="*/ 2240 w 35"/>
                  <a:gd name="T1" fmla="*/ 2147 h 23"/>
                  <a:gd name="T2" fmla="*/ 2176 w 35"/>
                  <a:gd name="T3" fmla="*/ 658 h 23"/>
                  <a:gd name="T4" fmla="*/ 2112 w 35"/>
                  <a:gd name="T5" fmla="*/ 0 h 23"/>
                  <a:gd name="T6" fmla="*/ 2048 w 35"/>
                  <a:gd name="T7" fmla="*/ 0 h 23"/>
                  <a:gd name="T8" fmla="*/ 1792 w 35"/>
                  <a:gd name="T9" fmla="*/ 1585 h 23"/>
                  <a:gd name="T10" fmla="*/ 0 w 35"/>
                  <a:gd name="T11" fmla="*/ 2060 h 23"/>
                  <a:gd name="T12" fmla="*/ 2240 w 35"/>
                  <a:gd name="T13" fmla="*/ 2147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23">
                    <a:moveTo>
                      <a:pt x="35" y="23"/>
                    </a:moveTo>
                    <a:cubicBezTo>
                      <a:pt x="35" y="20"/>
                      <a:pt x="34" y="14"/>
                      <a:pt x="34" y="7"/>
                    </a:cubicBezTo>
                    <a:cubicBezTo>
                      <a:pt x="34" y="4"/>
                      <a:pt x="34" y="2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7"/>
                      <a:pt x="30" y="14"/>
                      <a:pt x="28" y="17"/>
                    </a:cubicBezTo>
                    <a:cubicBezTo>
                      <a:pt x="26" y="20"/>
                      <a:pt x="14" y="21"/>
                      <a:pt x="0" y="22"/>
                    </a:cubicBez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33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" name="Freeform 109"/>
              <p:cNvSpPr>
                <a:spLocks noChangeAspect="1"/>
              </p:cNvSpPr>
              <p:nvPr/>
            </p:nvSpPr>
            <p:spPr bwMode="auto">
              <a:xfrm>
                <a:off x="3014" y="2857"/>
                <a:ext cx="20" cy="26"/>
              </a:xfrm>
              <a:custGeom>
                <a:avLst/>
                <a:gdLst>
                  <a:gd name="T0" fmla="*/ 0 w 10"/>
                  <a:gd name="T1" fmla="*/ 0 h 12"/>
                  <a:gd name="T2" fmla="*/ 0 w 10"/>
                  <a:gd name="T3" fmla="*/ 1231 h 12"/>
                  <a:gd name="T4" fmla="*/ 640 w 10"/>
                  <a:gd name="T5" fmla="*/ 1231 h 12"/>
                  <a:gd name="T6" fmla="*/ 0 w 10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2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2" name="Freeform 110"/>
              <p:cNvSpPr>
                <a:spLocks noChangeAspect="1"/>
              </p:cNvSpPr>
              <p:nvPr/>
            </p:nvSpPr>
            <p:spPr bwMode="auto">
              <a:xfrm>
                <a:off x="3188" y="2848"/>
                <a:ext cx="42" cy="18"/>
              </a:xfrm>
              <a:custGeom>
                <a:avLst/>
                <a:gdLst>
                  <a:gd name="T0" fmla="*/ 1280 w 21"/>
                  <a:gd name="T1" fmla="*/ 0 h 8"/>
                  <a:gd name="T2" fmla="*/ 0 w 21"/>
                  <a:gd name="T3" fmla="*/ 0 h 8"/>
                  <a:gd name="T4" fmla="*/ 64 w 21"/>
                  <a:gd name="T5" fmla="*/ 1049 h 8"/>
                  <a:gd name="T6" fmla="*/ 1344 w 21"/>
                  <a:gd name="T7" fmla="*/ 1049 h 8"/>
                  <a:gd name="T8" fmla="*/ 1280 w 2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5"/>
                      <a:pt x="20" y="2"/>
                      <a:pt x="20" y="0"/>
                    </a:cubicBezTo>
                    <a:close/>
                  </a:path>
                </a:pathLst>
              </a:custGeom>
              <a:solidFill>
                <a:srgbClr val="626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3" name="Freeform 111"/>
              <p:cNvSpPr>
                <a:spLocks noChangeAspect="1"/>
              </p:cNvSpPr>
              <p:nvPr/>
            </p:nvSpPr>
            <p:spPr bwMode="auto">
              <a:xfrm>
                <a:off x="3186" y="2972"/>
                <a:ext cx="42" cy="17"/>
              </a:xfrm>
              <a:custGeom>
                <a:avLst/>
                <a:gdLst>
                  <a:gd name="T0" fmla="*/ 128 w 21"/>
                  <a:gd name="T1" fmla="*/ 0 h 8"/>
                  <a:gd name="T2" fmla="*/ 1344 w 21"/>
                  <a:gd name="T3" fmla="*/ 0 h 8"/>
                  <a:gd name="T4" fmla="*/ 1280 w 21"/>
                  <a:gd name="T5" fmla="*/ 742 h 8"/>
                  <a:gd name="T6" fmla="*/ 0 w 21"/>
                  <a:gd name="T7" fmla="*/ 742 h 8"/>
                  <a:gd name="T8" fmla="*/ 128 w 2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2"/>
                      <a:pt x="20" y="5"/>
                      <a:pt x="2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444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4" name="Freeform 112"/>
              <p:cNvSpPr>
                <a:spLocks noChangeAspect="1"/>
              </p:cNvSpPr>
              <p:nvPr/>
            </p:nvSpPr>
            <p:spPr bwMode="auto">
              <a:xfrm>
                <a:off x="3192" y="2878"/>
                <a:ext cx="40" cy="17"/>
              </a:xfrm>
              <a:custGeom>
                <a:avLst/>
                <a:gdLst>
                  <a:gd name="T0" fmla="*/ 1216 w 20"/>
                  <a:gd name="T1" fmla="*/ 0 h 8"/>
                  <a:gd name="T2" fmla="*/ 0 w 20"/>
                  <a:gd name="T3" fmla="*/ 0 h 8"/>
                  <a:gd name="T4" fmla="*/ 0 w 20"/>
                  <a:gd name="T5" fmla="*/ 742 h 8"/>
                  <a:gd name="T6" fmla="*/ 1280 w 20"/>
                  <a:gd name="T7" fmla="*/ 742 h 8"/>
                  <a:gd name="T8" fmla="*/ 1216 w 20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20" y="3"/>
                      <a:pt x="19" y="0"/>
                    </a:cubicBezTo>
                    <a:close/>
                  </a:path>
                </a:pathLst>
              </a:custGeom>
              <a:solidFill>
                <a:srgbClr val="969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5" name="Freeform 113"/>
              <p:cNvSpPr>
                <a:spLocks noChangeAspect="1"/>
              </p:cNvSpPr>
              <p:nvPr/>
            </p:nvSpPr>
            <p:spPr bwMode="auto">
              <a:xfrm>
                <a:off x="3230" y="2872"/>
                <a:ext cx="26" cy="51"/>
              </a:xfrm>
              <a:custGeom>
                <a:avLst/>
                <a:gdLst>
                  <a:gd name="T0" fmla="*/ 0 w 13"/>
                  <a:gd name="T1" fmla="*/ 85 h 24"/>
                  <a:gd name="T2" fmla="*/ 64 w 13"/>
                  <a:gd name="T3" fmla="*/ 1653 h 24"/>
                  <a:gd name="T4" fmla="*/ 64 w 13"/>
                  <a:gd name="T5" fmla="*/ 2208 h 24"/>
                  <a:gd name="T6" fmla="*/ 832 w 13"/>
                  <a:gd name="T7" fmla="*/ 2208 h 24"/>
                  <a:gd name="T8" fmla="*/ 832 w 13"/>
                  <a:gd name="T9" fmla="*/ 1653 h 24"/>
                  <a:gd name="T10" fmla="*/ 704 w 13"/>
                  <a:gd name="T11" fmla="*/ 0 h 24"/>
                  <a:gd name="T12" fmla="*/ 0 w 13"/>
                  <a:gd name="T13" fmla="*/ 0 h 24"/>
                  <a:gd name="T14" fmla="*/ 0 w 13"/>
                  <a:gd name="T15" fmla="*/ 8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24">
                    <a:moveTo>
                      <a:pt x="0" y="1"/>
                    </a:moveTo>
                    <a:cubicBezTo>
                      <a:pt x="0" y="5"/>
                      <a:pt x="1" y="11"/>
                      <a:pt x="1" y="18"/>
                    </a:cubicBezTo>
                    <a:cubicBezTo>
                      <a:pt x="1" y="20"/>
                      <a:pt x="1" y="22"/>
                      <a:pt x="1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2"/>
                      <a:pt x="13" y="20"/>
                      <a:pt x="13" y="18"/>
                    </a:cubicBezTo>
                    <a:cubicBezTo>
                      <a:pt x="13" y="11"/>
                      <a:pt x="12" y="4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84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6" name="Freeform 114"/>
              <p:cNvSpPr>
                <a:spLocks noChangeAspect="1"/>
              </p:cNvSpPr>
              <p:nvPr/>
            </p:nvSpPr>
            <p:spPr bwMode="auto">
              <a:xfrm>
                <a:off x="3228" y="2870"/>
                <a:ext cx="26" cy="10"/>
              </a:xfrm>
              <a:custGeom>
                <a:avLst/>
                <a:gdLst>
                  <a:gd name="T0" fmla="*/ 768 w 13"/>
                  <a:gd name="T1" fmla="*/ 0 h 5"/>
                  <a:gd name="T2" fmla="*/ 0 w 13"/>
                  <a:gd name="T3" fmla="*/ 0 h 5"/>
                  <a:gd name="T4" fmla="*/ 64 w 13"/>
                  <a:gd name="T5" fmla="*/ 320 h 5"/>
                  <a:gd name="T6" fmla="*/ 832 w 13"/>
                  <a:gd name="T7" fmla="*/ 320 h 5"/>
                  <a:gd name="T8" fmla="*/ 768 w 1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2"/>
                      <a:pt x="12" y="0"/>
                    </a:cubicBezTo>
                    <a:close/>
                  </a:path>
                </a:pathLst>
              </a:custGeom>
              <a:solidFill>
                <a:srgbClr val="82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7" name="Freeform 115"/>
              <p:cNvSpPr>
                <a:spLocks noChangeAspect="1"/>
              </p:cNvSpPr>
              <p:nvPr/>
            </p:nvSpPr>
            <p:spPr bwMode="auto">
              <a:xfrm>
                <a:off x="3230" y="2889"/>
                <a:ext cx="26" cy="11"/>
              </a:xfrm>
              <a:custGeom>
                <a:avLst/>
                <a:gdLst>
                  <a:gd name="T0" fmla="*/ 768 w 13"/>
                  <a:gd name="T1" fmla="*/ 0 h 5"/>
                  <a:gd name="T2" fmla="*/ 0 w 13"/>
                  <a:gd name="T3" fmla="*/ 0 h 5"/>
                  <a:gd name="T4" fmla="*/ 64 w 13"/>
                  <a:gd name="T5" fmla="*/ 565 h 5"/>
                  <a:gd name="T6" fmla="*/ 832 w 13"/>
                  <a:gd name="T7" fmla="*/ 565 h 5"/>
                  <a:gd name="T8" fmla="*/ 768 w 1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1"/>
                      <a:pt x="12" y="0"/>
                    </a:cubicBezTo>
                    <a:close/>
                  </a:path>
                </a:pathLst>
              </a:custGeom>
              <a:solidFill>
                <a:srgbClr val="C3C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8" name="Freeform 116"/>
              <p:cNvSpPr>
                <a:spLocks noChangeAspect="1"/>
              </p:cNvSpPr>
              <p:nvPr/>
            </p:nvSpPr>
            <p:spPr bwMode="auto">
              <a:xfrm>
                <a:off x="2934" y="3062"/>
                <a:ext cx="84" cy="34"/>
              </a:xfrm>
              <a:custGeom>
                <a:avLst/>
                <a:gdLst>
                  <a:gd name="T0" fmla="*/ 0 w 42"/>
                  <a:gd name="T1" fmla="*/ 922 h 16"/>
                  <a:gd name="T2" fmla="*/ 2688 w 42"/>
                  <a:gd name="T3" fmla="*/ 0 h 16"/>
                  <a:gd name="T4" fmla="*/ 0 w 42"/>
                  <a:gd name="T5" fmla="*/ 922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6">
                    <a:moveTo>
                      <a:pt x="0" y="10"/>
                    </a:moveTo>
                    <a:cubicBezTo>
                      <a:pt x="13" y="10"/>
                      <a:pt x="35" y="10"/>
                      <a:pt x="42" y="0"/>
                    </a:cubicBezTo>
                    <a:cubicBezTo>
                      <a:pt x="41" y="8"/>
                      <a:pt x="23" y="16"/>
                      <a:pt x="0" y="10"/>
                    </a:cubicBezTo>
                    <a:close/>
                  </a:path>
                </a:pathLst>
              </a:custGeom>
              <a:solidFill>
                <a:srgbClr val="829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9" name="Freeform 117"/>
              <p:cNvSpPr>
                <a:spLocks noChangeAspect="1"/>
              </p:cNvSpPr>
              <p:nvPr/>
            </p:nvSpPr>
            <p:spPr bwMode="auto">
              <a:xfrm>
                <a:off x="2936" y="3089"/>
                <a:ext cx="150" cy="75"/>
              </a:xfrm>
              <a:custGeom>
                <a:avLst/>
                <a:gdLst>
                  <a:gd name="T0" fmla="*/ 4544 w 75"/>
                  <a:gd name="T1" fmla="*/ 0 h 35"/>
                  <a:gd name="T2" fmla="*/ 4800 w 75"/>
                  <a:gd name="T3" fmla="*/ 1455 h 35"/>
                  <a:gd name="T4" fmla="*/ 0 w 75"/>
                  <a:gd name="T5" fmla="*/ 3394 h 35"/>
                  <a:gd name="T6" fmla="*/ 4160 w 75"/>
                  <a:gd name="T7" fmla="*/ 1534 h 35"/>
                  <a:gd name="T8" fmla="*/ 4544 w 7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35">
                    <a:moveTo>
                      <a:pt x="71" y="0"/>
                    </a:moveTo>
                    <a:cubicBezTo>
                      <a:pt x="73" y="2"/>
                      <a:pt x="75" y="12"/>
                      <a:pt x="75" y="15"/>
                    </a:cubicBezTo>
                    <a:cubicBezTo>
                      <a:pt x="75" y="17"/>
                      <a:pt x="62" y="35"/>
                      <a:pt x="0" y="35"/>
                    </a:cubicBezTo>
                    <a:cubicBezTo>
                      <a:pt x="13" y="34"/>
                      <a:pt x="58" y="25"/>
                      <a:pt x="65" y="16"/>
                    </a:cubicBezTo>
                    <a:cubicBezTo>
                      <a:pt x="71" y="7"/>
                      <a:pt x="71" y="5"/>
                      <a:pt x="71" y="0"/>
                    </a:cubicBezTo>
                    <a:close/>
                  </a:path>
                </a:pathLst>
              </a:custGeom>
              <a:solidFill>
                <a:srgbClr val="1B23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0" name="Freeform 118"/>
              <p:cNvSpPr>
                <a:spLocks noChangeAspect="1"/>
              </p:cNvSpPr>
              <p:nvPr/>
            </p:nvSpPr>
            <p:spPr bwMode="auto">
              <a:xfrm>
                <a:off x="2792" y="3089"/>
                <a:ext cx="138" cy="45"/>
              </a:xfrm>
              <a:custGeom>
                <a:avLst/>
                <a:gdLst>
                  <a:gd name="T0" fmla="*/ 0 w 69"/>
                  <a:gd name="T1" fmla="*/ 1350 h 21"/>
                  <a:gd name="T2" fmla="*/ 320 w 69"/>
                  <a:gd name="T3" fmla="*/ 0 h 21"/>
                  <a:gd name="T4" fmla="*/ 4416 w 69"/>
                  <a:gd name="T5" fmla="*/ 1772 h 21"/>
                  <a:gd name="T6" fmla="*/ 896 w 69"/>
                  <a:gd name="T7" fmla="*/ 1181 h 21"/>
                  <a:gd name="T8" fmla="*/ 0 w 69"/>
                  <a:gd name="T9" fmla="*/ 135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21">
                    <a:moveTo>
                      <a:pt x="0" y="14"/>
                    </a:moveTo>
                    <a:cubicBezTo>
                      <a:pt x="0" y="8"/>
                      <a:pt x="5" y="0"/>
                      <a:pt x="5" y="0"/>
                    </a:cubicBezTo>
                    <a:cubicBezTo>
                      <a:pt x="8" y="4"/>
                      <a:pt x="18" y="18"/>
                      <a:pt x="69" y="18"/>
                    </a:cubicBezTo>
                    <a:cubicBezTo>
                      <a:pt x="52" y="21"/>
                      <a:pt x="23" y="15"/>
                      <a:pt x="14" y="12"/>
                    </a:cubicBezTo>
                    <a:cubicBezTo>
                      <a:pt x="5" y="10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6676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1" name="Freeform 119"/>
              <p:cNvSpPr>
                <a:spLocks noChangeAspect="1"/>
              </p:cNvSpPr>
              <p:nvPr/>
            </p:nvSpPr>
            <p:spPr bwMode="auto">
              <a:xfrm>
                <a:off x="2978" y="3043"/>
                <a:ext cx="58" cy="44"/>
              </a:xfrm>
              <a:custGeom>
                <a:avLst/>
                <a:gdLst>
                  <a:gd name="T0" fmla="*/ 1280 w 29"/>
                  <a:gd name="T1" fmla="*/ 75 h 21"/>
                  <a:gd name="T2" fmla="*/ 1280 w 29"/>
                  <a:gd name="T3" fmla="*/ 773 h 21"/>
                  <a:gd name="T4" fmla="*/ 1088 w 29"/>
                  <a:gd name="T5" fmla="*/ 1094 h 21"/>
                  <a:gd name="T6" fmla="*/ 0 w 29"/>
                  <a:gd name="T7" fmla="*/ 1773 h 21"/>
                  <a:gd name="T8" fmla="*/ 1856 w 29"/>
                  <a:gd name="T9" fmla="*/ 404 h 21"/>
                  <a:gd name="T10" fmla="*/ 1216 w 29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" h="21">
                    <a:moveTo>
                      <a:pt x="20" y="1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9" y="19"/>
                      <a:pt x="24" y="17"/>
                      <a:pt x="29" y="5"/>
                    </a:cubicBezTo>
                    <a:cubicBezTo>
                      <a:pt x="28" y="3"/>
                      <a:pt x="19" y="0"/>
                      <a:pt x="19" y="0"/>
                    </a:cubicBezTo>
                  </a:path>
                </a:pathLst>
              </a:custGeom>
              <a:solidFill>
                <a:srgbClr val="829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2" name="Freeform 120"/>
              <p:cNvSpPr>
                <a:spLocks noChangeAspect="1"/>
              </p:cNvSpPr>
              <p:nvPr/>
            </p:nvSpPr>
            <p:spPr bwMode="auto">
              <a:xfrm>
                <a:off x="2812" y="3053"/>
                <a:ext cx="38" cy="28"/>
              </a:xfrm>
              <a:custGeom>
                <a:avLst/>
                <a:gdLst>
                  <a:gd name="T0" fmla="*/ 0 w 19"/>
                  <a:gd name="T1" fmla="*/ 1290 h 13"/>
                  <a:gd name="T2" fmla="*/ 1216 w 19"/>
                  <a:gd name="T3" fmla="*/ 0 h 13"/>
                  <a:gd name="T4" fmla="*/ 0 w 19"/>
                  <a:gd name="T5" fmla="*/ 129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3">
                    <a:moveTo>
                      <a:pt x="0" y="13"/>
                    </a:moveTo>
                    <a:cubicBezTo>
                      <a:pt x="0" y="7"/>
                      <a:pt x="11" y="2"/>
                      <a:pt x="19" y="0"/>
                    </a:cubicBezTo>
                    <a:cubicBezTo>
                      <a:pt x="16" y="2"/>
                      <a:pt x="1" y="9"/>
                      <a:pt x="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3" name="Freeform 121"/>
              <p:cNvSpPr>
                <a:spLocks noChangeAspect="1"/>
              </p:cNvSpPr>
              <p:nvPr/>
            </p:nvSpPr>
            <p:spPr bwMode="auto">
              <a:xfrm>
                <a:off x="2822" y="2635"/>
                <a:ext cx="234" cy="62"/>
              </a:xfrm>
              <a:custGeom>
                <a:avLst/>
                <a:gdLst>
                  <a:gd name="T0" fmla="*/ 5824 w 117"/>
                  <a:gd name="T1" fmla="*/ 0 h 29"/>
                  <a:gd name="T2" fmla="*/ 3776 w 117"/>
                  <a:gd name="T3" fmla="*/ 586 h 29"/>
                  <a:gd name="T4" fmla="*/ 1728 w 117"/>
                  <a:gd name="T5" fmla="*/ 0 h 29"/>
                  <a:gd name="T6" fmla="*/ 0 w 117"/>
                  <a:gd name="T7" fmla="*/ 1253 h 29"/>
                  <a:gd name="T8" fmla="*/ 3776 w 117"/>
                  <a:gd name="T9" fmla="*/ 2775 h 29"/>
                  <a:gd name="T10" fmla="*/ 7488 w 117"/>
                  <a:gd name="T11" fmla="*/ 1253 h 29"/>
                  <a:gd name="T12" fmla="*/ 5824 w 117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29">
                    <a:moveTo>
                      <a:pt x="91" y="0"/>
                    </a:moveTo>
                    <a:cubicBezTo>
                      <a:pt x="87" y="3"/>
                      <a:pt x="74" y="6"/>
                      <a:pt x="59" y="6"/>
                    </a:cubicBezTo>
                    <a:cubicBezTo>
                      <a:pt x="44" y="6"/>
                      <a:pt x="31" y="3"/>
                      <a:pt x="27" y="0"/>
                    </a:cubicBezTo>
                    <a:cubicBezTo>
                      <a:pt x="11" y="3"/>
                      <a:pt x="0" y="8"/>
                      <a:pt x="0" y="13"/>
                    </a:cubicBezTo>
                    <a:cubicBezTo>
                      <a:pt x="0" y="22"/>
                      <a:pt x="27" y="29"/>
                      <a:pt x="59" y="29"/>
                    </a:cubicBezTo>
                    <a:cubicBezTo>
                      <a:pt x="91" y="29"/>
                      <a:pt x="117" y="22"/>
                      <a:pt x="117" y="13"/>
                    </a:cubicBezTo>
                    <a:cubicBezTo>
                      <a:pt x="117" y="8"/>
                      <a:pt x="107" y="3"/>
                      <a:pt x="9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4" name="Freeform 122"/>
              <p:cNvSpPr>
                <a:spLocks noChangeAspect="1"/>
              </p:cNvSpPr>
              <p:nvPr/>
            </p:nvSpPr>
            <p:spPr bwMode="auto">
              <a:xfrm>
                <a:off x="2480" y="3143"/>
                <a:ext cx="918" cy="245"/>
              </a:xfrm>
              <a:custGeom>
                <a:avLst/>
                <a:gdLst>
                  <a:gd name="T0" fmla="*/ 29376 w 459"/>
                  <a:gd name="T1" fmla="*/ 3918 h 115"/>
                  <a:gd name="T2" fmla="*/ 14720 w 459"/>
                  <a:gd name="T3" fmla="*/ 10752 h 115"/>
                  <a:gd name="T4" fmla="*/ 0 w 459"/>
                  <a:gd name="T5" fmla="*/ 3918 h 115"/>
                  <a:gd name="T6" fmla="*/ 0 w 459"/>
                  <a:gd name="T7" fmla="*/ 0 h 115"/>
                  <a:gd name="T8" fmla="*/ 14720 w 459"/>
                  <a:gd name="T9" fmla="*/ 6834 h 115"/>
                  <a:gd name="T10" fmla="*/ 29376 w 459"/>
                  <a:gd name="T11" fmla="*/ 0 h 115"/>
                  <a:gd name="T12" fmla="*/ 29376 w 459"/>
                  <a:gd name="T13" fmla="*/ 3918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9" h="115">
                    <a:moveTo>
                      <a:pt x="459" y="42"/>
                    </a:moveTo>
                    <a:cubicBezTo>
                      <a:pt x="459" y="82"/>
                      <a:pt x="356" y="115"/>
                      <a:pt x="230" y="115"/>
                    </a:cubicBezTo>
                    <a:cubicBezTo>
                      <a:pt x="103" y="115"/>
                      <a:pt x="0" y="82"/>
                      <a:pt x="0" y="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103" y="73"/>
                      <a:pt x="230" y="73"/>
                    </a:cubicBezTo>
                    <a:cubicBezTo>
                      <a:pt x="356" y="73"/>
                      <a:pt x="459" y="40"/>
                      <a:pt x="459" y="0"/>
                    </a:cubicBezTo>
                    <a:lnTo>
                      <a:pt x="459" y="42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5" name="Freeform 123"/>
              <p:cNvSpPr>
                <a:spLocks noChangeAspect="1"/>
              </p:cNvSpPr>
              <p:nvPr/>
            </p:nvSpPr>
            <p:spPr bwMode="auto">
              <a:xfrm>
                <a:off x="2822" y="2663"/>
                <a:ext cx="234" cy="109"/>
              </a:xfrm>
              <a:custGeom>
                <a:avLst/>
                <a:gdLst>
                  <a:gd name="T0" fmla="*/ 0 w 117"/>
                  <a:gd name="T1" fmla="*/ 0 h 51"/>
                  <a:gd name="T2" fmla="*/ 3776 w 117"/>
                  <a:gd name="T3" fmla="*/ 1522 h 51"/>
                  <a:gd name="T4" fmla="*/ 7488 w 117"/>
                  <a:gd name="T5" fmla="*/ 0 h 51"/>
                  <a:gd name="T6" fmla="*/ 7488 w 117"/>
                  <a:gd name="T7" fmla="*/ 3443 h 51"/>
                  <a:gd name="T8" fmla="*/ 3776 w 117"/>
                  <a:gd name="T9" fmla="*/ 4860 h 51"/>
                  <a:gd name="T10" fmla="*/ 0 w 117"/>
                  <a:gd name="T11" fmla="*/ 3443 h 51"/>
                  <a:gd name="T12" fmla="*/ 0 w 117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51">
                    <a:moveTo>
                      <a:pt x="0" y="0"/>
                    </a:moveTo>
                    <a:cubicBezTo>
                      <a:pt x="0" y="9"/>
                      <a:pt x="27" y="16"/>
                      <a:pt x="59" y="16"/>
                    </a:cubicBezTo>
                    <a:cubicBezTo>
                      <a:pt x="91" y="16"/>
                      <a:pt x="117" y="9"/>
                      <a:pt x="117" y="0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17" y="44"/>
                      <a:pt x="91" y="51"/>
                      <a:pt x="59" y="51"/>
                    </a:cubicBezTo>
                    <a:cubicBezTo>
                      <a:pt x="27" y="51"/>
                      <a:pt x="0" y="44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6" name="Freeform 124"/>
              <p:cNvSpPr>
                <a:spLocks noChangeAspect="1"/>
              </p:cNvSpPr>
              <p:nvPr/>
            </p:nvSpPr>
            <p:spPr bwMode="auto">
              <a:xfrm>
                <a:off x="2842" y="2757"/>
                <a:ext cx="194" cy="91"/>
              </a:xfrm>
              <a:custGeom>
                <a:avLst/>
                <a:gdLst>
                  <a:gd name="T0" fmla="*/ 0 w 97"/>
                  <a:gd name="T1" fmla="*/ 2804 h 43"/>
                  <a:gd name="T2" fmla="*/ 0 w 97"/>
                  <a:gd name="T3" fmla="*/ 0 h 43"/>
                  <a:gd name="T4" fmla="*/ 3136 w 97"/>
                  <a:gd name="T5" fmla="*/ 645 h 43"/>
                  <a:gd name="T6" fmla="*/ 6208 w 97"/>
                  <a:gd name="T7" fmla="*/ 0 h 43"/>
                  <a:gd name="T8" fmla="*/ 6208 w 97"/>
                  <a:gd name="T9" fmla="*/ 2804 h 43"/>
                  <a:gd name="T10" fmla="*/ 6208 w 97"/>
                  <a:gd name="T11" fmla="*/ 2804 h 43"/>
                  <a:gd name="T12" fmla="*/ 3136 w 97"/>
                  <a:gd name="T13" fmla="*/ 3864 h 43"/>
                  <a:gd name="T14" fmla="*/ 0 w 97"/>
                  <a:gd name="T15" fmla="*/ 2804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" h="43">
                    <a:moveTo>
                      <a:pt x="0" y="3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9" y="7"/>
                      <a:pt x="49" y="7"/>
                    </a:cubicBezTo>
                    <a:cubicBezTo>
                      <a:pt x="69" y="7"/>
                      <a:pt x="87" y="5"/>
                      <a:pt x="97" y="0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38"/>
                      <a:pt x="76" y="43"/>
                      <a:pt x="49" y="43"/>
                    </a:cubicBezTo>
                    <a:cubicBezTo>
                      <a:pt x="22" y="43"/>
                      <a:pt x="0" y="38"/>
                      <a:pt x="0" y="31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7" name="Freeform 125"/>
              <p:cNvSpPr>
                <a:spLocks noChangeAspect="1"/>
              </p:cNvSpPr>
              <p:nvPr/>
            </p:nvSpPr>
            <p:spPr bwMode="auto">
              <a:xfrm>
                <a:off x="2866" y="2840"/>
                <a:ext cx="148" cy="239"/>
              </a:xfrm>
              <a:custGeom>
                <a:avLst/>
                <a:gdLst>
                  <a:gd name="T0" fmla="*/ 2368 w 74"/>
                  <a:gd name="T1" fmla="*/ 397 h 112"/>
                  <a:gd name="T2" fmla="*/ 0 w 74"/>
                  <a:gd name="T3" fmla="*/ 0 h 112"/>
                  <a:gd name="T4" fmla="*/ 0 w 74"/>
                  <a:gd name="T5" fmla="*/ 9726 h 112"/>
                  <a:gd name="T6" fmla="*/ 2368 w 74"/>
                  <a:gd name="T7" fmla="*/ 10574 h 112"/>
                  <a:gd name="T8" fmla="*/ 4736 w 74"/>
                  <a:gd name="T9" fmla="*/ 9726 h 112"/>
                  <a:gd name="T10" fmla="*/ 4736 w 74"/>
                  <a:gd name="T11" fmla="*/ 0 h 112"/>
                  <a:gd name="T12" fmla="*/ 2368 w 74"/>
                  <a:gd name="T13" fmla="*/ 397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12">
                    <a:moveTo>
                      <a:pt x="37" y="4"/>
                    </a:moveTo>
                    <a:cubicBezTo>
                      <a:pt x="22" y="4"/>
                      <a:pt x="9" y="2"/>
                      <a:pt x="0" y="0"/>
                    </a:cubicBezTo>
                    <a:cubicBezTo>
                      <a:pt x="0" y="59"/>
                      <a:pt x="0" y="100"/>
                      <a:pt x="0" y="103"/>
                    </a:cubicBezTo>
                    <a:cubicBezTo>
                      <a:pt x="0" y="108"/>
                      <a:pt x="16" y="112"/>
                      <a:pt x="37" y="112"/>
                    </a:cubicBezTo>
                    <a:cubicBezTo>
                      <a:pt x="57" y="112"/>
                      <a:pt x="74" y="108"/>
                      <a:pt x="74" y="10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5" y="2"/>
                      <a:pt x="52" y="4"/>
                      <a:pt x="37" y="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8" name="Freeform 126"/>
              <p:cNvSpPr>
                <a:spLocks noChangeAspect="1"/>
              </p:cNvSpPr>
              <p:nvPr/>
            </p:nvSpPr>
            <p:spPr bwMode="auto">
              <a:xfrm>
                <a:off x="2480" y="2989"/>
                <a:ext cx="918" cy="309"/>
              </a:xfrm>
              <a:custGeom>
                <a:avLst/>
                <a:gdLst>
                  <a:gd name="T0" fmla="*/ 17088 w 459"/>
                  <a:gd name="T1" fmla="*/ 0 h 145"/>
                  <a:gd name="T2" fmla="*/ 17088 w 459"/>
                  <a:gd name="T3" fmla="*/ 3079 h 145"/>
                  <a:gd name="T4" fmla="*/ 14720 w 459"/>
                  <a:gd name="T5" fmla="*/ 3959 h 145"/>
                  <a:gd name="T6" fmla="*/ 12352 w 459"/>
                  <a:gd name="T7" fmla="*/ 3079 h 145"/>
                  <a:gd name="T8" fmla="*/ 12352 w 459"/>
                  <a:gd name="T9" fmla="*/ 0 h 145"/>
                  <a:gd name="T10" fmla="*/ 0 w 459"/>
                  <a:gd name="T11" fmla="*/ 6726 h 145"/>
                  <a:gd name="T12" fmla="*/ 14720 w 459"/>
                  <a:gd name="T13" fmla="*/ 13570 h 145"/>
                  <a:gd name="T14" fmla="*/ 29376 w 459"/>
                  <a:gd name="T15" fmla="*/ 6726 h 145"/>
                  <a:gd name="T16" fmla="*/ 17088 w 459"/>
                  <a:gd name="T17" fmla="*/ 0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9" h="145">
                    <a:moveTo>
                      <a:pt x="267" y="0"/>
                    </a:moveTo>
                    <a:cubicBezTo>
                      <a:pt x="267" y="33"/>
                      <a:pt x="267" y="33"/>
                      <a:pt x="267" y="33"/>
                    </a:cubicBezTo>
                    <a:cubicBezTo>
                      <a:pt x="267" y="38"/>
                      <a:pt x="250" y="42"/>
                      <a:pt x="230" y="42"/>
                    </a:cubicBezTo>
                    <a:cubicBezTo>
                      <a:pt x="209" y="42"/>
                      <a:pt x="193" y="38"/>
                      <a:pt x="193" y="33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84" y="6"/>
                      <a:pt x="0" y="36"/>
                      <a:pt x="0" y="72"/>
                    </a:cubicBezTo>
                    <a:cubicBezTo>
                      <a:pt x="0" y="112"/>
                      <a:pt x="103" y="145"/>
                      <a:pt x="230" y="145"/>
                    </a:cubicBezTo>
                    <a:cubicBezTo>
                      <a:pt x="356" y="145"/>
                      <a:pt x="459" y="112"/>
                      <a:pt x="459" y="72"/>
                    </a:cubicBezTo>
                    <a:cubicBezTo>
                      <a:pt x="459" y="36"/>
                      <a:pt x="376" y="6"/>
                      <a:pt x="26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89" name="Freeform 127"/>
              <p:cNvSpPr>
                <a:spLocks noChangeAspect="1"/>
              </p:cNvSpPr>
              <p:nvPr/>
            </p:nvSpPr>
            <p:spPr bwMode="auto">
              <a:xfrm>
                <a:off x="2866" y="2627"/>
                <a:ext cx="148" cy="30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88 h 14"/>
                  <a:gd name="T4" fmla="*/ 2368 w 74"/>
                  <a:gd name="T5" fmla="*/ 945 h 14"/>
                  <a:gd name="T6" fmla="*/ 192 w 74"/>
                  <a:gd name="T7" fmla="*/ 88 h 14"/>
                  <a:gd name="T8" fmla="*/ 192 w 74"/>
                  <a:gd name="T9" fmla="*/ 0 h 14"/>
                  <a:gd name="T10" fmla="*/ 0 w 74"/>
                  <a:gd name="T11" fmla="*/ 405 h 14"/>
                  <a:gd name="T12" fmla="*/ 2368 w 74"/>
                  <a:gd name="T13" fmla="*/ 1350 h 14"/>
                  <a:gd name="T14" fmla="*/ 4736 w 74"/>
                  <a:gd name="T15" fmla="*/ 405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9"/>
                      <a:pt x="16" y="14"/>
                      <a:pt x="37" y="14"/>
                    </a:cubicBezTo>
                    <a:cubicBezTo>
                      <a:pt x="57" y="14"/>
                      <a:pt x="74" y="9"/>
                      <a:pt x="74" y="4"/>
                    </a:cubicBezTo>
                    <a:cubicBezTo>
                      <a:pt x="74" y="2"/>
                      <a:pt x="73" y="1"/>
                      <a:pt x="70" y="0"/>
                    </a:cubicBezTo>
                    <a:close/>
                  </a:path>
                </a:pathLst>
              </a:custGeom>
              <a:solidFill>
                <a:srgbClr val="C9BE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0" name="Freeform 128"/>
              <p:cNvSpPr>
                <a:spLocks noChangeAspect="1"/>
              </p:cNvSpPr>
              <p:nvPr/>
            </p:nvSpPr>
            <p:spPr bwMode="auto">
              <a:xfrm>
                <a:off x="2866" y="2627"/>
                <a:ext cx="148" cy="30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88 h 14"/>
                  <a:gd name="T4" fmla="*/ 2368 w 74"/>
                  <a:gd name="T5" fmla="*/ 945 h 14"/>
                  <a:gd name="T6" fmla="*/ 192 w 74"/>
                  <a:gd name="T7" fmla="*/ 88 h 14"/>
                  <a:gd name="T8" fmla="*/ 192 w 74"/>
                  <a:gd name="T9" fmla="*/ 0 h 14"/>
                  <a:gd name="T10" fmla="*/ 0 w 74"/>
                  <a:gd name="T11" fmla="*/ 405 h 14"/>
                  <a:gd name="T12" fmla="*/ 2368 w 74"/>
                  <a:gd name="T13" fmla="*/ 1350 h 14"/>
                  <a:gd name="T14" fmla="*/ 4736 w 74"/>
                  <a:gd name="T15" fmla="*/ 405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9"/>
                      <a:pt x="16" y="14"/>
                      <a:pt x="37" y="14"/>
                    </a:cubicBezTo>
                    <a:cubicBezTo>
                      <a:pt x="57" y="14"/>
                      <a:pt x="74" y="9"/>
                      <a:pt x="74" y="4"/>
                    </a:cubicBezTo>
                    <a:cubicBezTo>
                      <a:pt x="74" y="2"/>
                      <a:pt x="73" y="1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" name="Oval 129"/>
              <p:cNvSpPr>
                <a:spLocks noChangeAspect="1" noChangeArrowheads="1"/>
              </p:cNvSpPr>
              <p:nvPr/>
            </p:nvSpPr>
            <p:spPr bwMode="auto">
              <a:xfrm>
                <a:off x="2890" y="1629"/>
                <a:ext cx="100" cy="23"/>
              </a:xfrm>
              <a:prstGeom prst="ellipse">
                <a:avLst/>
              </a:prstGeom>
              <a:noFill/>
              <a:ln w="635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2" name="Freeform 130"/>
              <p:cNvSpPr>
                <a:spLocks noChangeAspect="1"/>
              </p:cNvSpPr>
              <p:nvPr/>
            </p:nvSpPr>
            <p:spPr bwMode="auto">
              <a:xfrm>
                <a:off x="2866" y="2635"/>
                <a:ext cx="148" cy="45"/>
              </a:xfrm>
              <a:custGeom>
                <a:avLst/>
                <a:gdLst>
                  <a:gd name="T0" fmla="*/ 0 w 74"/>
                  <a:gd name="T1" fmla="*/ 1181 h 21"/>
                  <a:gd name="T2" fmla="*/ 2368 w 74"/>
                  <a:gd name="T3" fmla="*/ 2025 h 21"/>
                  <a:gd name="T4" fmla="*/ 4736 w 74"/>
                  <a:gd name="T5" fmla="*/ 1181 h 21"/>
                  <a:gd name="T6" fmla="*/ 4736 w 74"/>
                  <a:gd name="T7" fmla="*/ 0 h 21"/>
                  <a:gd name="T8" fmla="*/ 2368 w 74"/>
                  <a:gd name="T9" fmla="*/ 945 h 21"/>
                  <a:gd name="T10" fmla="*/ 0 w 74"/>
                  <a:gd name="T11" fmla="*/ 0 h 21"/>
                  <a:gd name="T12" fmla="*/ 0 w 74"/>
                  <a:gd name="T13" fmla="*/ 118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0" y="12"/>
                    </a:moveTo>
                    <a:cubicBezTo>
                      <a:pt x="0" y="17"/>
                      <a:pt x="16" y="21"/>
                      <a:pt x="37" y="21"/>
                    </a:cubicBezTo>
                    <a:cubicBezTo>
                      <a:pt x="57" y="21"/>
                      <a:pt x="74" y="17"/>
                      <a:pt x="74" y="12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57" y="10"/>
                      <a:pt x="37" y="10"/>
                    </a:cubicBezTo>
                    <a:cubicBezTo>
                      <a:pt x="16" y="10"/>
                      <a:pt x="0" y="5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3" name="Freeform 131"/>
              <p:cNvSpPr>
                <a:spLocks noChangeAspect="1"/>
              </p:cNvSpPr>
              <p:nvPr/>
            </p:nvSpPr>
            <p:spPr bwMode="auto">
              <a:xfrm>
                <a:off x="2866" y="1639"/>
                <a:ext cx="148" cy="32"/>
              </a:xfrm>
              <a:custGeom>
                <a:avLst/>
                <a:gdLst>
                  <a:gd name="T0" fmla="*/ 4480 w 74"/>
                  <a:gd name="T1" fmla="*/ 0 h 15"/>
                  <a:gd name="T2" fmla="*/ 4480 w 74"/>
                  <a:gd name="T3" fmla="*/ 186 h 15"/>
                  <a:gd name="T4" fmla="*/ 2368 w 74"/>
                  <a:gd name="T5" fmla="*/ 1020 h 15"/>
                  <a:gd name="T6" fmla="*/ 192 w 74"/>
                  <a:gd name="T7" fmla="*/ 186 h 15"/>
                  <a:gd name="T8" fmla="*/ 192 w 74"/>
                  <a:gd name="T9" fmla="*/ 0 h 15"/>
                  <a:gd name="T10" fmla="*/ 0 w 74"/>
                  <a:gd name="T11" fmla="*/ 478 h 15"/>
                  <a:gd name="T12" fmla="*/ 2368 w 74"/>
                  <a:gd name="T13" fmla="*/ 1406 h 15"/>
                  <a:gd name="T14" fmla="*/ 4736 w 74"/>
                  <a:gd name="T15" fmla="*/ 478 h 15"/>
                  <a:gd name="T16" fmla="*/ 4480 w 74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7"/>
                      <a:pt x="55" y="11"/>
                      <a:pt x="37" y="11"/>
                    </a:cubicBezTo>
                    <a:cubicBezTo>
                      <a:pt x="18" y="11"/>
                      <a:pt x="3" y="7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11"/>
                      <a:pt x="16" y="15"/>
                      <a:pt x="37" y="15"/>
                    </a:cubicBezTo>
                    <a:cubicBezTo>
                      <a:pt x="57" y="15"/>
                      <a:pt x="74" y="11"/>
                      <a:pt x="74" y="5"/>
                    </a:cubicBezTo>
                    <a:cubicBezTo>
                      <a:pt x="74" y="3"/>
                      <a:pt x="73" y="2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4" name="Freeform 132"/>
              <p:cNvSpPr>
                <a:spLocks noChangeAspect="1"/>
              </p:cNvSpPr>
              <p:nvPr/>
            </p:nvSpPr>
            <p:spPr bwMode="auto">
              <a:xfrm>
                <a:off x="2872" y="1622"/>
                <a:ext cx="134" cy="41"/>
              </a:xfrm>
              <a:custGeom>
                <a:avLst/>
                <a:gdLst>
                  <a:gd name="T0" fmla="*/ 0 w 67"/>
                  <a:gd name="T1" fmla="*/ 885 h 19"/>
                  <a:gd name="T2" fmla="*/ 2176 w 67"/>
                  <a:gd name="T3" fmla="*/ 0 h 19"/>
                  <a:gd name="T4" fmla="*/ 4288 w 67"/>
                  <a:gd name="T5" fmla="*/ 885 h 19"/>
                  <a:gd name="T6" fmla="*/ 4288 w 67"/>
                  <a:gd name="T7" fmla="*/ 805 h 19"/>
                  <a:gd name="T8" fmla="*/ 4288 w 67"/>
                  <a:gd name="T9" fmla="*/ 1014 h 19"/>
                  <a:gd name="T10" fmla="*/ 2176 w 67"/>
                  <a:gd name="T11" fmla="*/ 1910 h 19"/>
                  <a:gd name="T12" fmla="*/ 0 w 67"/>
                  <a:gd name="T13" fmla="*/ 1014 h 19"/>
                  <a:gd name="T14" fmla="*/ 0 w 67"/>
                  <a:gd name="T15" fmla="*/ 805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0" y="9"/>
                    </a:moveTo>
                    <a:cubicBezTo>
                      <a:pt x="0" y="4"/>
                      <a:pt x="15" y="0"/>
                      <a:pt x="34" y="0"/>
                    </a:cubicBezTo>
                    <a:cubicBezTo>
                      <a:pt x="52" y="0"/>
                      <a:pt x="67" y="4"/>
                      <a:pt x="67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5"/>
                      <a:pt x="52" y="19"/>
                      <a:pt x="34" y="19"/>
                    </a:cubicBezTo>
                    <a:cubicBezTo>
                      <a:pt x="15" y="19"/>
                      <a:pt x="0" y="15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5" name="Freeform 133"/>
              <p:cNvSpPr>
                <a:spLocks noChangeAspect="1"/>
              </p:cNvSpPr>
              <p:nvPr/>
            </p:nvSpPr>
            <p:spPr bwMode="auto">
              <a:xfrm>
                <a:off x="2866" y="1650"/>
                <a:ext cx="148" cy="126"/>
              </a:xfrm>
              <a:custGeom>
                <a:avLst/>
                <a:gdLst>
                  <a:gd name="T0" fmla="*/ 0 w 74"/>
                  <a:gd name="T1" fmla="*/ 4579 h 59"/>
                  <a:gd name="T2" fmla="*/ 2368 w 74"/>
                  <a:gd name="T3" fmla="*/ 5591 h 59"/>
                  <a:gd name="T4" fmla="*/ 4736 w 74"/>
                  <a:gd name="T5" fmla="*/ 4579 h 59"/>
                  <a:gd name="T6" fmla="*/ 4736 w 74"/>
                  <a:gd name="T7" fmla="*/ 0 h 59"/>
                  <a:gd name="T8" fmla="*/ 2368 w 74"/>
                  <a:gd name="T9" fmla="*/ 935 h 59"/>
                  <a:gd name="T10" fmla="*/ 0 w 74"/>
                  <a:gd name="T11" fmla="*/ 0 h 59"/>
                  <a:gd name="T12" fmla="*/ 0 w 74"/>
                  <a:gd name="T13" fmla="*/ 457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59">
                    <a:moveTo>
                      <a:pt x="0" y="48"/>
                    </a:moveTo>
                    <a:cubicBezTo>
                      <a:pt x="0" y="54"/>
                      <a:pt x="16" y="59"/>
                      <a:pt x="37" y="59"/>
                    </a:cubicBezTo>
                    <a:cubicBezTo>
                      <a:pt x="57" y="59"/>
                      <a:pt x="74" y="54"/>
                      <a:pt x="74" y="48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4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6" name="Freeform 134"/>
              <p:cNvSpPr>
                <a:spLocks noChangeAspect="1"/>
              </p:cNvSpPr>
              <p:nvPr/>
            </p:nvSpPr>
            <p:spPr bwMode="auto">
              <a:xfrm>
                <a:off x="2872" y="1763"/>
                <a:ext cx="134" cy="885"/>
              </a:xfrm>
              <a:custGeom>
                <a:avLst/>
                <a:gdLst>
                  <a:gd name="T0" fmla="*/ 2176 w 67"/>
                  <a:gd name="T1" fmla="*/ 582 h 415"/>
                  <a:gd name="T2" fmla="*/ 0 w 67"/>
                  <a:gd name="T3" fmla="*/ 0 h 415"/>
                  <a:gd name="T4" fmla="*/ 0 w 67"/>
                  <a:gd name="T5" fmla="*/ 38200 h 415"/>
                  <a:gd name="T6" fmla="*/ 2176 w 67"/>
                  <a:gd name="T7" fmla="*/ 39023 h 415"/>
                  <a:gd name="T8" fmla="*/ 4288 w 67"/>
                  <a:gd name="T9" fmla="*/ 38200 h 415"/>
                  <a:gd name="T10" fmla="*/ 4288 w 67"/>
                  <a:gd name="T11" fmla="*/ 0 h 415"/>
                  <a:gd name="T12" fmla="*/ 2176 w 67"/>
                  <a:gd name="T13" fmla="*/ 582 h 4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415">
                    <a:moveTo>
                      <a:pt x="34" y="6"/>
                    </a:moveTo>
                    <a:cubicBezTo>
                      <a:pt x="19" y="6"/>
                      <a:pt x="6" y="3"/>
                      <a:pt x="0" y="0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11"/>
                      <a:pt x="15" y="415"/>
                      <a:pt x="34" y="415"/>
                    </a:cubicBezTo>
                    <a:cubicBezTo>
                      <a:pt x="52" y="415"/>
                      <a:pt x="67" y="411"/>
                      <a:pt x="67" y="40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1" y="3"/>
                      <a:pt x="49" y="6"/>
                      <a:pt x="34" y="6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7" name="Freeform 135"/>
              <p:cNvSpPr>
                <a:spLocks noChangeAspect="1"/>
              </p:cNvSpPr>
              <p:nvPr/>
            </p:nvSpPr>
            <p:spPr bwMode="auto">
              <a:xfrm>
                <a:off x="3472" y="2804"/>
                <a:ext cx="98" cy="221"/>
              </a:xfrm>
              <a:custGeom>
                <a:avLst/>
                <a:gdLst>
                  <a:gd name="T0" fmla="*/ 0 w 49"/>
                  <a:gd name="T1" fmla="*/ 9586 h 104"/>
                  <a:gd name="T2" fmla="*/ 896 w 49"/>
                  <a:gd name="T3" fmla="*/ 4817 h 104"/>
                  <a:gd name="T4" fmla="*/ 0 w 49"/>
                  <a:gd name="T5" fmla="*/ 0 h 104"/>
                  <a:gd name="T6" fmla="*/ 2176 w 49"/>
                  <a:gd name="T7" fmla="*/ 0 h 104"/>
                  <a:gd name="T8" fmla="*/ 3136 w 49"/>
                  <a:gd name="T9" fmla="*/ 4817 h 104"/>
                  <a:gd name="T10" fmla="*/ 2176 w 49"/>
                  <a:gd name="T11" fmla="*/ 9586 h 104"/>
                  <a:gd name="T12" fmla="*/ 0 w 49"/>
                  <a:gd name="T13" fmla="*/ 9586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104">
                    <a:moveTo>
                      <a:pt x="0" y="104"/>
                    </a:moveTo>
                    <a:cubicBezTo>
                      <a:pt x="8" y="104"/>
                      <a:pt x="14" y="81"/>
                      <a:pt x="14" y="52"/>
                    </a:cubicBezTo>
                    <a:cubicBezTo>
                      <a:pt x="14" y="23"/>
                      <a:pt x="8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2" y="0"/>
                      <a:pt x="49" y="23"/>
                      <a:pt x="49" y="52"/>
                    </a:cubicBezTo>
                    <a:cubicBezTo>
                      <a:pt x="49" y="81"/>
                      <a:pt x="42" y="104"/>
                      <a:pt x="34" y="104"/>
                    </a:cubicBezTo>
                    <a:lnTo>
                      <a:pt x="0" y="104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8" name="Freeform 136"/>
              <p:cNvSpPr>
                <a:spLocks noChangeAspect="1"/>
              </p:cNvSpPr>
              <p:nvPr/>
            </p:nvSpPr>
            <p:spPr bwMode="auto">
              <a:xfrm>
                <a:off x="3406" y="2844"/>
                <a:ext cx="80" cy="143"/>
              </a:xfrm>
              <a:custGeom>
                <a:avLst/>
                <a:gdLst>
                  <a:gd name="T0" fmla="*/ 2048 w 40"/>
                  <a:gd name="T1" fmla="*/ 6328 h 67"/>
                  <a:gd name="T2" fmla="*/ 2560 w 40"/>
                  <a:gd name="T3" fmla="*/ 3093 h 67"/>
                  <a:gd name="T4" fmla="*/ 2048 w 40"/>
                  <a:gd name="T5" fmla="*/ 0 h 67"/>
                  <a:gd name="T6" fmla="*/ 0 w 40"/>
                  <a:gd name="T7" fmla="*/ 0 h 67"/>
                  <a:gd name="T8" fmla="*/ 576 w 40"/>
                  <a:gd name="T9" fmla="*/ 3093 h 67"/>
                  <a:gd name="T10" fmla="*/ 0 w 40"/>
                  <a:gd name="T11" fmla="*/ 6328 h 67"/>
                  <a:gd name="T12" fmla="*/ 2048 w 40"/>
                  <a:gd name="T13" fmla="*/ 6328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67">
                    <a:moveTo>
                      <a:pt x="32" y="67"/>
                    </a:moveTo>
                    <a:cubicBezTo>
                      <a:pt x="37" y="67"/>
                      <a:pt x="40" y="52"/>
                      <a:pt x="40" y="33"/>
                    </a:cubicBezTo>
                    <a:cubicBezTo>
                      <a:pt x="40" y="15"/>
                      <a:pt x="37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9" y="15"/>
                      <a:pt x="9" y="33"/>
                    </a:cubicBezTo>
                    <a:cubicBezTo>
                      <a:pt x="9" y="52"/>
                      <a:pt x="5" y="67"/>
                      <a:pt x="0" y="67"/>
                    </a:cubicBezTo>
                    <a:lnTo>
                      <a:pt x="32" y="67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9" name="Freeform 137"/>
              <p:cNvSpPr>
                <a:spLocks noChangeAspect="1"/>
              </p:cNvSpPr>
              <p:nvPr/>
            </p:nvSpPr>
            <p:spPr bwMode="auto">
              <a:xfrm>
                <a:off x="3450" y="2804"/>
                <a:ext cx="50" cy="221"/>
              </a:xfrm>
              <a:custGeom>
                <a:avLst/>
                <a:gdLst>
                  <a:gd name="T0" fmla="*/ 704 w 25"/>
                  <a:gd name="T1" fmla="*/ 0 h 104"/>
                  <a:gd name="T2" fmla="*/ 0 w 25"/>
                  <a:gd name="T3" fmla="*/ 1738 h 104"/>
                  <a:gd name="T4" fmla="*/ 640 w 25"/>
                  <a:gd name="T5" fmla="*/ 1738 h 104"/>
                  <a:gd name="T6" fmla="*/ 1152 w 25"/>
                  <a:gd name="T7" fmla="*/ 4817 h 104"/>
                  <a:gd name="T8" fmla="*/ 640 w 25"/>
                  <a:gd name="T9" fmla="*/ 7935 h 104"/>
                  <a:gd name="T10" fmla="*/ 0 w 25"/>
                  <a:gd name="T11" fmla="*/ 7935 h 104"/>
                  <a:gd name="T12" fmla="*/ 704 w 25"/>
                  <a:gd name="T13" fmla="*/ 9586 h 104"/>
                  <a:gd name="T14" fmla="*/ 1600 w 25"/>
                  <a:gd name="T15" fmla="*/ 4817 h 104"/>
                  <a:gd name="T16" fmla="*/ 704 w 25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04">
                    <a:moveTo>
                      <a:pt x="11" y="0"/>
                    </a:moveTo>
                    <a:cubicBezTo>
                      <a:pt x="7" y="0"/>
                      <a:pt x="3" y="7"/>
                      <a:pt x="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5" y="19"/>
                      <a:pt x="18" y="34"/>
                      <a:pt x="18" y="52"/>
                    </a:cubicBezTo>
                    <a:cubicBezTo>
                      <a:pt x="18" y="71"/>
                      <a:pt x="15" y="86"/>
                      <a:pt x="1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97"/>
                      <a:pt x="7" y="104"/>
                      <a:pt x="11" y="104"/>
                    </a:cubicBezTo>
                    <a:cubicBezTo>
                      <a:pt x="19" y="104"/>
                      <a:pt x="25" y="81"/>
                      <a:pt x="25" y="52"/>
                    </a:cubicBezTo>
                    <a:cubicBezTo>
                      <a:pt x="25" y="23"/>
                      <a:pt x="19" y="0"/>
                      <a:pt x="1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0" name="Freeform 138"/>
              <p:cNvSpPr>
                <a:spLocks noChangeAspect="1"/>
              </p:cNvSpPr>
              <p:nvPr/>
            </p:nvSpPr>
            <p:spPr bwMode="auto">
              <a:xfrm>
                <a:off x="3182" y="2834"/>
                <a:ext cx="50" cy="162"/>
              </a:xfrm>
              <a:custGeom>
                <a:avLst/>
                <a:gdLst>
                  <a:gd name="T0" fmla="*/ 1216 w 25"/>
                  <a:gd name="T1" fmla="*/ 7119 h 76"/>
                  <a:gd name="T2" fmla="*/ 1600 w 25"/>
                  <a:gd name="T3" fmla="*/ 3577 h 76"/>
                  <a:gd name="T4" fmla="*/ 1216 w 25"/>
                  <a:gd name="T5" fmla="*/ 0 h 76"/>
                  <a:gd name="T6" fmla="*/ 0 w 25"/>
                  <a:gd name="T7" fmla="*/ 0 h 76"/>
                  <a:gd name="T8" fmla="*/ 320 w 25"/>
                  <a:gd name="T9" fmla="*/ 3577 h 76"/>
                  <a:gd name="T10" fmla="*/ 0 w 25"/>
                  <a:gd name="T11" fmla="*/ 7119 h 76"/>
                  <a:gd name="T12" fmla="*/ 1216 w 25"/>
                  <a:gd name="T13" fmla="*/ 7119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76">
                    <a:moveTo>
                      <a:pt x="19" y="76"/>
                    </a:moveTo>
                    <a:cubicBezTo>
                      <a:pt x="22" y="76"/>
                      <a:pt x="25" y="59"/>
                      <a:pt x="25" y="38"/>
                    </a:cubicBezTo>
                    <a:cubicBezTo>
                      <a:pt x="25" y="17"/>
                      <a:pt x="22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7"/>
                      <a:pt x="5" y="38"/>
                    </a:cubicBezTo>
                    <a:cubicBezTo>
                      <a:pt x="5" y="59"/>
                      <a:pt x="3" y="76"/>
                      <a:pt x="0" y="76"/>
                    </a:cubicBezTo>
                    <a:lnTo>
                      <a:pt x="19" y="7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" name="Freeform 139"/>
              <p:cNvSpPr>
                <a:spLocks noChangeAspect="1"/>
              </p:cNvSpPr>
              <p:nvPr/>
            </p:nvSpPr>
            <p:spPr bwMode="auto">
              <a:xfrm>
                <a:off x="3230" y="2861"/>
                <a:ext cx="26" cy="109"/>
              </a:xfrm>
              <a:custGeom>
                <a:avLst/>
                <a:gdLst>
                  <a:gd name="T0" fmla="*/ 576 w 13"/>
                  <a:gd name="T1" fmla="*/ 0 h 51"/>
                  <a:gd name="T2" fmla="*/ 0 w 13"/>
                  <a:gd name="T3" fmla="*/ 0 h 51"/>
                  <a:gd name="T4" fmla="*/ 64 w 13"/>
                  <a:gd name="T5" fmla="*/ 2362 h 51"/>
                  <a:gd name="T6" fmla="*/ 0 w 13"/>
                  <a:gd name="T7" fmla="*/ 4860 h 51"/>
                  <a:gd name="T8" fmla="*/ 576 w 13"/>
                  <a:gd name="T9" fmla="*/ 4860 h 51"/>
                  <a:gd name="T10" fmla="*/ 832 w 13"/>
                  <a:gd name="T11" fmla="*/ 2362 h 51"/>
                  <a:gd name="T12" fmla="*/ 576 w 13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1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5"/>
                      <a:pt x="1" y="44"/>
                      <a:pt x="0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1" y="51"/>
                      <a:pt x="13" y="39"/>
                      <a:pt x="13" y="25"/>
                    </a:cubicBezTo>
                    <a:cubicBezTo>
                      <a:pt x="13" y="11"/>
                      <a:pt x="11" y="0"/>
                      <a:pt x="9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2" name="Freeform 140"/>
              <p:cNvSpPr>
                <a:spLocks noChangeAspect="1"/>
              </p:cNvSpPr>
              <p:nvPr/>
            </p:nvSpPr>
            <p:spPr bwMode="auto">
              <a:xfrm>
                <a:off x="2804" y="3043"/>
                <a:ext cx="272" cy="83"/>
              </a:xfrm>
              <a:custGeom>
                <a:avLst/>
                <a:gdLst>
                  <a:gd name="T0" fmla="*/ 6720 w 136"/>
                  <a:gd name="T1" fmla="*/ 0 h 39"/>
                  <a:gd name="T2" fmla="*/ 6720 w 136"/>
                  <a:gd name="T3" fmla="*/ 743 h 39"/>
                  <a:gd name="T4" fmla="*/ 4352 w 136"/>
                  <a:gd name="T5" fmla="*/ 1581 h 39"/>
                  <a:gd name="T6" fmla="*/ 1984 w 136"/>
                  <a:gd name="T7" fmla="*/ 743 h 39"/>
                  <a:gd name="T8" fmla="*/ 1984 w 136"/>
                  <a:gd name="T9" fmla="*/ 0 h 39"/>
                  <a:gd name="T10" fmla="*/ 0 w 136"/>
                  <a:gd name="T11" fmla="*/ 1658 h 39"/>
                  <a:gd name="T12" fmla="*/ 4352 w 136"/>
                  <a:gd name="T13" fmla="*/ 3633 h 39"/>
                  <a:gd name="T14" fmla="*/ 8704 w 136"/>
                  <a:gd name="T15" fmla="*/ 1658 h 39"/>
                  <a:gd name="T16" fmla="*/ 6720 w 136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" h="39">
                    <a:moveTo>
                      <a:pt x="105" y="0"/>
                    </a:moveTo>
                    <a:cubicBezTo>
                      <a:pt x="105" y="8"/>
                      <a:pt x="105" y="8"/>
                      <a:pt x="105" y="8"/>
                    </a:cubicBezTo>
                    <a:cubicBezTo>
                      <a:pt x="105" y="13"/>
                      <a:pt x="88" y="17"/>
                      <a:pt x="68" y="17"/>
                    </a:cubicBezTo>
                    <a:cubicBezTo>
                      <a:pt x="47" y="17"/>
                      <a:pt x="31" y="13"/>
                      <a:pt x="31" y="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2" y="3"/>
                      <a:pt x="0" y="10"/>
                      <a:pt x="0" y="18"/>
                    </a:cubicBezTo>
                    <a:cubicBezTo>
                      <a:pt x="0" y="30"/>
                      <a:pt x="30" y="39"/>
                      <a:pt x="68" y="39"/>
                    </a:cubicBezTo>
                    <a:cubicBezTo>
                      <a:pt x="105" y="39"/>
                      <a:pt x="136" y="30"/>
                      <a:pt x="136" y="18"/>
                    </a:cubicBezTo>
                    <a:cubicBezTo>
                      <a:pt x="136" y="10"/>
                      <a:pt x="123" y="3"/>
                      <a:pt x="105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3" name="Freeform 141"/>
              <p:cNvSpPr>
                <a:spLocks noChangeAspect="1"/>
              </p:cNvSpPr>
              <p:nvPr/>
            </p:nvSpPr>
            <p:spPr bwMode="auto">
              <a:xfrm>
                <a:off x="2790" y="3070"/>
                <a:ext cx="300" cy="98"/>
              </a:xfrm>
              <a:custGeom>
                <a:avLst/>
                <a:gdLst>
                  <a:gd name="T0" fmla="*/ 9024 w 150"/>
                  <a:gd name="T1" fmla="*/ 0 h 46"/>
                  <a:gd name="T2" fmla="*/ 9024 w 150"/>
                  <a:gd name="T3" fmla="*/ 0 h 46"/>
                  <a:gd name="T4" fmla="*/ 9152 w 150"/>
                  <a:gd name="T5" fmla="*/ 473 h 46"/>
                  <a:gd name="T6" fmla="*/ 4800 w 150"/>
                  <a:gd name="T7" fmla="*/ 2405 h 46"/>
                  <a:gd name="T8" fmla="*/ 448 w 150"/>
                  <a:gd name="T9" fmla="*/ 473 h 46"/>
                  <a:gd name="T10" fmla="*/ 512 w 150"/>
                  <a:gd name="T11" fmla="*/ 85 h 46"/>
                  <a:gd name="T12" fmla="*/ 0 w 150"/>
                  <a:gd name="T13" fmla="*/ 2060 h 46"/>
                  <a:gd name="T14" fmla="*/ 4800 w 150"/>
                  <a:gd name="T15" fmla="*/ 4303 h 46"/>
                  <a:gd name="T16" fmla="*/ 9600 w 150"/>
                  <a:gd name="T17" fmla="*/ 2060 h 46"/>
                  <a:gd name="T18" fmla="*/ 9024 w 150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0" h="46">
                    <a:moveTo>
                      <a:pt x="141" y="0"/>
                    </a:move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2"/>
                      <a:pt x="143" y="3"/>
                      <a:pt x="143" y="5"/>
                    </a:cubicBezTo>
                    <a:cubicBezTo>
                      <a:pt x="143" y="17"/>
                      <a:pt x="112" y="26"/>
                      <a:pt x="75" y="26"/>
                    </a:cubicBezTo>
                    <a:cubicBezTo>
                      <a:pt x="37" y="26"/>
                      <a:pt x="7" y="17"/>
                      <a:pt x="7" y="5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4" y="5"/>
                      <a:pt x="0" y="16"/>
                      <a:pt x="0" y="22"/>
                    </a:cubicBezTo>
                    <a:cubicBezTo>
                      <a:pt x="0" y="35"/>
                      <a:pt x="33" y="46"/>
                      <a:pt x="75" y="46"/>
                    </a:cubicBezTo>
                    <a:cubicBezTo>
                      <a:pt x="116" y="46"/>
                      <a:pt x="150" y="35"/>
                      <a:pt x="150" y="22"/>
                    </a:cubicBezTo>
                    <a:cubicBezTo>
                      <a:pt x="150" y="14"/>
                      <a:pt x="145" y="3"/>
                      <a:pt x="141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4" name="Freeform 142"/>
              <p:cNvSpPr>
                <a:spLocks noChangeAspect="1"/>
              </p:cNvSpPr>
              <p:nvPr/>
            </p:nvSpPr>
            <p:spPr bwMode="auto">
              <a:xfrm>
                <a:off x="3250" y="2868"/>
                <a:ext cx="164" cy="96"/>
              </a:xfrm>
              <a:custGeom>
                <a:avLst/>
                <a:gdLst>
                  <a:gd name="T0" fmla="*/ 4928 w 82"/>
                  <a:gd name="T1" fmla="*/ 0 h 45"/>
                  <a:gd name="T2" fmla="*/ 0 w 82"/>
                  <a:gd name="T3" fmla="*/ 0 h 45"/>
                  <a:gd name="T4" fmla="*/ 192 w 82"/>
                  <a:gd name="T5" fmla="*/ 2067 h 45"/>
                  <a:gd name="T6" fmla="*/ 0 w 82"/>
                  <a:gd name="T7" fmla="*/ 4241 h 45"/>
                  <a:gd name="T8" fmla="*/ 4928 w 82"/>
                  <a:gd name="T9" fmla="*/ 4241 h 45"/>
                  <a:gd name="T10" fmla="*/ 5248 w 82"/>
                  <a:gd name="T11" fmla="*/ 2067 h 45"/>
                  <a:gd name="T12" fmla="*/ 4928 w 82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45">
                    <a:moveTo>
                      <a:pt x="7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13"/>
                      <a:pt x="3" y="22"/>
                    </a:cubicBezTo>
                    <a:cubicBezTo>
                      <a:pt x="3" y="32"/>
                      <a:pt x="2" y="40"/>
                      <a:pt x="0" y="45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80" y="45"/>
                      <a:pt x="82" y="35"/>
                      <a:pt x="82" y="22"/>
                    </a:cubicBezTo>
                    <a:cubicBezTo>
                      <a:pt x="82" y="10"/>
                      <a:pt x="80" y="0"/>
                      <a:pt x="7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5" name="Freeform 143"/>
              <p:cNvSpPr>
                <a:spLocks noChangeAspect="1"/>
              </p:cNvSpPr>
              <p:nvPr/>
            </p:nvSpPr>
            <p:spPr bwMode="auto">
              <a:xfrm>
                <a:off x="3394" y="2844"/>
                <a:ext cx="30" cy="143"/>
              </a:xfrm>
              <a:custGeom>
                <a:avLst/>
                <a:gdLst>
                  <a:gd name="T0" fmla="*/ 384 w 15"/>
                  <a:gd name="T1" fmla="*/ 0 h 67"/>
                  <a:gd name="T2" fmla="*/ 384 w 15"/>
                  <a:gd name="T3" fmla="*/ 0 h 67"/>
                  <a:gd name="T4" fmla="*/ 0 w 15"/>
                  <a:gd name="T5" fmla="*/ 1020 h 67"/>
                  <a:gd name="T6" fmla="*/ 320 w 15"/>
                  <a:gd name="T7" fmla="*/ 1020 h 67"/>
                  <a:gd name="T8" fmla="*/ 640 w 15"/>
                  <a:gd name="T9" fmla="*/ 3093 h 67"/>
                  <a:gd name="T10" fmla="*/ 320 w 15"/>
                  <a:gd name="T11" fmla="*/ 5306 h 67"/>
                  <a:gd name="T12" fmla="*/ 0 w 15"/>
                  <a:gd name="T13" fmla="*/ 5306 h 67"/>
                  <a:gd name="T14" fmla="*/ 384 w 15"/>
                  <a:gd name="T15" fmla="*/ 6328 h 67"/>
                  <a:gd name="T16" fmla="*/ 384 w 15"/>
                  <a:gd name="T17" fmla="*/ 6328 h 67"/>
                  <a:gd name="T18" fmla="*/ 960 w 15"/>
                  <a:gd name="T19" fmla="*/ 3093 h 67"/>
                  <a:gd name="T20" fmla="*/ 384 w 15"/>
                  <a:gd name="T21" fmla="*/ 0 h 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67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4"/>
                      <a:pt x="0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1"/>
                      <a:pt x="10" y="21"/>
                      <a:pt x="10" y="33"/>
                    </a:cubicBezTo>
                    <a:cubicBezTo>
                      <a:pt x="10" y="46"/>
                      <a:pt x="8" y="56"/>
                      <a:pt x="5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62"/>
                      <a:pt x="3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11" y="67"/>
                      <a:pt x="15" y="52"/>
                      <a:pt x="15" y="33"/>
                    </a:cubicBezTo>
                    <a:cubicBezTo>
                      <a:pt x="15" y="15"/>
                      <a:pt x="11" y="0"/>
                      <a:pt x="6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6" name="Freeform 144"/>
              <p:cNvSpPr>
                <a:spLocks noChangeAspect="1"/>
              </p:cNvSpPr>
              <p:nvPr/>
            </p:nvSpPr>
            <p:spPr bwMode="auto">
              <a:xfrm>
                <a:off x="2712" y="2857"/>
                <a:ext cx="154" cy="115"/>
              </a:xfrm>
              <a:custGeom>
                <a:avLst/>
                <a:gdLst>
                  <a:gd name="T0" fmla="*/ 4928 w 77"/>
                  <a:gd name="T1" fmla="*/ 0 h 54"/>
                  <a:gd name="T2" fmla="*/ 256 w 77"/>
                  <a:gd name="T3" fmla="*/ 0 h 54"/>
                  <a:gd name="T4" fmla="*/ 192 w 77"/>
                  <a:gd name="T5" fmla="*/ 0 h 54"/>
                  <a:gd name="T6" fmla="*/ 0 w 77"/>
                  <a:gd name="T7" fmla="*/ 2549 h 54"/>
                  <a:gd name="T8" fmla="*/ 192 w 77"/>
                  <a:gd name="T9" fmla="*/ 5043 h 54"/>
                  <a:gd name="T10" fmla="*/ 256 w 77"/>
                  <a:gd name="T11" fmla="*/ 5043 h 54"/>
                  <a:gd name="T12" fmla="*/ 4928 w 77"/>
                  <a:gd name="T13" fmla="*/ 5043 h 54"/>
                  <a:gd name="T14" fmla="*/ 4928 w 77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7" h="54">
                    <a:moveTo>
                      <a:pt x="77" y="0"/>
                    </a:moveTo>
                    <a:cubicBezTo>
                      <a:pt x="38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2"/>
                      <a:pt x="0" y="27"/>
                    </a:cubicBezTo>
                    <a:cubicBezTo>
                      <a:pt x="0" y="42"/>
                      <a:pt x="2" y="54"/>
                      <a:pt x="3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38" y="54"/>
                      <a:pt x="77" y="54"/>
                    </a:cubicBezTo>
                    <a:cubicBezTo>
                      <a:pt x="77" y="39"/>
                      <a:pt x="77" y="21"/>
                      <a:pt x="77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7" name="Freeform 145"/>
              <p:cNvSpPr>
                <a:spLocks noChangeAspect="1"/>
              </p:cNvSpPr>
              <p:nvPr/>
            </p:nvSpPr>
            <p:spPr bwMode="auto">
              <a:xfrm>
                <a:off x="3014" y="2834"/>
                <a:ext cx="178" cy="162"/>
              </a:xfrm>
              <a:custGeom>
                <a:avLst/>
                <a:gdLst>
                  <a:gd name="T0" fmla="*/ 5376 w 89"/>
                  <a:gd name="T1" fmla="*/ 0 h 76"/>
                  <a:gd name="T2" fmla="*/ 2496 w 89"/>
                  <a:gd name="T3" fmla="*/ 1008 h 76"/>
                  <a:gd name="T4" fmla="*/ 0 w 89"/>
                  <a:gd name="T5" fmla="*/ 1008 h 76"/>
                  <a:gd name="T6" fmla="*/ 0 w 89"/>
                  <a:gd name="T7" fmla="*/ 6111 h 76"/>
                  <a:gd name="T8" fmla="*/ 2496 w 89"/>
                  <a:gd name="T9" fmla="*/ 6111 h 76"/>
                  <a:gd name="T10" fmla="*/ 5376 w 89"/>
                  <a:gd name="T11" fmla="*/ 7119 h 76"/>
                  <a:gd name="T12" fmla="*/ 5696 w 89"/>
                  <a:gd name="T13" fmla="*/ 3577 h 76"/>
                  <a:gd name="T14" fmla="*/ 5376 w 89"/>
                  <a:gd name="T15" fmla="*/ 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76">
                    <a:moveTo>
                      <a:pt x="84" y="0"/>
                    </a:moveTo>
                    <a:cubicBezTo>
                      <a:pt x="84" y="0"/>
                      <a:pt x="59" y="11"/>
                      <a:pt x="39" y="11"/>
                    </a:cubicBezTo>
                    <a:cubicBezTo>
                      <a:pt x="34" y="11"/>
                      <a:pt x="19" y="11"/>
                      <a:pt x="0" y="11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9" y="65"/>
                      <a:pt x="34" y="65"/>
                      <a:pt x="39" y="65"/>
                    </a:cubicBezTo>
                    <a:cubicBezTo>
                      <a:pt x="59" y="65"/>
                      <a:pt x="84" y="76"/>
                      <a:pt x="84" y="76"/>
                    </a:cubicBezTo>
                    <a:cubicBezTo>
                      <a:pt x="87" y="76"/>
                      <a:pt x="89" y="59"/>
                      <a:pt x="89" y="38"/>
                    </a:cubicBezTo>
                    <a:cubicBezTo>
                      <a:pt x="89" y="17"/>
                      <a:pt x="87" y="0"/>
                      <a:pt x="84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8" name="Freeform 146"/>
              <p:cNvSpPr>
                <a:spLocks noChangeAspect="1"/>
              </p:cNvSpPr>
              <p:nvPr/>
            </p:nvSpPr>
            <p:spPr bwMode="auto">
              <a:xfrm>
                <a:off x="2576" y="2861"/>
                <a:ext cx="140" cy="107"/>
              </a:xfrm>
              <a:custGeom>
                <a:avLst/>
                <a:gdLst>
                  <a:gd name="T0" fmla="*/ 4352 w 70"/>
                  <a:gd name="T1" fmla="*/ 2431 h 50"/>
                  <a:gd name="T2" fmla="*/ 4480 w 70"/>
                  <a:gd name="T3" fmla="*/ 0 h 50"/>
                  <a:gd name="T4" fmla="*/ 256 w 70"/>
                  <a:gd name="T5" fmla="*/ 0 h 50"/>
                  <a:gd name="T6" fmla="*/ 0 w 70"/>
                  <a:gd name="T7" fmla="*/ 2431 h 50"/>
                  <a:gd name="T8" fmla="*/ 256 w 70"/>
                  <a:gd name="T9" fmla="*/ 4804 h 50"/>
                  <a:gd name="T10" fmla="*/ 4480 w 70"/>
                  <a:gd name="T11" fmla="*/ 4804 h 50"/>
                  <a:gd name="T12" fmla="*/ 4352 w 70"/>
                  <a:gd name="T13" fmla="*/ 2431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50">
                    <a:moveTo>
                      <a:pt x="68" y="25"/>
                    </a:moveTo>
                    <a:cubicBezTo>
                      <a:pt x="68" y="14"/>
                      <a:pt x="69" y="4"/>
                      <a:pt x="7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0" y="12"/>
                      <a:pt x="0" y="25"/>
                    </a:cubicBezTo>
                    <a:cubicBezTo>
                      <a:pt x="0" y="38"/>
                      <a:pt x="2" y="49"/>
                      <a:pt x="4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9" y="46"/>
                      <a:pt x="68" y="37"/>
                      <a:pt x="68" y="25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9" name="Freeform 147"/>
              <p:cNvSpPr>
                <a:spLocks noChangeAspect="1"/>
              </p:cNvSpPr>
              <p:nvPr/>
            </p:nvSpPr>
            <p:spPr bwMode="auto">
              <a:xfrm>
                <a:off x="2452" y="2868"/>
                <a:ext cx="128" cy="96"/>
              </a:xfrm>
              <a:custGeom>
                <a:avLst/>
                <a:gdLst>
                  <a:gd name="T0" fmla="*/ 3968 w 64"/>
                  <a:gd name="T1" fmla="*/ 2067 h 45"/>
                  <a:gd name="T2" fmla="*/ 4096 w 64"/>
                  <a:gd name="T3" fmla="*/ 0 h 45"/>
                  <a:gd name="T4" fmla="*/ 448 w 64"/>
                  <a:gd name="T5" fmla="*/ 186 h 45"/>
                  <a:gd name="T6" fmla="*/ 0 w 64"/>
                  <a:gd name="T7" fmla="*/ 2067 h 45"/>
                  <a:gd name="T8" fmla="*/ 448 w 64"/>
                  <a:gd name="T9" fmla="*/ 4060 h 45"/>
                  <a:gd name="T10" fmla="*/ 4096 w 64"/>
                  <a:gd name="T11" fmla="*/ 4241 h 45"/>
                  <a:gd name="T12" fmla="*/ 3968 w 64"/>
                  <a:gd name="T13" fmla="*/ 2067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45">
                    <a:moveTo>
                      <a:pt x="62" y="22"/>
                    </a:moveTo>
                    <a:cubicBezTo>
                      <a:pt x="62" y="13"/>
                      <a:pt x="63" y="4"/>
                      <a:pt x="64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0" y="10"/>
                      <a:pt x="0" y="22"/>
                    </a:cubicBezTo>
                    <a:cubicBezTo>
                      <a:pt x="0" y="35"/>
                      <a:pt x="4" y="42"/>
                      <a:pt x="7" y="43"/>
                    </a:cubicBezTo>
                    <a:cubicBezTo>
                      <a:pt x="7" y="43"/>
                      <a:pt x="30" y="45"/>
                      <a:pt x="64" y="45"/>
                    </a:cubicBezTo>
                    <a:cubicBezTo>
                      <a:pt x="63" y="40"/>
                      <a:pt x="62" y="32"/>
                      <a:pt x="62" y="2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0" name="Freeform 148"/>
              <p:cNvSpPr>
                <a:spLocks noChangeAspect="1"/>
              </p:cNvSpPr>
              <p:nvPr/>
            </p:nvSpPr>
            <p:spPr bwMode="auto">
              <a:xfrm>
                <a:off x="2866" y="2416"/>
                <a:ext cx="148" cy="29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151 h 14"/>
                  <a:gd name="T4" fmla="*/ 2368 w 74"/>
                  <a:gd name="T5" fmla="*/ 812 h 14"/>
                  <a:gd name="T6" fmla="*/ 192 w 74"/>
                  <a:gd name="T7" fmla="*/ 151 h 14"/>
                  <a:gd name="T8" fmla="*/ 192 w 74"/>
                  <a:gd name="T9" fmla="*/ 0 h 14"/>
                  <a:gd name="T10" fmla="*/ 0 w 74"/>
                  <a:gd name="T11" fmla="*/ 313 h 14"/>
                  <a:gd name="T12" fmla="*/ 2368 w 74"/>
                  <a:gd name="T13" fmla="*/ 1102 h 14"/>
                  <a:gd name="T14" fmla="*/ 4736 w 74"/>
                  <a:gd name="T15" fmla="*/ 313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0"/>
                      <a:pt x="16" y="14"/>
                      <a:pt x="37" y="14"/>
                    </a:cubicBezTo>
                    <a:cubicBezTo>
                      <a:pt x="57" y="14"/>
                      <a:pt x="74" y="10"/>
                      <a:pt x="74" y="4"/>
                    </a:cubicBezTo>
                    <a:cubicBezTo>
                      <a:pt x="74" y="3"/>
                      <a:pt x="73" y="1"/>
                      <a:pt x="70" y="0"/>
                    </a:cubicBezTo>
                    <a:close/>
                  </a:path>
                </a:pathLst>
              </a:custGeom>
              <a:solidFill>
                <a:srgbClr val="F4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1" name="Freeform 149"/>
              <p:cNvSpPr>
                <a:spLocks noChangeAspect="1" noEditPoints="1"/>
              </p:cNvSpPr>
              <p:nvPr/>
            </p:nvSpPr>
            <p:spPr bwMode="auto">
              <a:xfrm>
                <a:off x="2866" y="2424"/>
                <a:ext cx="148" cy="230"/>
              </a:xfrm>
              <a:custGeom>
                <a:avLst/>
                <a:gdLst>
                  <a:gd name="T0" fmla="*/ 2368 w 74"/>
                  <a:gd name="T1" fmla="*/ 924 h 108"/>
                  <a:gd name="T2" fmla="*/ 0 w 74"/>
                  <a:gd name="T3" fmla="*/ 0 h 108"/>
                  <a:gd name="T4" fmla="*/ 0 w 74"/>
                  <a:gd name="T5" fmla="*/ 9234 h 108"/>
                  <a:gd name="T6" fmla="*/ 2368 w 74"/>
                  <a:gd name="T7" fmla="*/ 10082 h 108"/>
                  <a:gd name="T8" fmla="*/ 4736 w 74"/>
                  <a:gd name="T9" fmla="*/ 9234 h 108"/>
                  <a:gd name="T10" fmla="*/ 4736 w 74"/>
                  <a:gd name="T11" fmla="*/ 0 h 108"/>
                  <a:gd name="T12" fmla="*/ 2368 w 74"/>
                  <a:gd name="T13" fmla="*/ 924 h 108"/>
                  <a:gd name="T14" fmla="*/ 3136 w 74"/>
                  <a:gd name="T15" fmla="*/ 5865 h 108"/>
                  <a:gd name="T16" fmla="*/ 2368 w 74"/>
                  <a:gd name="T17" fmla="*/ 7011 h 108"/>
                  <a:gd name="T18" fmla="*/ 1536 w 74"/>
                  <a:gd name="T19" fmla="*/ 5865 h 108"/>
                  <a:gd name="T20" fmla="*/ 1536 w 74"/>
                  <a:gd name="T21" fmla="*/ 3456 h 108"/>
                  <a:gd name="T22" fmla="*/ 2368 w 74"/>
                  <a:gd name="T23" fmla="*/ 2328 h 108"/>
                  <a:gd name="T24" fmla="*/ 3136 w 74"/>
                  <a:gd name="T25" fmla="*/ 3456 h 108"/>
                  <a:gd name="T26" fmla="*/ 3136 w 74"/>
                  <a:gd name="T27" fmla="*/ 5865 h 1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4" h="108">
                    <a:moveTo>
                      <a:pt x="37" y="10"/>
                    </a:moveTo>
                    <a:cubicBezTo>
                      <a:pt x="16" y="10"/>
                      <a:pt x="0" y="6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16" y="108"/>
                      <a:pt x="37" y="108"/>
                    </a:cubicBezTo>
                    <a:cubicBezTo>
                      <a:pt x="57" y="108"/>
                      <a:pt x="74" y="104"/>
                      <a:pt x="74" y="9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lose/>
                    <a:moveTo>
                      <a:pt x="49" y="63"/>
                    </a:moveTo>
                    <a:cubicBezTo>
                      <a:pt x="49" y="70"/>
                      <a:pt x="44" y="75"/>
                      <a:pt x="37" y="75"/>
                    </a:cubicBezTo>
                    <a:cubicBezTo>
                      <a:pt x="30" y="75"/>
                      <a:pt x="24" y="70"/>
                      <a:pt x="24" y="63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0"/>
                      <a:pt x="30" y="25"/>
                      <a:pt x="37" y="25"/>
                    </a:cubicBezTo>
                    <a:cubicBezTo>
                      <a:pt x="44" y="25"/>
                      <a:pt x="49" y="30"/>
                      <a:pt x="49" y="37"/>
                    </a:cubicBezTo>
                    <a:lnTo>
                      <a:pt x="49" y="63"/>
                    </a:lnTo>
                    <a:close/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" name="Freeform 150"/>
              <p:cNvSpPr>
                <a:spLocks noChangeAspect="1"/>
              </p:cNvSpPr>
              <p:nvPr/>
            </p:nvSpPr>
            <p:spPr bwMode="auto">
              <a:xfrm>
                <a:off x="2936" y="2601"/>
                <a:ext cx="72" cy="51"/>
              </a:xfrm>
              <a:custGeom>
                <a:avLst/>
                <a:gdLst>
                  <a:gd name="T0" fmla="*/ 2304 w 36"/>
                  <a:gd name="T1" fmla="*/ 470 h 24"/>
                  <a:gd name="T2" fmla="*/ 2304 w 36"/>
                  <a:gd name="T3" fmla="*/ 1305 h 24"/>
                  <a:gd name="T4" fmla="*/ 0 w 36"/>
                  <a:gd name="T5" fmla="*/ 1851 h 24"/>
                  <a:gd name="T6" fmla="*/ 2048 w 36"/>
                  <a:gd name="T7" fmla="*/ 385 h 24"/>
                  <a:gd name="T8" fmla="*/ 2304 w 36"/>
                  <a:gd name="T9" fmla="*/ 272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5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8"/>
                      <a:pt x="22" y="24"/>
                      <a:pt x="0" y="20"/>
                    </a:cubicBezTo>
                    <a:cubicBezTo>
                      <a:pt x="11" y="21"/>
                      <a:pt x="31" y="16"/>
                      <a:pt x="32" y="4"/>
                    </a:cubicBezTo>
                    <a:cubicBezTo>
                      <a:pt x="33" y="0"/>
                      <a:pt x="33" y="0"/>
                      <a:pt x="36" y="3"/>
                    </a:cubicBezTo>
                  </a:path>
                </a:pathLst>
              </a:custGeom>
              <a:solidFill>
                <a:srgbClr val="616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" name="Freeform 151"/>
              <p:cNvSpPr>
                <a:spLocks noChangeAspect="1"/>
              </p:cNvSpPr>
              <p:nvPr/>
            </p:nvSpPr>
            <p:spPr bwMode="auto">
              <a:xfrm>
                <a:off x="2928" y="2388"/>
                <a:ext cx="74" cy="53"/>
              </a:xfrm>
              <a:custGeom>
                <a:avLst/>
                <a:gdLst>
                  <a:gd name="T0" fmla="*/ 2368 w 37"/>
                  <a:gd name="T1" fmla="*/ 562 h 25"/>
                  <a:gd name="T2" fmla="*/ 2368 w 37"/>
                  <a:gd name="T3" fmla="*/ 1372 h 25"/>
                  <a:gd name="T4" fmla="*/ 0 w 37"/>
                  <a:gd name="T5" fmla="*/ 2018 h 25"/>
                  <a:gd name="T6" fmla="*/ 2112 w 37"/>
                  <a:gd name="T7" fmla="*/ 341 h 25"/>
                  <a:gd name="T8" fmla="*/ 2368 w 37"/>
                  <a:gd name="T9" fmla="*/ 26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25">
                    <a:moveTo>
                      <a:pt x="37" y="6"/>
                    </a:move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9"/>
                      <a:pt x="23" y="25"/>
                      <a:pt x="0" y="22"/>
                    </a:cubicBezTo>
                    <a:cubicBezTo>
                      <a:pt x="11" y="23"/>
                      <a:pt x="32" y="16"/>
                      <a:pt x="33" y="4"/>
                    </a:cubicBezTo>
                    <a:cubicBezTo>
                      <a:pt x="34" y="0"/>
                      <a:pt x="33" y="0"/>
                      <a:pt x="37" y="3"/>
                    </a:cubicBezTo>
                  </a:path>
                </a:pathLst>
              </a:custGeom>
              <a:solidFill>
                <a:srgbClr val="9CA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4" name="Freeform 152"/>
              <p:cNvSpPr>
                <a:spLocks noChangeAspect="1"/>
              </p:cNvSpPr>
              <p:nvPr/>
            </p:nvSpPr>
            <p:spPr bwMode="auto">
              <a:xfrm>
                <a:off x="2866" y="2416"/>
                <a:ext cx="148" cy="29"/>
              </a:xfrm>
              <a:custGeom>
                <a:avLst/>
                <a:gdLst>
                  <a:gd name="T0" fmla="*/ 4480 w 74"/>
                  <a:gd name="T1" fmla="*/ 0 h 14"/>
                  <a:gd name="T2" fmla="*/ 4480 w 74"/>
                  <a:gd name="T3" fmla="*/ 151 h 14"/>
                  <a:gd name="T4" fmla="*/ 2368 w 74"/>
                  <a:gd name="T5" fmla="*/ 812 h 14"/>
                  <a:gd name="T6" fmla="*/ 192 w 74"/>
                  <a:gd name="T7" fmla="*/ 151 h 14"/>
                  <a:gd name="T8" fmla="*/ 192 w 74"/>
                  <a:gd name="T9" fmla="*/ 0 h 14"/>
                  <a:gd name="T10" fmla="*/ 0 w 74"/>
                  <a:gd name="T11" fmla="*/ 313 h 14"/>
                  <a:gd name="T12" fmla="*/ 2368 w 74"/>
                  <a:gd name="T13" fmla="*/ 1102 h 14"/>
                  <a:gd name="T14" fmla="*/ 4736 w 74"/>
                  <a:gd name="T15" fmla="*/ 313 h 14"/>
                  <a:gd name="T16" fmla="*/ 4480 w 7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0" y="0"/>
                    </a:moveTo>
                    <a:cubicBezTo>
                      <a:pt x="70" y="2"/>
                      <a:pt x="70" y="2"/>
                      <a:pt x="70" y="2"/>
                    </a:cubicBezTo>
                    <a:cubicBezTo>
                      <a:pt x="70" y="6"/>
                      <a:pt x="55" y="10"/>
                      <a:pt x="37" y="10"/>
                    </a:cubicBezTo>
                    <a:cubicBezTo>
                      <a:pt x="18" y="10"/>
                      <a:pt x="3" y="6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0"/>
                      <a:pt x="16" y="14"/>
                      <a:pt x="37" y="14"/>
                    </a:cubicBezTo>
                    <a:cubicBezTo>
                      <a:pt x="57" y="14"/>
                      <a:pt x="74" y="10"/>
                      <a:pt x="74" y="4"/>
                    </a:cubicBezTo>
                    <a:cubicBezTo>
                      <a:pt x="74" y="3"/>
                      <a:pt x="73" y="1"/>
                      <a:pt x="7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" name="Freeform 153"/>
              <p:cNvSpPr>
                <a:spLocks noChangeAspect="1"/>
              </p:cNvSpPr>
              <p:nvPr/>
            </p:nvSpPr>
            <p:spPr bwMode="auto">
              <a:xfrm>
                <a:off x="2866" y="2424"/>
                <a:ext cx="148" cy="230"/>
              </a:xfrm>
              <a:custGeom>
                <a:avLst/>
                <a:gdLst>
                  <a:gd name="T0" fmla="*/ 0 w 74"/>
                  <a:gd name="T1" fmla="*/ 9234 h 108"/>
                  <a:gd name="T2" fmla="*/ 2368 w 74"/>
                  <a:gd name="T3" fmla="*/ 10082 h 108"/>
                  <a:gd name="T4" fmla="*/ 4736 w 74"/>
                  <a:gd name="T5" fmla="*/ 9234 h 108"/>
                  <a:gd name="T6" fmla="*/ 4736 w 74"/>
                  <a:gd name="T7" fmla="*/ 0 h 108"/>
                  <a:gd name="T8" fmla="*/ 2368 w 74"/>
                  <a:gd name="T9" fmla="*/ 924 h 108"/>
                  <a:gd name="T10" fmla="*/ 0 w 74"/>
                  <a:gd name="T11" fmla="*/ 0 h 108"/>
                  <a:gd name="T12" fmla="*/ 0 w 74"/>
                  <a:gd name="T13" fmla="*/ 9234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108">
                    <a:moveTo>
                      <a:pt x="0" y="99"/>
                    </a:moveTo>
                    <a:cubicBezTo>
                      <a:pt x="0" y="104"/>
                      <a:pt x="16" y="108"/>
                      <a:pt x="37" y="108"/>
                    </a:cubicBezTo>
                    <a:cubicBezTo>
                      <a:pt x="57" y="108"/>
                      <a:pt x="74" y="104"/>
                      <a:pt x="74" y="9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6"/>
                      <a:pt x="57" y="10"/>
                      <a:pt x="37" y="10"/>
                    </a:cubicBezTo>
                    <a:cubicBezTo>
                      <a:pt x="16" y="10"/>
                      <a:pt x="0" y="6"/>
                      <a:pt x="0" y="0"/>
                    </a:cubicBezTo>
                    <a:lnTo>
                      <a:pt x="0" y="99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6" name="Freeform 154"/>
              <p:cNvSpPr>
                <a:spLocks noChangeAspect="1"/>
              </p:cNvSpPr>
              <p:nvPr/>
            </p:nvSpPr>
            <p:spPr bwMode="auto">
              <a:xfrm>
                <a:off x="2914" y="2558"/>
                <a:ext cx="50" cy="52"/>
              </a:xfrm>
              <a:custGeom>
                <a:avLst/>
                <a:gdLst>
                  <a:gd name="T0" fmla="*/ 832 w 25"/>
                  <a:gd name="T1" fmla="*/ 1231 h 24"/>
                  <a:gd name="T2" fmla="*/ 0 w 25"/>
                  <a:gd name="T3" fmla="*/ 0 h 24"/>
                  <a:gd name="T4" fmla="*/ 0 w 25"/>
                  <a:gd name="T5" fmla="*/ 1231 h 24"/>
                  <a:gd name="T6" fmla="*/ 832 w 25"/>
                  <a:gd name="T7" fmla="*/ 2494 h 24"/>
                  <a:gd name="T8" fmla="*/ 1600 w 25"/>
                  <a:gd name="T9" fmla="*/ 1231 h 24"/>
                  <a:gd name="T10" fmla="*/ 1600 w 25"/>
                  <a:gd name="T11" fmla="*/ 0 h 24"/>
                  <a:gd name="T12" fmla="*/ 832 w 25"/>
                  <a:gd name="T13" fmla="*/ 123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7" name="Freeform 155"/>
              <p:cNvSpPr>
                <a:spLocks noChangeAspect="1"/>
              </p:cNvSpPr>
              <p:nvPr/>
            </p:nvSpPr>
            <p:spPr bwMode="auto">
              <a:xfrm>
                <a:off x="2914" y="2484"/>
                <a:ext cx="16" cy="102"/>
              </a:xfrm>
              <a:custGeom>
                <a:avLst/>
                <a:gdLst>
                  <a:gd name="T0" fmla="*/ 256 w 8"/>
                  <a:gd name="T1" fmla="*/ 181 h 48"/>
                  <a:gd name="T2" fmla="*/ 256 w 8"/>
                  <a:gd name="T3" fmla="*/ 3207 h 48"/>
                  <a:gd name="T4" fmla="*/ 512 w 8"/>
                  <a:gd name="T5" fmla="*/ 4239 h 48"/>
                  <a:gd name="T6" fmla="*/ 0 w 8"/>
                  <a:gd name="T7" fmla="*/ 3857 h 48"/>
                  <a:gd name="T8" fmla="*/ 0 w 8"/>
                  <a:gd name="T9" fmla="*/ 470 h 48"/>
                  <a:gd name="T10" fmla="*/ 320 w 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48">
                    <a:moveTo>
                      <a:pt x="4" y="2"/>
                    </a:moveTo>
                    <a:cubicBezTo>
                      <a:pt x="4" y="2"/>
                      <a:pt x="4" y="30"/>
                      <a:pt x="4" y="35"/>
                    </a:cubicBezTo>
                    <a:cubicBezTo>
                      <a:pt x="4" y="40"/>
                      <a:pt x="3" y="44"/>
                      <a:pt x="8" y="46"/>
                    </a:cubicBezTo>
                    <a:cubicBezTo>
                      <a:pt x="3" y="48"/>
                      <a:pt x="0" y="42"/>
                      <a:pt x="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8" name="Freeform 156"/>
              <p:cNvSpPr>
                <a:spLocks noChangeAspect="1"/>
              </p:cNvSpPr>
              <p:nvPr/>
            </p:nvSpPr>
            <p:spPr bwMode="auto">
              <a:xfrm>
                <a:off x="2914" y="2575"/>
                <a:ext cx="50" cy="35"/>
              </a:xfrm>
              <a:custGeom>
                <a:avLst/>
                <a:gdLst>
                  <a:gd name="T0" fmla="*/ 832 w 25"/>
                  <a:gd name="T1" fmla="*/ 1306 h 16"/>
                  <a:gd name="T2" fmla="*/ 0 w 25"/>
                  <a:gd name="T3" fmla="*/ 0 h 16"/>
                  <a:gd name="T4" fmla="*/ 0 w 25"/>
                  <a:gd name="T5" fmla="*/ 459 h 16"/>
                  <a:gd name="T6" fmla="*/ 832 w 25"/>
                  <a:gd name="T7" fmla="*/ 1761 h 16"/>
                  <a:gd name="T8" fmla="*/ 1600 w 25"/>
                  <a:gd name="T9" fmla="*/ 459 h 16"/>
                  <a:gd name="T10" fmla="*/ 1600 w 25"/>
                  <a:gd name="T11" fmla="*/ 0 h 16"/>
                  <a:gd name="T12" fmla="*/ 832 w 25"/>
                  <a:gd name="T13" fmla="*/ 130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6" y="16"/>
                      <a:pt x="13" y="16"/>
                    </a:cubicBezTo>
                    <a:cubicBezTo>
                      <a:pt x="20" y="16"/>
                      <a:pt x="25" y="11"/>
                      <a:pt x="25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9" name="Freeform 157"/>
              <p:cNvSpPr>
                <a:spLocks noChangeAspect="1"/>
              </p:cNvSpPr>
              <p:nvPr/>
            </p:nvSpPr>
            <p:spPr bwMode="auto">
              <a:xfrm>
                <a:off x="2866" y="2580"/>
                <a:ext cx="10" cy="23"/>
              </a:xfrm>
              <a:custGeom>
                <a:avLst/>
                <a:gdLst>
                  <a:gd name="T0" fmla="*/ 0 w 5"/>
                  <a:gd name="T1" fmla="*/ 686 h 11"/>
                  <a:gd name="T2" fmla="*/ 0 w 5"/>
                  <a:gd name="T3" fmla="*/ 914 h 11"/>
                  <a:gd name="T4" fmla="*/ 320 w 5"/>
                  <a:gd name="T5" fmla="*/ 75 h 11"/>
                  <a:gd name="T6" fmla="*/ 320 w 5"/>
                  <a:gd name="T7" fmla="*/ 0 h 11"/>
                  <a:gd name="T8" fmla="*/ 0 w 5"/>
                  <a:gd name="T9" fmla="*/ 68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5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0" name="Freeform 158"/>
              <p:cNvSpPr>
                <a:spLocks noChangeAspect="1"/>
              </p:cNvSpPr>
              <p:nvPr/>
            </p:nvSpPr>
            <p:spPr bwMode="auto">
              <a:xfrm>
                <a:off x="3000" y="2469"/>
                <a:ext cx="14" cy="128"/>
              </a:xfrm>
              <a:custGeom>
                <a:avLst/>
                <a:gdLst>
                  <a:gd name="T0" fmla="*/ 448 w 7"/>
                  <a:gd name="T1" fmla="*/ 0 h 60"/>
                  <a:gd name="T2" fmla="*/ 0 w 7"/>
                  <a:gd name="T3" fmla="*/ 1020 h 60"/>
                  <a:gd name="T4" fmla="*/ 0 w 7"/>
                  <a:gd name="T5" fmla="*/ 4642 h 60"/>
                  <a:gd name="T6" fmla="*/ 448 w 7"/>
                  <a:gd name="T7" fmla="*/ 5653 h 60"/>
                  <a:gd name="T8" fmla="*/ 448 w 7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60">
                    <a:moveTo>
                      <a:pt x="7" y="0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3" y="58"/>
                      <a:pt x="7" y="6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1" name="Freeform 159"/>
              <p:cNvSpPr>
                <a:spLocks noChangeAspect="1"/>
              </p:cNvSpPr>
              <p:nvPr/>
            </p:nvSpPr>
            <p:spPr bwMode="auto">
              <a:xfrm>
                <a:off x="3002" y="2582"/>
                <a:ext cx="12" cy="23"/>
              </a:xfrm>
              <a:custGeom>
                <a:avLst/>
                <a:gdLst>
                  <a:gd name="T0" fmla="*/ 384 w 6"/>
                  <a:gd name="T1" fmla="*/ 594 h 11"/>
                  <a:gd name="T2" fmla="*/ 0 w 6"/>
                  <a:gd name="T3" fmla="*/ 0 h 11"/>
                  <a:gd name="T4" fmla="*/ 384 w 6"/>
                  <a:gd name="T5" fmla="*/ 914 h 11"/>
                  <a:gd name="T6" fmla="*/ 384 w 6"/>
                  <a:gd name="T7" fmla="*/ 594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6" y="7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5"/>
                      <a:pt x="2" y="9"/>
                      <a:pt x="6" y="11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D4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2" name="Freeform 160"/>
              <p:cNvSpPr>
                <a:spLocks noChangeAspect="1"/>
              </p:cNvSpPr>
              <p:nvPr/>
            </p:nvSpPr>
            <p:spPr bwMode="auto">
              <a:xfrm>
                <a:off x="2866" y="2469"/>
                <a:ext cx="12" cy="128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5653 h 60"/>
                  <a:gd name="T4" fmla="*/ 384 w 6"/>
                  <a:gd name="T5" fmla="*/ 4642 h 60"/>
                  <a:gd name="T6" fmla="*/ 384 w 6"/>
                  <a:gd name="T7" fmla="*/ 1020 h 60"/>
                  <a:gd name="T8" fmla="*/ 0 w 6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3" y="58"/>
                      <a:pt x="6" y="54"/>
                      <a:pt x="6" y="4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4247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3" name="Freeform 161"/>
              <p:cNvSpPr>
                <a:spLocks noChangeAspect="1"/>
              </p:cNvSpPr>
              <p:nvPr/>
            </p:nvSpPr>
            <p:spPr bwMode="auto">
              <a:xfrm>
                <a:off x="2938" y="2465"/>
                <a:ext cx="38" cy="117"/>
              </a:xfrm>
              <a:custGeom>
                <a:avLst/>
                <a:gdLst>
                  <a:gd name="T0" fmla="*/ 0 w 19"/>
                  <a:gd name="T1" fmla="*/ 181 h 55"/>
                  <a:gd name="T2" fmla="*/ 1024 w 19"/>
                  <a:gd name="T3" fmla="*/ 1963 h 55"/>
                  <a:gd name="T4" fmla="*/ 1024 w 19"/>
                  <a:gd name="T5" fmla="*/ 5099 h 55"/>
                  <a:gd name="T6" fmla="*/ 1216 w 19"/>
                  <a:gd name="T7" fmla="*/ 1870 h 55"/>
                  <a:gd name="T8" fmla="*/ 0 w 19"/>
                  <a:gd name="T9" fmla="*/ 18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5">
                    <a:moveTo>
                      <a:pt x="0" y="2"/>
                    </a:moveTo>
                    <a:cubicBezTo>
                      <a:pt x="6" y="2"/>
                      <a:pt x="16" y="6"/>
                      <a:pt x="16" y="21"/>
                    </a:cubicBezTo>
                    <a:cubicBezTo>
                      <a:pt x="16" y="35"/>
                      <a:pt x="16" y="55"/>
                      <a:pt x="16" y="55"/>
                    </a:cubicBezTo>
                    <a:cubicBezTo>
                      <a:pt x="18" y="39"/>
                      <a:pt x="18" y="27"/>
                      <a:pt x="19" y="20"/>
                    </a:cubicBezTo>
                    <a:cubicBezTo>
                      <a:pt x="19" y="11"/>
                      <a:pt x="14" y="0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4" name="Freeform 162"/>
              <p:cNvSpPr>
                <a:spLocks noChangeAspect="1"/>
              </p:cNvSpPr>
              <p:nvPr/>
            </p:nvSpPr>
            <p:spPr bwMode="auto">
              <a:xfrm>
                <a:off x="2874" y="2469"/>
                <a:ext cx="16" cy="100"/>
              </a:xfrm>
              <a:custGeom>
                <a:avLst/>
                <a:gdLst>
                  <a:gd name="T0" fmla="*/ 0 w 8"/>
                  <a:gd name="T1" fmla="*/ 0 h 47"/>
                  <a:gd name="T2" fmla="*/ 320 w 8"/>
                  <a:gd name="T3" fmla="*/ 1309 h 47"/>
                  <a:gd name="T4" fmla="*/ 320 w 8"/>
                  <a:gd name="T5" fmla="*/ 4364 h 47"/>
                  <a:gd name="T6" fmla="*/ 512 w 8"/>
                  <a:gd name="T7" fmla="*/ 1000 h 47"/>
                  <a:gd name="T8" fmla="*/ 0 w 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47">
                    <a:moveTo>
                      <a:pt x="0" y="0"/>
                    </a:moveTo>
                    <a:cubicBezTo>
                      <a:pt x="4" y="2"/>
                      <a:pt x="5" y="6"/>
                      <a:pt x="5" y="14"/>
                    </a:cubicBezTo>
                    <a:cubicBezTo>
                      <a:pt x="5" y="22"/>
                      <a:pt x="5" y="47"/>
                      <a:pt x="5" y="47"/>
                    </a:cubicBezTo>
                    <a:cubicBezTo>
                      <a:pt x="5" y="47"/>
                      <a:pt x="8" y="16"/>
                      <a:pt x="8" y="11"/>
                    </a:cubicBezTo>
                    <a:cubicBezTo>
                      <a:pt x="8" y="6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5" name="Freeform 163"/>
              <p:cNvSpPr>
                <a:spLocks noChangeAspect="1"/>
              </p:cNvSpPr>
              <p:nvPr/>
            </p:nvSpPr>
            <p:spPr bwMode="auto">
              <a:xfrm>
                <a:off x="2914" y="2575"/>
                <a:ext cx="50" cy="35"/>
              </a:xfrm>
              <a:custGeom>
                <a:avLst/>
                <a:gdLst>
                  <a:gd name="T0" fmla="*/ 832 w 25"/>
                  <a:gd name="T1" fmla="*/ 1306 h 16"/>
                  <a:gd name="T2" fmla="*/ 0 w 25"/>
                  <a:gd name="T3" fmla="*/ 0 h 16"/>
                  <a:gd name="T4" fmla="*/ 0 w 25"/>
                  <a:gd name="T5" fmla="*/ 459 h 16"/>
                  <a:gd name="T6" fmla="*/ 832 w 25"/>
                  <a:gd name="T7" fmla="*/ 1761 h 16"/>
                  <a:gd name="T8" fmla="*/ 1600 w 25"/>
                  <a:gd name="T9" fmla="*/ 459 h 16"/>
                  <a:gd name="T10" fmla="*/ 1600 w 25"/>
                  <a:gd name="T11" fmla="*/ 0 h 16"/>
                  <a:gd name="T12" fmla="*/ 832 w 25"/>
                  <a:gd name="T13" fmla="*/ 130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13" y="12"/>
                    </a:moveTo>
                    <a:cubicBezTo>
                      <a:pt x="6" y="12"/>
                      <a:pt x="0" y="7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6" y="16"/>
                      <a:pt x="13" y="16"/>
                    </a:cubicBezTo>
                    <a:cubicBezTo>
                      <a:pt x="20" y="16"/>
                      <a:pt x="25" y="11"/>
                      <a:pt x="25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0" y="12"/>
                      <a:pt x="13" y="1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6" name="Freeform 164"/>
              <p:cNvSpPr>
                <a:spLocks noChangeAspect="1"/>
              </p:cNvSpPr>
              <p:nvPr/>
            </p:nvSpPr>
            <p:spPr bwMode="auto">
              <a:xfrm>
                <a:off x="2866" y="2580"/>
                <a:ext cx="10" cy="23"/>
              </a:xfrm>
              <a:custGeom>
                <a:avLst/>
                <a:gdLst>
                  <a:gd name="T0" fmla="*/ 0 w 5"/>
                  <a:gd name="T1" fmla="*/ 686 h 11"/>
                  <a:gd name="T2" fmla="*/ 0 w 5"/>
                  <a:gd name="T3" fmla="*/ 914 h 11"/>
                  <a:gd name="T4" fmla="*/ 320 w 5"/>
                  <a:gd name="T5" fmla="*/ 75 h 11"/>
                  <a:gd name="T6" fmla="*/ 320 w 5"/>
                  <a:gd name="T7" fmla="*/ 0 h 11"/>
                  <a:gd name="T8" fmla="*/ 0 w 5"/>
                  <a:gd name="T9" fmla="*/ 68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5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7" name="Freeform 165"/>
              <p:cNvSpPr>
                <a:spLocks noChangeAspect="1"/>
              </p:cNvSpPr>
              <p:nvPr/>
            </p:nvSpPr>
            <p:spPr bwMode="auto">
              <a:xfrm>
                <a:off x="3000" y="2469"/>
                <a:ext cx="14" cy="128"/>
              </a:xfrm>
              <a:custGeom>
                <a:avLst/>
                <a:gdLst>
                  <a:gd name="T0" fmla="*/ 448 w 7"/>
                  <a:gd name="T1" fmla="*/ 0 h 60"/>
                  <a:gd name="T2" fmla="*/ 0 w 7"/>
                  <a:gd name="T3" fmla="*/ 1020 h 60"/>
                  <a:gd name="T4" fmla="*/ 0 w 7"/>
                  <a:gd name="T5" fmla="*/ 4642 h 60"/>
                  <a:gd name="T6" fmla="*/ 448 w 7"/>
                  <a:gd name="T7" fmla="*/ 5653 h 60"/>
                  <a:gd name="T8" fmla="*/ 448 w 7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60">
                    <a:moveTo>
                      <a:pt x="7" y="0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3" y="58"/>
                      <a:pt x="7" y="60"/>
                    </a:cubicBez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8" name="Freeform 166"/>
              <p:cNvSpPr>
                <a:spLocks noChangeAspect="1"/>
              </p:cNvSpPr>
              <p:nvPr/>
            </p:nvSpPr>
            <p:spPr bwMode="auto">
              <a:xfrm>
                <a:off x="3002" y="2582"/>
                <a:ext cx="12" cy="23"/>
              </a:xfrm>
              <a:custGeom>
                <a:avLst/>
                <a:gdLst>
                  <a:gd name="T0" fmla="*/ 384 w 6"/>
                  <a:gd name="T1" fmla="*/ 594 h 11"/>
                  <a:gd name="T2" fmla="*/ 0 w 6"/>
                  <a:gd name="T3" fmla="*/ 0 h 11"/>
                  <a:gd name="T4" fmla="*/ 384 w 6"/>
                  <a:gd name="T5" fmla="*/ 914 h 11"/>
                  <a:gd name="T6" fmla="*/ 384 w 6"/>
                  <a:gd name="T7" fmla="*/ 594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6" y="7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5"/>
                      <a:pt x="2" y="9"/>
                      <a:pt x="6" y="11"/>
                    </a:cubicBezTo>
                    <a:lnTo>
                      <a:pt x="6" y="7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9" name="Freeform 167"/>
              <p:cNvSpPr>
                <a:spLocks noChangeAspect="1"/>
              </p:cNvSpPr>
              <p:nvPr/>
            </p:nvSpPr>
            <p:spPr bwMode="auto">
              <a:xfrm>
                <a:off x="2866" y="2469"/>
                <a:ext cx="12" cy="128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5653 h 60"/>
                  <a:gd name="T4" fmla="*/ 384 w 6"/>
                  <a:gd name="T5" fmla="*/ 4642 h 60"/>
                  <a:gd name="T6" fmla="*/ 384 w 6"/>
                  <a:gd name="T7" fmla="*/ 1020 h 60"/>
                  <a:gd name="T8" fmla="*/ 0 w 6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3" y="58"/>
                      <a:pt x="6" y="54"/>
                      <a:pt x="6" y="4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3" y="2"/>
                      <a:pt x="0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0" name="Freeform 168"/>
              <p:cNvSpPr>
                <a:spLocks noChangeAspect="1"/>
              </p:cNvSpPr>
              <p:nvPr/>
            </p:nvSpPr>
            <p:spPr bwMode="auto">
              <a:xfrm>
                <a:off x="2914" y="2477"/>
                <a:ext cx="50" cy="133"/>
              </a:xfrm>
              <a:custGeom>
                <a:avLst/>
                <a:gdLst>
                  <a:gd name="T0" fmla="*/ 1600 w 25"/>
                  <a:gd name="T1" fmla="*/ 4870 h 62"/>
                  <a:gd name="T2" fmla="*/ 832 w 25"/>
                  <a:gd name="T3" fmla="*/ 6032 h 62"/>
                  <a:gd name="T4" fmla="*/ 832 w 25"/>
                  <a:gd name="T5" fmla="*/ 6032 h 62"/>
                  <a:gd name="T6" fmla="*/ 0 w 25"/>
                  <a:gd name="T7" fmla="*/ 4870 h 62"/>
                  <a:gd name="T8" fmla="*/ 0 w 25"/>
                  <a:gd name="T9" fmla="*/ 1182 h 62"/>
                  <a:gd name="T10" fmla="*/ 832 w 25"/>
                  <a:gd name="T11" fmla="*/ 0 h 62"/>
                  <a:gd name="T12" fmla="*/ 832 w 25"/>
                  <a:gd name="T13" fmla="*/ 0 h 62"/>
                  <a:gd name="T14" fmla="*/ 1600 w 25"/>
                  <a:gd name="T15" fmla="*/ 1182 h 62"/>
                  <a:gd name="T16" fmla="*/ 1600 w 25"/>
                  <a:gd name="T17" fmla="*/ 487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62">
                    <a:moveTo>
                      <a:pt x="25" y="50"/>
                    </a:moveTo>
                    <a:cubicBezTo>
                      <a:pt x="25" y="57"/>
                      <a:pt x="20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6" y="62"/>
                      <a:pt x="0" y="57"/>
                      <a:pt x="0" y="5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5"/>
                      <a:pt x="25" y="12"/>
                    </a:cubicBezTo>
                    <a:lnTo>
                      <a:pt x="25" y="5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62" name="Freeform 170"/>
            <p:cNvSpPr>
              <a:spLocks noChangeAspect="1"/>
            </p:cNvSpPr>
            <p:nvPr/>
          </p:nvSpPr>
          <p:spPr bwMode="auto">
            <a:xfrm>
              <a:off x="706" y="2584"/>
              <a:ext cx="138" cy="4"/>
            </a:xfrm>
            <a:custGeom>
              <a:avLst/>
              <a:gdLst>
                <a:gd name="T0" fmla="*/ 2147483647 w 138"/>
                <a:gd name="T1" fmla="*/ 0 h 4"/>
                <a:gd name="T2" fmla="*/ 2147483647 w 138"/>
                <a:gd name="T3" fmla="*/ 0 h 4"/>
                <a:gd name="T4" fmla="*/ 2147483647 w 138"/>
                <a:gd name="T5" fmla="*/ 2147483647 h 4"/>
                <a:gd name="T6" fmla="*/ 0 w 138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" h="4">
                  <a:moveTo>
                    <a:pt x="2" y="0"/>
                  </a:moveTo>
                  <a:lnTo>
                    <a:pt x="138" y="0"/>
                  </a:lnTo>
                  <a:lnTo>
                    <a:pt x="138" y="4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63" name="Group 171"/>
            <p:cNvGrpSpPr>
              <a:grpSpLocks noChangeAspect="1"/>
            </p:cNvGrpSpPr>
            <p:nvPr/>
          </p:nvGrpSpPr>
          <p:grpSpPr bwMode="auto">
            <a:xfrm>
              <a:off x="1146" y="804"/>
              <a:ext cx="120" cy="773"/>
              <a:chOff x="1018" y="576"/>
              <a:chExt cx="100" cy="644"/>
            </a:xfrm>
          </p:grpSpPr>
          <p:sp>
            <p:nvSpPr>
              <p:cNvPr id="364" name="Oval 172"/>
              <p:cNvSpPr>
                <a:spLocks noChangeAspect="1" noChangeArrowheads="1"/>
              </p:cNvSpPr>
              <p:nvPr/>
            </p:nvSpPr>
            <p:spPr bwMode="auto">
              <a:xfrm>
                <a:off x="1018" y="1197"/>
                <a:ext cx="100" cy="23"/>
              </a:xfrm>
              <a:prstGeom prst="ellipse">
                <a:avLst/>
              </a:prstGeom>
              <a:solidFill>
                <a:srgbClr val="4F4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5" name="Freeform 173"/>
              <p:cNvSpPr>
                <a:spLocks noChangeAspect="1"/>
              </p:cNvSpPr>
              <p:nvPr/>
            </p:nvSpPr>
            <p:spPr bwMode="auto">
              <a:xfrm>
                <a:off x="1022" y="1207"/>
                <a:ext cx="90" cy="13"/>
              </a:xfrm>
              <a:custGeom>
                <a:avLst/>
                <a:gdLst>
                  <a:gd name="T0" fmla="*/ 0 w 45"/>
                  <a:gd name="T1" fmla="*/ 338 h 6"/>
                  <a:gd name="T2" fmla="*/ 1472 w 45"/>
                  <a:gd name="T3" fmla="*/ 620 h 6"/>
                  <a:gd name="T4" fmla="*/ 2880 w 45"/>
                  <a:gd name="T5" fmla="*/ 338 h 6"/>
                  <a:gd name="T6" fmla="*/ 1472 w 45"/>
                  <a:gd name="T7" fmla="*/ 0 h 6"/>
                  <a:gd name="T8" fmla="*/ 0 w 45"/>
                  <a:gd name="T9" fmla="*/ 33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">
                    <a:moveTo>
                      <a:pt x="0" y="3"/>
                    </a:moveTo>
                    <a:cubicBezTo>
                      <a:pt x="4" y="5"/>
                      <a:pt x="13" y="6"/>
                      <a:pt x="23" y="6"/>
                    </a:cubicBezTo>
                    <a:cubicBezTo>
                      <a:pt x="33" y="6"/>
                      <a:pt x="41" y="5"/>
                      <a:pt x="45" y="3"/>
                    </a:cubicBezTo>
                    <a:cubicBezTo>
                      <a:pt x="41" y="1"/>
                      <a:pt x="33" y="0"/>
                      <a:pt x="23" y="0"/>
                    </a:cubicBezTo>
                    <a:cubicBezTo>
                      <a:pt x="13" y="0"/>
                      <a:pt x="4" y="1"/>
                      <a:pt x="0" y="3"/>
                    </a:cubicBezTo>
                    <a:close/>
                  </a:path>
                </a:pathLst>
              </a:custGeom>
              <a:solidFill>
                <a:srgbClr val="1818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6" name="Oval 174"/>
              <p:cNvSpPr>
                <a:spLocks noChangeAspect="1" noChangeArrowheads="1"/>
              </p:cNvSpPr>
              <p:nvPr/>
            </p:nvSpPr>
            <p:spPr bwMode="auto">
              <a:xfrm>
                <a:off x="1018" y="1197"/>
                <a:ext cx="100" cy="23"/>
              </a:xfrm>
              <a:prstGeom prst="ellipse">
                <a:avLst/>
              </a:prstGeom>
              <a:noFill/>
              <a:ln w="635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fr-FR" altLang="cs-CZ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7" name="Freeform 175"/>
              <p:cNvSpPr>
                <a:spLocks noChangeAspect="1"/>
              </p:cNvSpPr>
              <p:nvPr/>
            </p:nvSpPr>
            <p:spPr bwMode="auto">
              <a:xfrm>
                <a:off x="1018" y="576"/>
                <a:ext cx="100" cy="644"/>
              </a:xfrm>
              <a:custGeom>
                <a:avLst/>
                <a:gdLst>
                  <a:gd name="T0" fmla="*/ 0 w 50"/>
                  <a:gd name="T1" fmla="*/ 27916 h 302"/>
                  <a:gd name="T2" fmla="*/ 1600 w 50"/>
                  <a:gd name="T3" fmla="*/ 0 h 302"/>
                  <a:gd name="T4" fmla="*/ 3200 w 50"/>
                  <a:gd name="T5" fmla="*/ 27916 h 302"/>
                  <a:gd name="T6" fmla="*/ 3200 w 50"/>
                  <a:gd name="T7" fmla="*/ 27916 h 302"/>
                  <a:gd name="T8" fmla="*/ 1600 w 50"/>
                  <a:gd name="T9" fmla="*/ 28394 h 302"/>
                  <a:gd name="T10" fmla="*/ 0 w 50"/>
                  <a:gd name="T11" fmla="*/ 27916 h 3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302">
                    <a:moveTo>
                      <a:pt x="0" y="297"/>
                    </a:moveTo>
                    <a:cubicBezTo>
                      <a:pt x="0" y="196"/>
                      <a:pt x="14" y="0"/>
                      <a:pt x="25" y="0"/>
                    </a:cubicBezTo>
                    <a:cubicBezTo>
                      <a:pt x="35" y="0"/>
                      <a:pt x="50" y="196"/>
                      <a:pt x="50" y="297"/>
                    </a:cubicBezTo>
                    <a:cubicBezTo>
                      <a:pt x="50" y="297"/>
                      <a:pt x="50" y="297"/>
                      <a:pt x="50" y="297"/>
                    </a:cubicBezTo>
                    <a:cubicBezTo>
                      <a:pt x="50" y="300"/>
                      <a:pt x="39" y="302"/>
                      <a:pt x="25" y="302"/>
                    </a:cubicBezTo>
                    <a:cubicBezTo>
                      <a:pt x="11" y="302"/>
                      <a:pt x="0" y="300"/>
                      <a:pt x="0" y="297"/>
                    </a:cubicBezTo>
                  </a:path>
                </a:pathLst>
              </a:custGeom>
              <a:solidFill>
                <a:srgbClr val="1CA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" name="Freeform 176"/>
              <p:cNvSpPr>
                <a:spLocks noChangeAspect="1"/>
              </p:cNvSpPr>
              <p:nvPr/>
            </p:nvSpPr>
            <p:spPr bwMode="auto">
              <a:xfrm>
                <a:off x="1028" y="644"/>
                <a:ext cx="56" cy="568"/>
              </a:xfrm>
              <a:custGeom>
                <a:avLst/>
                <a:gdLst>
                  <a:gd name="T0" fmla="*/ 384 w 28"/>
                  <a:gd name="T1" fmla="*/ 19229 h 266"/>
                  <a:gd name="T2" fmla="*/ 960 w 28"/>
                  <a:gd name="T3" fmla="*/ 0 h 266"/>
                  <a:gd name="T4" fmla="*/ 0 w 28"/>
                  <a:gd name="T5" fmla="*/ 23807 h 266"/>
                  <a:gd name="T6" fmla="*/ 0 w 28"/>
                  <a:gd name="T7" fmla="*/ 24828 h 266"/>
                  <a:gd name="T8" fmla="*/ 640 w 28"/>
                  <a:gd name="T9" fmla="*/ 25137 h 266"/>
                  <a:gd name="T10" fmla="*/ 1792 w 28"/>
                  <a:gd name="T11" fmla="*/ 24285 h 266"/>
                  <a:gd name="T12" fmla="*/ 832 w 28"/>
                  <a:gd name="T13" fmla="*/ 24828 h 266"/>
                  <a:gd name="T14" fmla="*/ 384 w 28"/>
                  <a:gd name="T15" fmla="*/ 19229 h 2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266">
                    <a:moveTo>
                      <a:pt x="6" y="203"/>
                    </a:moveTo>
                    <a:cubicBezTo>
                      <a:pt x="5" y="157"/>
                      <a:pt x="15" y="80"/>
                      <a:pt x="15" y="0"/>
                    </a:cubicBezTo>
                    <a:cubicBezTo>
                      <a:pt x="5" y="116"/>
                      <a:pt x="0" y="168"/>
                      <a:pt x="0" y="251"/>
                    </a:cubicBezTo>
                    <a:cubicBezTo>
                      <a:pt x="0" y="255"/>
                      <a:pt x="0" y="260"/>
                      <a:pt x="0" y="262"/>
                    </a:cubicBezTo>
                    <a:cubicBezTo>
                      <a:pt x="0" y="265"/>
                      <a:pt x="6" y="266"/>
                      <a:pt x="10" y="265"/>
                    </a:cubicBezTo>
                    <a:cubicBezTo>
                      <a:pt x="15" y="265"/>
                      <a:pt x="23" y="264"/>
                      <a:pt x="28" y="256"/>
                    </a:cubicBezTo>
                    <a:cubicBezTo>
                      <a:pt x="24" y="260"/>
                      <a:pt x="19" y="263"/>
                      <a:pt x="13" y="262"/>
                    </a:cubicBezTo>
                    <a:cubicBezTo>
                      <a:pt x="2" y="258"/>
                      <a:pt x="6" y="221"/>
                      <a:pt x="6" y="2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" name="Freeform 177"/>
              <p:cNvSpPr>
                <a:spLocks noChangeAspect="1"/>
              </p:cNvSpPr>
              <p:nvPr/>
            </p:nvSpPr>
            <p:spPr bwMode="auto">
              <a:xfrm>
                <a:off x="1038" y="757"/>
                <a:ext cx="70" cy="457"/>
              </a:xfrm>
              <a:custGeom>
                <a:avLst/>
                <a:gdLst>
                  <a:gd name="T0" fmla="*/ 576 w 35"/>
                  <a:gd name="T1" fmla="*/ 20112 h 214"/>
                  <a:gd name="T2" fmla="*/ 0 w 35"/>
                  <a:gd name="T3" fmla="*/ 20217 h 214"/>
                  <a:gd name="T4" fmla="*/ 832 w 35"/>
                  <a:gd name="T5" fmla="*/ 20294 h 214"/>
                  <a:gd name="T6" fmla="*/ 2240 w 35"/>
                  <a:gd name="T7" fmla="*/ 19800 h 214"/>
                  <a:gd name="T8" fmla="*/ 2240 w 35"/>
                  <a:gd name="T9" fmla="*/ 19632 h 214"/>
                  <a:gd name="T10" fmla="*/ 1600 w 35"/>
                  <a:gd name="T11" fmla="*/ 0 h 214"/>
                  <a:gd name="T12" fmla="*/ 1600 w 35"/>
                  <a:gd name="T13" fmla="*/ 19049 h 214"/>
                  <a:gd name="T14" fmla="*/ 576 w 35"/>
                  <a:gd name="T15" fmla="*/ 20112 h 2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" h="214">
                    <a:moveTo>
                      <a:pt x="9" y="212"/>
                    </a:moveTo>
                    <a:cubicBezTo>
                      <a:pt x="5" y="213"/>
                      <a:pt x="0" y="213"/>
                      <a:pt x="0" y="213"/>
                    </a:cubicBezTo>
                    <a:cubicBezTo>
                      <a:pt x="2" y="214"/>
                      <a:pt x="9" y="214"/>
                      <a:pt x="13" y="214"/>
                    </a:cubicBezTo>
                    <a:cubicBezTo>
                      <a:pt x="27" y="214"/>
                      <a:pt x="35" y="212"/>
                      <a:pt x="35" y="209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35" y="123"/>
                      <a:pt x="35" y="116"/>
                      <a:pt x="25" y="0"/>
                    </a:cubicBezTo>
                    <a:cubicBezTo>
                      <a:pt x="25" y="80"/>
                      <a:pt x="34" y="172"/>
                      <a:pt x="25" y="201"/>
                    </a:cubicBezTo>
                    <a:cubicBezTo>
                      <a:pt x="21" y="210"/>
                      <a:pt x="13" y="212"/>
                      <a:pt x="9" y="212"/>
                    </a:cubicBezTo>
                    <a:close/>
                  </a:path>
                </a:pathLst>
              </a:custGeom>
              <a:solidFill>
                <a:srgbClr val="047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0" name="Freeform 178"/>
              <p:cNvSpPr>
                <a:spLocks noChangeAspect="1"/>
              </p:cNvSpPr>
              <p:nvPr/>
            </p:nvSpPr>
            <p:spPr bwMode="auto">
              <a:xfrm>
                <a:off x="1088" y="757"/>
                <a:ext cx="12" cy="429"/>
              </a:xfrm>
              <a:custGeom>
                <a:avLst/>
                <a:gdLst>
                  <a:gd name="T0" fmla="*/ 0 w 6"/>
                  <a:gd name="T1" fmla="*/ 0 h 201"/>
                  <a:gd name="T2" fmla="*/ 128 w 6"/>
                  <a:gd name="T3" fmla="*/ 7923 h 201"/>
                  <a:gd name="T4" fmla="*/ 0 w 6"/>
                  <a:gd name="T5" fmla="*/ 19010 h 201"/>
                  <a:gd name="T6" fmla="*/ 0 w 6"/>
                  <a:gd name="T7" fmla="*/ 19010 h 201"/>
                  <a:gd name="T8" fmla="*/ 256 w 6"/>
                  <a:gd name="T9" fmla="*/ 7844 h 201"/>
                  <a:gd name="T10" fmla="*/ 0 w 6"/>
                  <a:gd name="T11" fmla="*/ 0 h 2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201">
                    <a:moveTo>
                      <a:pt x="0" y="0"/>
                    </a:moveTo>
                    <a:cubicBezTo>
                      <a:pt x="0" y="27"/>
                      <a:pt x="1" y="56"/>
                      <a:pt x="2" y="84"/>
                    </a:cubicBezTo>
                    <a:cubicBezTo>
                      <a:pt x="4" y="135"/>
                      <a:pt x="5" y="183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6" y="182"/>
                      <a:pt x="6" y="136"/>
                      <a:pt x="4" y="83"/>
                    </a:cubicBezTo>
                    <a:cubicBezTo>
                      <a:pt x="3" y="55"/>
                      <a:pt x="0" y="2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1" name="Freeform 179"/>
              <p:cNvSpPr>
                <a:spLocks noChangeAspect="1"/>
              </p:cNvSpPr>
              <p:nvPr/>
            </p:nvSpPr>
            <p:spPr bwMode="auto">
              <a:xfrm>
                <a:off x="1018" y="576"/>
                <a:ext cx="100" cy="644"/>
              </a:xfrm>
              <a:custGeom>
                <a:avLst/>
                <a:gdLst>
                  <a:gd name="T0" fmla="*/ 0 w 50"/>
                  <a:gd name="T1" fmla="*/ 27916 h 302"/>
                  <a:gd name="T2" fmla="*/ 1600 w 50"/>
                  <a:gd name="T3" fmla="*/ 0 h 302"/>
                  <a:gd name="T4" fmla="*/ 3200 w 50"/>
                  <a:gd name="T5" fmla="*/ 27916 h 302"/>
                  <a:gd name="T6" fmla="*/ 3200 w 50"/>
                  <a:gd name="T7" fmla="*/ 27916 h 302"/>
                  <a:gd name="T8" fmla="*/ 1600 w 50"/>
                  <a:gd name="T9" fmla="*/ 28394 h 302"/>
                  <a:gd name="T10" fmla="*/ 0 w 50"/>
                  <a:gd name="T11" fmla="*/ 27916 h 3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302">
                    <a:moveTo>
                      <a:pt x="0" y="297"/>
                    </a:moveTo>
                    <a:cubicBezTo>
                      <a:pt x="0" y="196"/>
                      <a:pt x="14" y="0"/>
                      <a:pt x="25" y="0"/>
                    </a:cubicBezTo>
                    <a:cubicBezTo>
                      <a:pt x="35" y="0"/>
                      <a:pt x="50" y="196"/>
                      <a:pt x="50" y="297"/>
                    </a:cubicBezTo>
                    <a:cubicBezTo>
                      <a:pt x="50" y="297"/>
                      <a:pt x="50" y="297"/>
                      <a:pt x="50" y="297"/>
                    </a:cubicBezTo>
                    <a:cubicBezTo>
                      <a:pt x="50" y="300"/>
                      <a:pt x="39" y="302"/>
                      <a:pt x="25" y="302"/>
                    </a:cubicBezTo>
                    <a:cubicBezTo>
                      <a:pt x="11" y="302"/>
                      <a:pt x="0" y="300"/>
                      <a:pt x="0" y="297"/>
                    </a:cubicBez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cxnSp>
        <p:nvCxnSpPr>
          <p:cNvPr id="9" name="Přímá spojnice se šipkou 8"/>
          <p:cNvCxnSpPr/>
          <p:nvPr/>
        </p:nvCxnSpPr>
        <p:spPr>
          <a:xfrm>
            <a:off x="3059832" y="5286265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33" name="Group 348"/>
          <p:cNvGrpSpPr>
            <a:grpSpLocks/>
          </p:cNvGrpSpPr>
          <p:nvPr/>
        </p:nvGrpSpPr>
        <p:grpSpPr bwMode="auto">
          <a:xfrm>
            <a:off x="7091987" y="3758714"/>
            <a:ext cx="1078706" cy="2330450"/>
            <a:chOff x="748" y="823"/>
            <a:chExt cx="786" cy="1609"/>
          </a:xfrm>
        </p:grpSpPr>
        <p:sp>
          <p:nvSpPr>
            <p:cNvPr id="534" name="Flèche courbée vers la gauche 18"/>
            <p:cNvSpPr/>
            <p:nvPr/>
          </p:nvSpPr>
          <p:spPr>
            <a:xfrm>
              <a:off x="1338" y="1957"/>
              <a:ext cx="196" cy="438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chemeClr val="tx1"/>
                </a:solidFill>
              </a:endParaRPr>
            </a:p>
          </p:txBody>
        </p:sp>
        <p:sp>
          <p:nvSpPr>
            <p:cNvPr id="535" name="Flèche courbée vers la droite 19"/>
            <p:cNvSpPr/>
            <p:nvPr/>
          </p:nvSpPr>
          <p:spPr>
            <a:xfrm>
              <a:off x="748" y="1957"/>
              <a:ext cx="213" cy="438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chemeClr val="tx1"/>
                </a:solidFill>
              </a:endParaRPr>
            </a:p>
          </p:txBody>
        </p:sp>
        <p:grpSp>
          <p:nvGrpSpPr>
            <p:cNvPr id="536" name="Group 267"/>
            <p:cNvGrpSpPr>
              <a:grpSpLocks/>
            </p:cNvGrpSpPr>
            <p:nvPr/>
          </p:nvGrpSpPr>
          <p:grpSpPr bwMode="auto">
            <a:xfrm>
              <a:off x="1066" y="823"/>
              <a:ext cx="156" cy="1609"/>
              <a:chOff x="4148" y="2443"/>
              <a:chExt cx="156" cy="1609"/>
            </a:xfrm>
          </p:grpSpPr>
          <p:grpSp>
            <p:nvGrpSpPr>
              <p:cNvPr id="538" name="Group 268"/>
              <p:cNvGrpSpPr>
                <a:grpSpLocks/>
              </p:cNvGrpSpPr>
              <p:nvPr/>
            </p:nvGrpSpPr>
            <p:grpSpPr bwMode="auto">
              <a:xfrm>
                <a:off x="4150" y="2568"/>
                <a:ext cx="148" cy="1484"/>
                <a:chOff x="4517" y="888"/>
                <a:chExt cx="148" cy="1484"/>
              </a:xfrm>
            </p:grpSpPr>
            <p:sp>
              <p:nvSpPr>
                <p:cNvPr id="596" name="Freeform 4"/>
                <p:cNvSpPr>
                  <a:spLocks noChangeAspect="1"/>
                </p:cNvSpPr>
                <p:nvPr/>
              </p:nvSpPr>
              <p:spPr bwMode="auto">
                <a:xfrm>
                  <a:off x="4517" y="888"/>
                  <a:ext cx="148" cy="1484"/>
                </a:xfrm>
                <a:custGeom>
                  <a:avLst/>
                  <a:gdLst>
                    <a:gd name="T0" fmla="*/ 0 w 69"/>
                    <a:gd name="T1" fmla="*/ 0 h 649"/>
                    <a:gd name="T2" fmla="*/ 0 w 69"/>
                    <a:gd name="T3" fmla="*/ 141364 h 649"/>
                    <a:gd name="T4" fmla="*/ 5212 w 69"/>
                    <a:gd name="T5" fmla="*/ 147220 h 649"/>
                    <a:gd name="T6" fmla="*/ 10549 w 69"/>
                    <a:gd name="T7" fmla="*/ 141364 h 649"/>
                    <a:gd name="T8" fmla="*/ 10549 w 69"/>
                    <a:gd name="T9" fmla="*/ 0 h 6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" h="649">
                      <a:moveTo>
                        <a:pt x="0" y="0"/>
                      </a:moveTo>
                      <a:cubicBezTo>
                        <a:pt x="0" y="623"/>
                        <a:pt x="0" y="623"/>
                        <a:pt x="0" y="623"/>
                      </a:cubicBezTo>
                      <a:cubicBezTo>
                        <a:pt x="0" y="642"/>
                        <a:pt x="15" y="649"/>
                        <a:pt x="34" y="649"/>
                      </a:cubicBezTo>
                      <a:cubicBezTo>
                        <a:pt x="53" y="649"/>
                        <a:pt x="69" y="642"/>
                        <a:pt x="69" y="623"/>
                      </a:cubicBezTo>
                      <a:cubicBezTo>
                        <a:pt x="69" y="0"/>
                        <a:pt x="69" y="0"/>
                        <a:pt x="69" y="0"/>
                      </a:cubicBezTo>
                    </a:path>
                  </a:pathLst>
                </a:custGeom>
                <a:solidFill>
                  <a:srgbClr val="DAEB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7" name="Freeform 5"/>
                <p:cNvSpPr>
                  <a:spLocks noChangeAspect="1"/>
                </p:cNvSpPr>
                <p:nvPr/>
              </p:nvSpPr>
              <p:spPr bwMode="auto">
                <a:xfrm>
                  <a:off x="4517" y="1563"/>
                  <a:ext cx="148" cy="809"/>
                </a:xfrm>
                <a:custGeom>
                  <a:avLst/>
                  <a:gdLst>
                    <a:gd name="T0" fmla="*/ 5212 w 69"/>
                    <a:gd name="T1" fmla="*/ 80109 h 354"/>
                    <a:gd name="T2" fmla="*/ 10549 w 69"/>
                    <a:gd name="T3" fmla="*/ 74250 h 354"/>
                    <a:gd name="T4" fmla="*/ 10549 w 69"/>
                    <a:gd name="T5" fmla="*/ 251 h 354"/>
                    <a:gd name="T6" fmla="*/ 5212 w 69"/>
                    <a:gd name="T7" fmla="*/ 670 h 354"/>
                    <a:gd name="T8" fmla="*/ 0 w 69"/>
                    <a:gd name="T9" fmla="*/ 0 h 354"/>
                    <a:gd name="T10" fmla="*/ 0 w 69"/>
                    <a:gd name="T11" fmla="*/ 74250 h 354"/>
                    <a:gd name="T12" fmla="*/ 5212 w 69"/>
                    <a:gd name="T13" fmla="*/ 80109 h 3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9" h="354">
                      <a:moveTo>
                        <a:pt x="34" y="354"/>
                      </a:moveTo>
                      <a:cubicBezTo>
                        <a:pt x="53" y="354"/>
                        <a:pt x="69" y="347"/>
                        <a:pt x="69" y="328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7" y="2"/>
                        <a:pt x="52" y="3"/>
                        <a:pt x="34" y="3"/>
                      </a:cubicBezTo>
                      <a:cubicBezTo>
                        <a:pt x="16" y="3"/>
                        <a:pt x="1" y="2"/>
                        <a:pt x="0" y="0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7"/>
                        <a:pt x="15" y="354"/>
                        <a:pt x="34" y="354"/>
                      </a:cubicBezTo>
                      <a:close/>
                    </a:path>
                  </a:pathLst>
                </a:custGeom>
                <a:solidFill>
                  <a:srgbClr val="FDFE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8" name="Freeform 6"/>
                <p:cNvSpPr>
                  <a:spLocks noChangeAspect="1"/>
                </p:cNvSpPr>
                <p:nvPr/>
              </p:nvSpPr>
              <p:spPr bwMode="auto">
                <a:xfrm>
                  <a:off x="4536" y="1567"/>
                  <a:ext cx="107" cy="778"/>
                </a:xfrm>
                <a:custGeom>
                  <a:avLst/>
                  <a:gdLst>
                    <a:gd name="T0" fmla="*/ 3869 w 50"/>
                    <a:gd name="T1" fmla="*/ 252 h 340"/>
                    <a:gd name="T2" fmla="*/ 0 w 50"/>
                    <a:gd name="T3" fmla="*/ 0 h 340"/>
                    <a:gd name="T4" fmla="*/ 0 w 50"/>
                    <a:gd name="T5" fmla="*/ 73519 h 340"/>
                    <a:gd name="T6" fmla="*/ 3869 w 50"/>
                    <a:gd name="T7" fmla="*/ 77352 h 340"/>
                    <a:gd name="T8" fmla="*/ 7676 w 50"/>
                    <a:gd name="T9" fmla="*/ 73519 h 340"/>
                    <a:gd name="T10" fmla="*/ 7676 w 50"/>
                    <a:gd name="T11" fmla="*/ 0 h 340"/>
                    <a:gd name="T12" fmla="*/ 3869 w 50"/>
                    <a:gd name="T13" fmla="*/ 252 h 3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0" h="340">
                      <a:moveTo>
                        <a:pt x="25" y="1"/>
                      </a:moveTo>
                      <a:cubicBezTo>
                        <a:pt x="15" y="1"/>
                        <a:pt x="7" y="1"/>
                        <a:pt x="0" y="0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0" y="336"/>
                        <a:pt x="12" y="340"/>
                        <a:pt x="25" y="340"/>
                      </a:cubicBezTo>
                      <a:cubicBezTo>
                        <a:pt x="39" y="340"/>
                        <a:pt x="50" y="336"/>
                        <a:pt x="50" y="323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44" y="1"/>
                        <a:pt x="35" y="1"/>
                        <a:pt x="25" y="1"/>
                      </a:cubicBezTo>
                      <a:close/>
                    </a:path>
                  </a:pathLst>
                </a:custGeom>
                <a:solidFill>
                  <a:srgbClr val="FCEF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9" name="Freeform 7"/>
                <p:cNvSpPr>
                  <a:spLocks noChangeAspect="1"/>
                </p:cNvSpPr>
                <p:nvPr/>
              </p:nvSpPr>
              <p:spPr bwMode="auto">
                <a:xfrm>
                  <a:off x="4536" y="904"/>
                  <a:ext cx="107" cy="666"/>
                </a:xfrm>
                <a:custGeom>
                  <a:avLst/>
                  <a:gdLst>
                    <a:gd name="T0" fmla="*/ 0 w 50"/>
                    <a:gd name="T1" fmla="*/ 0 h 291"/>
                    <a:gd name="T2" fmla="*/ 0 w 50"/>
                    <a:gd name="T3" fmla="*/ 65884 h 291"/>
                    <a:gd name="T4" fmla="*/ 3869 w 50"/>
                    <a:gd name="T5" fmla="*/ 66140 h 291"/>
                    <a:gd name="T6" fmla="*/ 7676 w 50"/>
                    <a:gd name="T7" fmla="*/ 65884 h 291"/>
                    <a:gd name="T8" fmla="*/ 7676 w 50"/>
                    <a:gd name="T9" fmla="*/ 0 h 291"/>
                    <a:gd name="T10" fmla="*/ 0 w 50"/>
                    <a:gd name="T11" fmla="*/ 0 h 2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0" h="291">
                      <a:moveTo>
                        <a:pt x="0" y="0"/>
                      </a:moveTo>
                      <a:cubicBezTo>
                        <a:pt x="0" y="290"/>
                        <a:pt x="0" y="290"/>
                        <a:pt x="0" y="290"/>
                      </a:cubicBezTo>
                      <a:cubicBezTo>
                        <a:pt x="7" y="291"/>
                        <a:pt x="15" y="291"/>
                        <a:pt x="25" y="291"/>
                      </a:cubicBezTo>
                      <a:cubicBezTo>
                        <a:pt x="35" y="291"/>
                        <a:pt x="44" y="291"/>
                        <a:pt x="50" y="290"/>
                      </a:cubicBezTo>
                      <a:cubicBezTo>
                        <a:pt x="50" y="0"/>
                        <a:pt x="50" y="0"/>
                        <a:pt x="5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D4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0" name="Freeform 8"/>
                <p:cNvSpPr>
                  <a:spLocks noChangeAspect="1"/>
                </p:cNvSpPr>
                <p:nvPr/>
              </p:nvSpPr>
              <p:spPr bwMode="auto">
                <a:xfrm>
                  <a:off x="4517" y="1556"/>
                  <a:ext cx="148" cy="14"/>
                </a:xfrm>
                <a:custGeom>
                  <a:avLst/>
                  <a:gdLst>
                    <a:gd name="T0" fmla="*/ 0 w 69"/>
                    <a:gd name="T1" fmla="*/ 714 h 6"/>
                    <a:gd name="T2" fmla="*/ 5212 w 69"/>
                    <a:gd name="T3" fmla="*/ 1458 h 6"/>
                    <a:gd name="T4" fmla="*/ 10549 w 69"/>
                    <a:gd name="T5" fmla="*/ 714 h 6"/>
                    <a:gd name="T6" fmla="*/ 10549 w 69"/>
                    <a:gd name="T7" fmla="*/ 714 h 6"/>
                    <a:gd name="T8" fmla="*/ 5212 w 69"/>
                    <a:gd name="T9" fmla="*/ 0 h 6"/>
                    <a:gd name="T10" fmla="*/ 0 w 69"/>
                    <a:gd name="T11" fmla="*/ 714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6">
                      <a:moveTo>
                        <a:pt x="0" y="3"/>
                      </a:moveTo>
                      <a:cubicBezTo>
                        <a:pt x="0" y="5"/>
                        <a:pt x="16" y="6"/>
                        <a:pt x="34" y="6"/>
                      </a:cubicBezTo>
                      <a:cubicBezTo>
                        <a:pt x="52" y="6"/>
                        <a:pt x="67" y="5"/>
                        <a:pt x="69" y="3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8" y="1"/>
                        <a:pt x="53" y="0"/>
                        <a:pt x="34" y="0"/>
                      </a:cubicBezTo>
                      <a:cubicBezTo>
                        <a:pt x="16" y="0"/>
                        <a:pt x="1" y="1"/>
                        <a:pt x="0" y="3"/>
                      </a:cubicBezTo>
                    </a:path>
                  </a:pathLst>
                </a:custGeom>
                <a:solidFill>
                  <a:srgbClr val="FEFF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1" name="Freeform 9"/>
                <p:cNvSpPr>
                  <a:spLocks noChangeAspect="1"/>
                </p:cNvSpPr>
                <p:nvPr/>
              </p:nvSpPr>
              <p:spPr bwMode="auto">
                <a:xfrm>
                  <a:off x="4590" y="1567"/>
                  <a:ext cx="53" cy="778"/>
                </a:xfrm>
                <a:custGeom>
                  <a:avLst/>
                  <a:gdLst>
                    <a:gd name="T0" fmla="*/ 3046 w 25"/>
                    <a:gd name="T1" fmla="*/ 252 h 340"/>
                    <a:gd name="T2" fmla="*/ 3046 w 25"/>
                    <a:gd name="T3" fmla="*/ 72812 h 340"/>
                    <a:gd name="T4" fmla="*/ 0 w 25"/>
                    <a:gd name="T5" fmla="*/ 77352 h 340"/>
                    <a:gd name="T6" fmla="*/ 3640 w 25"/>
                    <a:gd name="T7" fmla="*/ 73519 h 340"/>
                    <a:gd name="T8" fmla="*/ 3640 w 25"/>
                    <a:gd name="T9" fmla="*/ 0 h 340"/>
                    <a:gd name="T10" fmla="*/ 3046 w 25"/>
                    <a:gd name="T11" fmla="*/ 252 h 3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5" h="340">
                      <a:moveTo>
                        <a:pt x="21" y="1"/>
                      </a:moveTo>
                      <a:cubicBezTo>
                        <a:pt x="21" y="320"/>
                        <a:pt x="21" y="320"/>
                        <a:pt x="21" y="320"/>
                      </a:cubicBezTo>
                      <a:cubicBezTo>
                        <a:pt x="21" y="335"/>
                        <a:pt x="10" y="339"/>
                        <a:pt x="0" y="340"/>
                      </a:cubicBezTo>
                      <a:cubicBezTo>
                        <a:pt x="14" y="340"/>
                        <a:pt x="25" y="336"/>
                        <a:pt x="25" y="32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4" y="1"/>
                        <a:pt x="22" y="1"/>
                        <a:pt x="21" y="1"/>
                      </a:cubicBezTo>
                      <a:close/>
                    </a:path>
                  </a:pathLst>
                </a:custGeom>
                <a:solidFill>
                  <a:srgbClr val="F9C7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2" name="Freeform 10"/>
                <p:cNvSpPr>
                  <a:spLocks noChangeAspect="1"/>
                </p:cNvSpPr>
                <p:nvPr/>
              </p:nvSpPr>
              <p:spPr bwMode="auto">
                <a:xfrm>
                  <a:off x="4635" y="904"/>
                  <a:ext cx="8" cy="666"/>
                </a:xfrm>
                <a:custGeom>
                  <a:avLst/>
                  <a:gdLst>
                    <a:gd name="T0" fmla="*/ 0 w 4"/>
                    <a:gd name="T1" fmla="*/ 0 h 291"/>
                    <a:gd name="T2" fmla="*/ 0 w 4"/>
                    <a:gd name="T3" fmla="*/ 66140 h 291"/>
                    <a:gd name="T4" fmla="*/ 504 w 4"/>
                    <a:gd name="T5" fmla="*/ 65884 h 291"/>
                    <a:gd name="T6" fmla="*/ 504 w 4"/>
                    <a:gd name="T7" fmla="*/ 0 h 291"/>
                    <a:gd name="T8" fmla="*/ 0 w 4"/>
                    <a:gd name="T9" fmla="*/ 0 h 2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" h="291">
                      <a:moveTo>
                        <a:pt x="0" y="0"/>
                      </a:moveTo>
                      <a:cubicBezTo>
                        <a:pt x="0" y="291"/>
                        <a:pt x="0" y="291"/>
                        <a:pt x="0" y="291"/>
                      </a:cubicBezTo>
                      <a:cubicBezTo>
                        <a:pt x="1" y="291"/>
                        <a:pt x="3" y="291"/>
                        <a:pt x="4" y="290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8B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3" name="Freeform 11"/>
                <p:cNvSpPr>
                  <a:spLocks noChangeAspect="1"/>
                </p:cNvSpPr>
                <p:nvPr/>
              </p:nvSpPr>
              <p:spPr bwMode="auto">
                <a:xfrm>
                  <a:off x="4592" y="892"/>
                  <a:ext cx="64" cy="1471"/>
                </a:xfrm>
                <a:custGeom>
                  <a:avLst/>
                  <a:gdLst>
                    <a:gd name="T0" fmla="*/ 4128 w 30"/>
                    <a:gd name="T1" fmla="*/ 670 h 643"/>
                    <a:gd name="T2" fmla="*/ 4128 w 30"/>
                    <a:gd name="T3" fmla="*/ 141726 h 643"/>
                    <a:gd name="T4" fmla="*/ 0 w 30"/>
                    <a:gd name="T5" fmla="*/ 146071 h 643"/>
                    <a:gd name="T6" fmla="*/ 4565 w 30"/>
                    <a:gd name="T7" fmla="*/ 141978 h 643"/>
                    <a:gd name="T8" fmla="*/ 4565 w 30"/>
                    <a:gd name="T9" fmla="*/ 0 h 6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643">
                      <a:moveTo>
                        <a:pt x="27" y="3"/>
                      </a:moveTo>
                      <a:cubicBezTo>
                        <a:pt x="27" y="20"/>
                        <a:pt x="27" y="614"/>
                        <a:pt x="27" y="624"/>
                      </a:cubicBezTo>
                      <a:cubicBezTo>
                        <a:pt x="27" y="634"/>
                        <a:pt x="10" y="643"/>
                        <a:pt x="0" y="643"/>
                      </a:cubicBezTo>
                      <a:cubicBezTo>
                        <a:pt x="10" y="643"/>
                        <a:pt x="30" y="641"/>
                        <a:pt x="30" y="625"/>
                      </a:cubicBezTo>
                      <a:cubicBezTo>
                        <a:pt x="30" y="609"/>
                        <a:pt x="30" y="11"/>
                        <a:pt x="30" y="0"/>
                      </a:cubicBezTo>
                    </a:path>
                  </a:pathLst>
                </a:custGeom>
                <a:solidFill>
                  <a:srgbClr val="9FC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4" name="Freeform 12"/>
                <p:cNvSpPr>
                  <a:spLocks noChangeAspect="1"/>
                </p:cNvSpPr>
                <p:nvPr/>
              </p:nvSpPr>
              <p:spPr bwMode="auto">
                <a:xfrm>
                  <a:off x="4592" y="1567"/>
                  <a:ext cx="64" cy="796"/>
                </a:xfrm>
                <a:custGeom>
                  <a:avLst/>
                  <a:gdLst>
                    <a:gd name="T0" fmla="*/ 4565 w 30"/>
                    <a:gd name="T1" fmla="*/ 0 h 348"/>
                    <a:gd name="T2" fmla="*/ 4128 w 30"/>
                    <a:gd name="T3" fmla="*/ 0 h 348"/>
                    <a:gd name="T4" fmla="*/ 4128 w 30"/>
                    <a:gd name="T5" fmla="*/ 74639 h 348"/>
                    <a:gd name="T6" fmla="*/ 0 w 30"/>
                    <a:gd name="T7" fmla="*/ 78987 h 348"/>
                    <a:gd name="T8" fmla="*/ 4565 w 30"/>
                    <a:gd name="T9" fmla="*/ 74906 h 348"/>
                    <a:gd name="T10" fmla="*/ 4565 w 30"/>
                    <a:gd name="T11" fmla="*/ 0 h 3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0" h="348">
                      <a:moveTo>
                        <a:pt x="30" y="0"/>
                      </a:moveTo>
                      <a:cubicBezTo>
                        <a:pt x="29" y="0"/>
                        <a:pt x="28" y="0"/>
                        <a:pt x="27" y="0"/>
                      </a:cubicBezTo>
                      <a:cubicBezTo>
                        <a:pt x="27" y="329"/>
                        <a:pt x="27" y="329"/>
                        <a:pt x="27" y="329"/>
                      </a:cubicBezTo>
                      <a:cubicBezTo>
                        <a:pt x="27" y="339"/>
                        <a:pt x="10" y="348"/>
                        <a:pt x="0" y="348"/>
                      </a:cubicBezTo>
                      <a:cubicBezTo>
                        <a:pt x="10" y="348"/>
                        <a:pt x="30" y="346"/>
                        <a:pt x="30" y="330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ADA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5" name="Freeform 13"/>
                <p:cNvSpPr>
                  <a:spLocks noChangeAspect="1"/>
                </p:cNvSpPr>
                <p:nvPr/>
              </p:nvSpPr>
              <p:spPr bwMode="auto">
                <a:xfrm>
                  <a:off x="4659" y="1563"/>
                  <a:ext cx="6" cy="4"/>
                </a:xfrm>
                <a:custGeom>
                  <a:avLst/>
                  <a:gdLst>
                    <a:gd name="T0" fmla="*/ 0 w 3"/>
                    <a:gd name="T1" fmla="*/ 264 h 2"/>
                    <a:gd name="T2" fmla="*/ 296 w 3"/>
                    <a:gd name="T3" fmla="*/ 0 h 2"/>
                    <a:gd name="T4" fmla="*/ 296 w 3"/>
                    <a:gd name="T5" fmla="*/ 0 h 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1" y="1"/>
                        <a:pt x="3" y="1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noFill/>
                <a:ln w="3175" cap="rnd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6" name="Freeform 14"/>
                <p:cNvSpPr>
                  <a:spLocks noChangeAspect="1"/>
                </p:cNvSpPr>
                <p:nvPr/>
              </p:nvSpPr>
              <p:spPr bwMode="auto">
                <a:xfrm>
                  <a:off x="4633" y="1567"/>
                  <a:ext cx="26" cy="3"/>
                </a:xfrm>
                <a:custGeom>
                  <a:avLst/>
                  <a:gdLst>
                    <a:gd name="T0" fmla="*/ 0 w 12"/>
                    <a:gd name="T1" fmla="*/ 729 h 1"/>
                    <a:gd name="T2" fmla="*/ 1911 w 12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cubicBezTo>
                        <a:pt x="5" y="1"/>
                        <a:pt x="9" y="0"/>
                        <a:pt x="12" y="0"/>
                      </a:cubicBezTo>
                    </a:path>
                  </a:pathLst>
                </a:custGeom>
                <a:noFill/>
                <a:ln w="3175" cap="rnd">
                  <a:solidFill>
                    <a:srgbClr val="749FA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7" name="Freeform 15"/>
                <p:cNvSpPr>
                  <a:spLocks noChangeAspect="1"/>
                </p:cNvSpPr>
                <p:nvPr/>
              </p:nvSpPr>
              <p:spPr bwMode="auto">
                <a:xfrm>
                  <a:off x="4517" y="1563"/>
                  <a:ext cx="116" cy="7"/>
                </a:xfrm>
                <a:custGeom>
                  <a:avLst/>
                  <a:gdLst>
                    <a:gd name="T0" fmla="*/ 0 w 54"/>
                    <a:gd name="T1" fmla="*/ 0 h 3"/>
                    <a:gd name="T2" fmla="*/ 5284 w 54"/>
                    <a:gd name="T3" fmla="*/ 714 h 3"/>
                    <a:gd name="T4" fmla="*/ 8376 w 54"/>
                    <a:gd name="T5" fmla="*/ 714 h 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4" h="3">
                      <a:moveTo>
                        <a:pt x="0" y="0"/>
                      </a:moveTo>
                      <a:cubicBezTo>
                        <a:pt x="0" y="2"/>
                        <a:pt x="16" y="3"/>
                        <a:pt x="34" y="3"/>
                      </a:cubicBezTo>
                      <a:cubicBezTo>
                        <a:pt x="42" y="3"/>
                        <a:pt x="49" y="3"/>
                        <a:pt x="54" y="3"/>
                      </a:cubicBezTo>
                    </a:path>
                  </a:pathLst>
                </a:custGeom>
                <a:noFill/>
                <a:ln w="3175" cap="rnd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8" name="Freeform 16"/>
                <p:cNvSpPr>
                  <a:spLocks noChangeAspect="1"/>
                </p:cNvSpPr>
                <p:nvPr/>
              </p:nvSpPr>
              <p:spPr bwMode="auto">
                <a:xfrm>
                  <a:off x="4517" y="1556"/>
                  <a:ext cx="116" cy="7"/>
                </a:xfrm>
                <a:custGeom>
                  <a:avLst/>
                  <a:gdLst>
                    <a:gd name="T0" fmla="*/ 8376 w 54"/>
                    <a:gd name="T1" fmla="*/ 266 h 3"/>
                    <a:gd name="T2" fmla="*/ 5284 w 54"/>
                    <a:gd name="T3" fmla="*/ 0 h 3"/>
                    <a:gd name="T4" fmla="*/ 0 w 54"/>
                    <a:gd name="T5" fmla="*/ 714 h 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4" h="3">
                      <a:moveTo>
                        <a:pt x="54" y="1"/>
                      </a:moveTo>
                      <a:cubicBezTo>
                        <a:pt x="49" y="0"/>
                        <a:pt x="42" y="0"/>
                        <a:pt x="34" y="0"/>
                      </a:cubicBezTo>
                      <a:cubicBezTo>
                        <a:pt x="16" y="0"/>
                        <a:pt x="1" y="1"/>
                        <a:pt x="0" y="3"/>
                      </a:cubicBezTo>
                    </a:path>
                  </a:pathLst>
                </a:custGeom>
                <a:noFill/>
                <a:ln w="3175" cap="rnd">
                  <a:solidFill>
                    <a:srgbClr val="85858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9" name="Freeform 17"/>
                <p:cNvSpPr>
                  <a:spLocks noChangeAspect="1"/>
                </p:cNvSpPr>
                <p:nvPr/>
              </p:nvSpPr>
              <p:spPr bwMode="auto">
                <a:xfrm>
                  <a:off x="4633" y="1558"/>
                  <a:ext cx="23" cy="2"/>
                </a:xfrm>
                <a:custGeom>
                  <a:avLst/>
                  <a:gdLst>
                    <a:gd name="T0" fmla="*/ 1482 w 11"/>
                    <a:gd name="T1" fmla="*/ 216 h 1"/>
                    <a:gd name="T2" fmla="*/ 0 w 11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cubicBezTo>
                        <a:pt x="9" y="0"/>
                        <a:pt x="5" y="0"/>
                        <a:pt x="0" y="0"/>
                      </a:cubicBezTo>
                    </a:path>
                  </a:pathLst>
                </a:custGeom>
                <a:noFill/>
                <a:ln w="3175" cap="rnd">
                  <a:solidFill>
                    <a:srgbClr val="7EA7B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0" name="Freeform 18"/>
                <p:cNvSpPr>
                  <a:spLocks noChangeAspect="1"/>
                </p:cNvSpPr>
                <p:nvPr/>
              </p:nvSpPr>
              <p:spPr bwMode="auto">
                <a:xfrm>
                  <a:off x="4656" y="1560"/>
                  <a:ext cx="9" cy="3"/>
                </a:xfrm>
                <a:custGeom>
                  <a:avLst/>
                  <a:gdLst>
                    <a:gd name="T0" fmla="*/ 720 w 4"/>
                    <a:gd name="T1" fmla="*/ 729 h 1"/>
                    <a:gd name="T2" fmla="*/ 0 w 4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cubicBezTo>
                        <a:pt x="4" y="1"/>
                        <a:pt x="2" y="0"/>
                        <a:pt x="0" y="0"/>
                      </a:cubicBezTo>
                    </a:path>
                  </a:pathLst>
                </a:custGeom>
                <a:noFill/>
                <a:ln w="3175" cap="rnd">
                  <a:solidFill>
                    <a:srgbClr val="85858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1" name="Freeform 19"/>
                <p:cNvSpPr>
                  <a:spLocks noChangeAspect="1"/>
                </p:cNvSpPr>
                <p:nvPr/>
              </p:nvSpPr>
              <p:spPr bwMode="auto">
                <a:xfrm>
                  <a:off x="4517" y="888"/>
                  <a:ext cx="148" cy="1484"/>
                </a:xfrm>
                <a:custGeom>
                  <a:avLst/>
                  <a:gdLst>
                    <a:gd name="T0" fmla="*/ 0 w 69"/>
                    <a:gd name="T1" fmla="*/ 0 h 649"/>
                    <a:gd name="T2" fmla="*/ 0 w 69"/>
                    <a:gd name="T3" fmla="*/ 141364 h 649"/>
                    <a:gd name="T4" fmla="*/ 5212 w 69"/>
                    <a:gd name="T5" fmla="*/ 147220 h 649"/>
                    <a:gd name="T6" fmla="*/ 10549 w 69"/>
                    <a:gd name="T7" fmla="*/ 141364 h 649"/>
                    <a:gd name="T8" fmla="*/ 10549 w 69"/>
                    <a:gd name="T9" fmla="*/ 0 h 6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" h="649">
                      <a:moveTo>
                        <a:pt x="0" y="0"/>
                      </a:moveTo>
                      <a:cubicBezTo>
                        <a:pt x="0" y="623"/>
                        <a:pt x="0" y="623"/>
                        <a:pt x="0" y="623"/>
                      </a:cubicBezTo>
                      <a:cubicBezTo>
                        <a:pt x="0" y="642"/>
                        <a:pt x="15" y="649"/>
                        <a:pt x="34" y="649"/>
                      </a:cubicBezTo>
                      <a:cubicBezTo>
                        <a:pt x="53" y="649"/>
                        <a:pt x="69" y="642"/>
                        <a:pt x="69" y="623"/>
                      </a:cubicBezTo>
                      <a:cubicBezTo>
                        <a:pt x="69" y="0"/>
                        <a:pt x="69" y="0"/>
                        <a:pt x="69" y="0"/>
                      </a:cubicBezTo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2" name="Freeform 27"/>
                <p:cNvSpPr>
                  <a:spLocks noChangeAspect="1"/>
                </p:cNvSpPr>
                <p:nvPr/>
              </p:nvSpPr>
              <p:spPr bwMode="auto">
                <a:xfrm>
                  <a:off x="4532" y="932"/>
                  <a:ext cx="50" cy="1413"/>
                </a:xfrm>
                <a:custGeom>
                  <a:avLst/>
                  <a:gdLst>
                    <a:gd name="T0" fmla="*/ 850 w 23"/>
                    <a:gd name="T1" fmla="*/ 135554 h 618"/>
                    <a:gd name="T2" fmla="*/ 3780 w 23"/>
                    <a:gd name="T3" fmla="*/ 140086 h 618"/>
                    <a:gd name="T4" fmla="*/ 0 w 23"/>
                    <a:gd name="T5" fmla="*/ 136677 h 618"/>
                    <a:gd name="T6" fmla="*/ 0 w 23"/>
                    <a:gd name="T7" fmla="*/ 0 h 618"/>
                    <a:gd name="T8" fmla="*/ 850 w 23"/>
                    <a:gd name="T9" fmla="*/ 135554 h 6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618">
                      <a:moveTo>
                        <a:pt x="5" y="598"/>
                      </a:moveTo>
                      <a:cubicBezTo>
                        <a:pt x="5" y="613"/>
                        <a:pt x="16" y="617"/>
                        <a:pt x="23" y="618"/>
                      </a:cubicBezTo>
                      <a:cubicBezTo>
                        <a:pt x="10" y="618"/>
                        <a:pt x="0" y="616"/>
                        <a:pt x="0" y="60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5" y="583"/>
                        <a:pt x="5" y="5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3" name="Freeform 28"/>
                <p:cNvSpPr>
                  <a:spLocks noChangeAspect="1"/>
                </p:cNvSpPr>
                <p:nvPr/>
              </p:nvSpPr>
              <p:spPr bwMode="auto">
                <a:xfrm>
                  <a:off x="4590" y="909"/>
                  <a:ext cx="60" cy="1454"/>
                </a:xfrm>
                <a:custGeom>
                  <a:avLst/>
                  <a:gdLst>
                    <a:gd name="T0" fmla="*/ 197 w 28"/>
                    <a:gd name="T1" fmla="*/ 144111 h 636"/>
                    <a:gd name="T2" fmla="*/ 4311 w 28"/>
                    <a:gd name="T3" fmla="*/ 139790 h 636"/>
                    <a:gd name="T4" fmla="*/ 4311 w 28"/>
                    <a:gd name="T5" fmla="*/ 0 h 636"/>
                    <a:gd name="T6" fmla="*/ 3885 w 28"/>
                    <a:gd name="T7" fmla="*/ 0 h 636"/>
                    <a:gd name="T8" fmla="*/ 3885 w 28"/>
                    <a:gd name="T9" fmla="*/ 138413 h 636"/>
                    <a:gd name="T10" fmla="*/ 0 w 28"/>
                    <a:gd name="T11" fmla="*/ 144111 h 6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" h="636">
                      <a:moveTo>
                        <a:pt x="1" y="636"/>
                      </a:moveTo>
                      <a:cubicBezTo>
                        <a:pt x="11" y="636"/>
                        <a:pt x="28" y="627"/>
                        <a:pt x="28" y="617"/>
                      </a:cubicBezTo>
                      <a:cubicBezTo>
                        <a:pt x="28" y="607"/>
                        <a:pt x="28" y="16"/>
                        <a:pt x="28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611"/>
                        <a:pt x="25" y="611"/>
                        <a:pt x="25" y="611"/>
                      </a:cubicBezTo>
                      <a:cubicBezTo>
                        <a:pt x="25" y="624"/>
                        <a:pt x="14" y="636"/>
                        <a:pt x="0" y="63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4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4562" y="1563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5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1567"/>
                  <a:ext cx="9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6" name="Oval 80"/>
                <p:cNvSpPr>
                  <a:spLocks noChangeAspect="1" noChangeArrowheads="1"/>
                </p:cNvSpPr>
                <p:nvPr/>
              </p:nvSpPr>
              <p:spPr bwMode="auto">
                <a:xfrm>
                  <a:off x="4549" y="1564"/>
                  <a:ext cx="7" cy="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39" name="Group 290"/>
              <p:cNvGrpSpPr>
                <a:grpSpLocks/>
              </p:cNvGrpSpPr>
              <p:nvPr/>
            </p:nvGrpSpPr>
            <p:grpSpPr bwMode="auto">
              <a:xfrm>
                <a:off x="4148" y="2443"/>
                <a:ext cx="156" cy="195"/>
                <a:chOff x="4513" y="799"/>
                <a:chExt cx="156" cy="195"/>
              </a:xfrm>
            </p:grpSpPr>
            <p:sp>
              <p:nvSpPr>
                <p:cNvPr id="540" name="Freeform 20"/>
                <p:cNvSpPr>
                  <a:spLocks noChangeAspect="1"/>
                </p:cNvSpPr>
                <p:nvPr/>
              </p:nvSpPr>
              <p:spPr bwMode="auto">
                <a:xfrm>
                  <a:off x="4522" y="902"/>
                  <a:ext cx="138" cy="85"/>
                </a:xfrm>
                <a:custGeom>
                  <a:avLst/>
                  <a:gdLst>
                    <a:gd name="T0" fmla="*/ 4747 w 65"/>
                    <a:gd name="T1" fmla="*/ 8596 h 37"/>
                    <a:gd name="T2" fmla="*/ 9637 w 65"/>
                    <a:gd name="T3" fmla="*/ 7880 h 37"/>
                    <a:gd name="T4" fmla="*/ 9637 w 65"/>
                    <a:gd name="T5" fmla="*/ 423 h 37"/>
                    <a:gd name="T6" fmla="*/ 4747 w 65"/>
                    <a:gd name="T7" fmla="*/ 0 h 37"/>
                    <a:gd name="T8" fmla="*/ 0 w 65"/>
                    <a:gd name="T9" fmla="*/ 423 h 37"/>
                    <a:gd name="T10" fmla="*/ 0 w 65"/>
                    <a:gd name="T11" fmla="*/ 7880 h 37"/>
                    <a:gd name="T12" fmla="*/ 4747 w 65"/>
                    <a:gd name="T13" fmla="*/ 8596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37">
                      <a:moveTo>
                        <a:pt x="32" y="37"/>
                      </a:moveTo>
                      <a:cubicBezTo>
                        <a:pt x="49" y="37"/>
                        <a:pt x="63" y="36"/>
                        <a:pt x="65" y="34"/>
                      </a:cubicBezTo>
                      <a:cubicBezTo>
                        <a:pt x="65" y="2"/>
                        <a:pt x="65" y="2"/>
                        <a:pt x="65" y="2"/>
                      </a:cubicBezTo>
                      <a:cubicBezTo>
                        <a:pt x="59" y="1"/>
                        <a:pt x="47" y="0"/>
                        <a:pt x="32" y="0"/>
                      </a:cubicBezTo>
                      <a:cubicBezTo>
                        <a:pt x="18" y="0"/>
                        <a:pt x="5" y="1"/>
                        <a:pt x="0" y="2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6"/>
                        <a:pt x="15" y="37"/>
                        <a:pt x="32" y="37"/>
                      </a:cubicBezTo>
                      <a:close/>
                    </a:path>
                  </a:pathLst>
                </a:custGeom>
                <a:solidFill>
                  <a:srgbClr val="B5E1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1" name="Freeform 21"/>
                <p:cNvSpPr>
                  <a:spLocks noChangeAspect="1"/>
                </p:cNvSpPr>
                <p:nvPr/>
              </p:nvSpPr>
              <p:spPr bwMode="auto">
                <a:xfrm>
                  <a:off x="4526" y="916"/>
                  <a:ext cx="130" cy="66"/>
                </a:xfrm>
                <a:custGeom>
                  <a:avLst/>
                  <a:gdLst>
                    <a:gd name="T0" fmla="*/ 9138 w 61"/>
                    <a:gd name="T1" fmla="*/ 0 h 29"/>
                    <a:gd name="T2" fmla="*/ 9138 w 61"/>
                    <a:gd name="T3" fmla="*/ 0 h 29"/>
                    <a:gd name="T4" fmla="*/ 8226 w 61"/>
                    <a:gd name="T5" fmla="*/ 3974 h 29"/>
                    <a:gd name="T6" fmla="*/ 7504 w 61"/>
                    <a:gd name="T7" fmla="*/ 4668 h 29"/>
                    <a:gd name="T8" fmla="*/ 2702 w 61"/>
                    <a:gd name="T9" fmla="*/ 5480 h 29"/>
                    <a:gd name="T10" fmla="*/ 0 w 61"/>
                    <a:gd name="T11" fmla="*/ 5728 h 29"/>
                    <a:gd name="T12" fmla="*/ 4510 w 61"/>
                    <a:gd name="T13" fmla="*/ 6391 h 29"/>
                    <a:gd name="T14" fmla="*/ 9138 w 61"/>
                    <a:gd name="T15" fmla="*/ 5728 h 29"/>
                    <a:gd name="T16" fmla="*/ 9138 w 61"/>
                    <a:gd name="T17" fmla="*/ 5314 h 29"/>
                    <a:gd name="T18" fmla="*/ 9138 w 61"/>
                    <a:gd name="T19" fmla="*/ 5314 h 29"/>
                    <a:gd name="T20" fmla="*/ 9138 w 61"/>
                    <a:gd name="T21" fmla="*/ 0 h 2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1" h="29">
                      <a:moveTo>
                        <a:pt x="61" y="0"/>
                      </a:move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61" y="6"/>
                        <a:pt x="59" y="15"/>
                        <a:pt x="55" y="18"/>
                      </a:cubicBezTo>
                      <a:cubicBezTo>
                        <a:pt x="54" y="19"/>
                        <a:pt x="52" y="20"/>
                        <a:pt x="50" y="21"/>
                      </a:cubicBezTo>
                      <a:cubicBezTo>
                        <a:pt x="42" y="24"/>
                        <a:pt x="27" y="26"/>
                        <a:pt x="18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" y="27"/>
                        <a:pt x="14" y="29"/>
                        <a:pt x="30" y="29"/>
                      </a:cubicBezTo>
                      <a:cubicBezTo>
                        <a:pt x="46" y="29"/>
                        <a:pt x="59" y="28"/>
                        <a:pt x="61" y="26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8DCE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2" name="Freeform 22"/>
                <p:cNvSpPr>
                  <a:spLocks noChangeAspect="1"/>
                </p:cNvSpPr>
                <p:nvPr/>
              </p:nvSpPr>
              <p:spPr bwMode="auto">
                <a:xfrm>
                  <a:off x="4523" y="925"/>
                  <a:ext cx="69" cy="32"/>
                </a:xfrm>
                <a:custGeom>
                  <a:avLst/>
                  <a:gdLst>
                    <a:gd name="T0" fmla="*/ 0 w 32"/>
                    <a:gd name="T1" fmla="*/ 3093 h 14"/>
                    <a:gd name="T2" fmla="*/ 0 w 32"/>
                    <a:gd name="T3" fmla="*/ 0 h 14"/>
                    <a:gd name="T4" fmla="*/ 5011 w 32"/>
                    <a:gd name="T5" fmla="*/ 251 h 14"/>
                    <a:gd name="T6" fmla="*/ 832 w 32"/>
                    <a:gd name="T7" fmla="*/ 919 h 14"/>
                    <a:gd name="T8" fmla="*/ 0 w 32"/>
                    <a:gd name="T9" fmla="*/ 309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14">
                      <a:moveTo>
                        <a:pt x="0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1"/>
                        <a:pt x="24" y="1"/>
                        <a:pt x="32" y="1"/>
                      </a:cubicBezTo>
                      <a:cubicBezTo>
                        <a:pt x="27" y="3"/>
                        <a:pt x="8" y="4"/>
                        <a:pt x="5" y="4"/>
                      </a:cubicBezTo>
                      <a:cubicBezTo>
                        <a:pt x="1" y="5"/>
                        <a:pt x="1" y="9"/>
                        <a:pt x="0" y="14"/>
                      </a:cubicBezTo>
                      <a:close/>
                    </a:path>
                  </a:pathLst>
                </a:custGeom>
                <a:solidFill>
                  <a:srgbClr val="DEF2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3" name="Freeform 23"/>
                <p:cNvSpPr>
                  <a:spLocks noChangeAspect="1"/>
                </p:cNvSpPr>
                <p:nvPr/>
              </p:nvSpPr>
              <p:spPr bwMode="auto">
                <a:xfrm>
                  <a:off x="4522" y="902"/>
                  <a:ext cx="138" cy="85"/>
                </a:xfrm>
                <a:custGeom>
                  <a:avLst/>
                  <a:gdLst>
                    <a:gd name="T0" fmla="*/ 4747 w 65"/>
                    <a:gd name="T1" fmla="*/ 8596 h 37"/>
                    <a:gd name="T2" fmla="*/ 9637 w 65"/>
                    <a:gd name="T3" fmla="*/ 7880 h 37"/>
                    <a:gd name="T4" fmla="*/ 9637 w 65"/>
                    <a:gd name="T5" fmla="*/ 423 h 37"/>
                    <a:gd name="T6" fmla="*/ 4747 w 65"/>
                    <a:gd name="T7" fmla="*/ 0 h 37"/>
                    <a:gd name="T8" fmla="*/ 0 w 65"/>
                    <a:gd name="T9" fmla="*/ 423 h 37"/>
                    <a:gd name="T10" fmla="*/ 0 w 65"/>
                    <a:gd name="T11" fmla="*/ 7880 h 37"/>
                    <a:gd name="T12" fmla="*/ 4747 w 65"/>
                    <a:gd name="T13" fmla="*/ 8596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37">
                      <a:moveTo>
                        <a:pt x="32" y="37"/>
                      </a:moveTo>
                      <a:cubicBezTo>
                        <a:pt x="49" y="37"/>
                        <a:pt x="63" y="36"/>
                        <a:pt x="65" y="34"/>
                      </a:cubicBezTo>
                      <a:cubicBezTo>
                        <a:pt x="65" y="2"/>
                        <a:pt x="65" y="2"/>
                        <a:pt x="65" y="2"/>
                      </a:cubicBezTo>
                      <a:cubicBezTo>
                        <a:pt x="59" y="1"/>
                        <a:pt x="47" y="0"/>
                        <a:pt x="32" y="0"/>
                      </a:cubicBezTo>
                      <a:cubicBezTo>
                        <a:pt x="18" y="0"/>
                        <a:pt x="5" y="1"/>
                        <a:pt x="0" y="2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6"/>
                        <a:pt x="15" y="37"/>
                        <a:pt x="32" y="37"/>
                      </a:cubicBezTo>
                      <a:close/>
                    </a:path>
                  </a:pathLst>
                </a:custGeom>
                <a:noFill/>
                <a:ln w="3175" cap="rnd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4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545" y="970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5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4570" y="977"/>
                  <a:ext cx="13" cy="1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6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8" y="977"/>
                  <a:ext cx="12" cy="1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fr-FR" altLang="cs-CZ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7" name="Freeform 29"/>
                <p:cNvSpPr>
                  <a:spLocks noChangeAspect="1"/>
                </p:cNvSpPr>
                <p:nvPr/>
              </p:nvSpPr>
              <p:spPr bwMode="auto">
                <a:xfrm>
                  <a:off x="4513" y="799"/>
                  <a:ext cx="156" cy="119"/>
                </a:xfrm>
                <a:custGeom>
                  <a:avLst/>
                  <a:gdLst>
                    <a:gd name="T0" fmla="*/ 11046 w 73"/>
                    <a:gd name="T1" fmla="*/ 10955 h 52"/>
                    <a:gd name="T2" fmla="*/ 11046 w 73"/>
                    <a:gd name="T3" fmla="*/ 938 h 52"/>
                    <a:gd name="T4" fmla="*/ 5443 w 73"/>
                    <a:gd name="T5" fmla="*/ 0 h 52"/>
                    <a:gd name="T6" fmla="*/ 0 w 73"/>
                    <a:gd name="T7" fmla="*/ 938 h 52"/>
                    <a:gd name="T8" fmla="*/ 0 w 73"/>
                    <a:gd name="T9" fmla="*/ 10955 h 52"/>
                    <a:gd name="T10" fmla="*/ 0 w 73"/>
                    <a:gd name="T11" fmla="*/ 10955 h 52"/>
                    <a:gd name="T12" fmla="*/ 5443 w 73"/>
                    <a:gd name="T13" fmla="*/ 11914 h 52"/>
                    <a:gd name="T14" fmla="*/ 11046 w 73"/>
                    <a:gd name="T15" fmla="*/ 10955 h 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3" h="52">
                      <a:moveTo>
                        <a:pt x="73" y="48"/>
                      </a:move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3" y="2"/>
                        <a:pt x="57" y="0"/>
                        <a:pt x="36" y="0"/>
                      </a:cubicBezTo>
                      <a:cubicBezTo>
                        <a:pt x="16" y="0"/>
                        <a:pt x="0" y="2"/>
                        <a:pt x="0" y="4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50"/>
                        <a:pt x="16" y="52"/>
                        <a:pt x="36" y="52"/>
                      </a:cubicBezTo>
                      <a:cubicBezTo>
                        <a:pt x="57" y="52"/>
                        <a:pt x="73" y="50"/>
                        <a:pt x="73" y="48"/>
                      </a:cubicBezTo>
                    </a:path>
                  </a:pathLst>
                </a:custGeom>
                <a:solidFill>
                  <a:srgbClr val="D5EC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8" name="Line 3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59" y="802"/>
                  <a:ext cx="1" cy="109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9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46" y="802"/>
                  <a:ext cx="1" cy="111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0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33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1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20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2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07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3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92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4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4579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5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4566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6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4553" y="799"/>
                  <a:ext cx="1" cy="117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7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4540" y="802"/>
                  <a:ext cx="1" cy="111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8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4528" y="802"/>
                  <a:ext cx="0" cy="109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9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4515" y="808"/>
                  <a:ext cx="1" cy="101"/>
                </a:xfrm>
                <a:prstGeom prst="lin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0" name="Line 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54" y="802"/>
                  <a:ext cx="1" cy="109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1" name="Line 4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42" y="802"/>
                  <a:ext cx="0" cy="111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2" name="Line 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29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3" name="Line 4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16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4" name="Line 4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03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5" name="Line 4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90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6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4577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7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4562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8" name="Line 50"/>
                <p:cNvSpPr>
                  <a:spLocks noChangeAspect="1" noChangeShapeType="1"/>
                </p:cNvSpPr>
                <p:nvPr/>
              </p:nvSpPr>
              <p:spPr bwMode="auto">
                <a:xfrm>
                  <a:off x="4549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9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4536" y="802"/>
                  <a:ext cx="1" cy="111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0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4523" y="802"/>
                  <a:ext cx="1" cy="109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1" name="Line 5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54" y="802"/>
                  <a:ext cx="1" cy="109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2" name="Line 5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42" y="802"/>
                  <a:ext cx="0" cy="111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3" name="Line 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29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4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16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5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03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6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90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7" name="Line 59"/>
                <p:cNvSpPr>
                  <a:spLocks noChangeAspect="1" noChangeShapeType="1"/>
                </p:cNvSpPr>
                <p:nvPr/>
              </p:nvSpPr>
              <p:spPr bwMode="auto">
                <a:xfrm>
                  <a:off x="4577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8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4562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9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4549" y="7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0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536" y="802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1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4523" y="802"/>
                  <a:ext cx="1" cy="109"/>
                </a:xfrm>
                <a:prstGeom prst="line">
                  <a:avLst/>
                </a:prstGeom>
                <a:noFill/>
                <a:ln w="11113">
                  <a:solidFill>
                    <a:srgbClr val="8AC8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2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56" y="802"/>
                  <a:ext cx="1" cy="111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3" name="Line 6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43" y="802"/>
                  <a:ext cx="1" cy="114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4" name="Line 6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30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5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18" y="799"/>
                  <a:ext cx="0" cy="117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6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603" y="802"/>
                  <a:ext cx="1" cy="116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7" name="Line 6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90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8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4577" y="802"/>
                  <a:ext cx="1" cy="116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9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4564" y="799"/>
                  <a:ext cx="1" cy="117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0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4552" y="799"/>
                  <a:ext cx="0" cy="117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1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4539" y="802"/>
                  <a:ext cx="1" cy="114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2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4526" y="802"/>
                  <a:ext cx="1" cy="111"/>
                </a:xfrm>
                <a:prstGeom prst="line">
                  <a:avLst/>
                </a:prstGeom>
                <a:noFill/>
                <a:ln w="3175" cap="rnd">
                  <a:solidFill>
                    <a:srgbClr val="6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3" name="Freeform 75"/>
                <p:cNvSpPr>
                  <a:spLocks noChangeAspect="1"/>
                </p:cNvSpPr>
                <p:nvPr/>
              </p:nvSpPr>
              <p:spPr bwMode="auto">
                <a:xfrm>
                  <a:off x="4513" y="799"/>
                  <a:ext cx="156" cy="16"/>
                </a:xfrm>
                <a:custGeom>
                  <a:avLst/>
                  <a:gdLst>
                    <a:gd name="T0" fmla="*/ 11046 w 73"/>
                    <a:gd name="T1" fmla="*/ 967 h 7"/>
                    <a:gd name="T2" fmla="*/ 5443 w 73"/>
                    <a:gd name="T3" fmla="*/ 0 h 7"/>
                    <a:gd name="T4" fmla="*/ 0 w 73"/>
                    <a:gd name="T5" fmla="*/ 967 h 7"/>
                    <a:gd name="T6" fmla="*/ 0 w 73"/>
                    <a:gd name="T7" fmla="*/ 967 h 7"/>
                    <a:gd name="T8" fmla="*/ 5443 w 73"/>
                    <a:gd name="T9" fmla="*/ 1682 h 7"/>
                    <a:gd name="T10" fmla="*/ 11046 w 73"/>
                    <a:gd name="T11" fmla="*/ 96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3" h="7">
                      <a:moveTo>
                        <a:pt x="73" y="4"/>
                      </a:moveTo>
                      <a:cubicBezTo>
                        <a:pt x="73" y="2"/>
                        <a:pt x="57" y="0"/>
                        <a:pt x="36" y="0"/>
                      </a:cubicBezTo>
                      <a:cubicBezTo>
                        <a:pt x="16" y="0"/>
                        <a:pt x="0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16" y="7"/>
                        <a:pt x="36" y="7"/>
                      </a:cubicBezTo>
                      <a:cubicBezTo>
                        <a:pt x="57" y="7"/>
                        <a:pt x="73" y="6"/>
                        <a:pt x="73" y="4"/>
                      </a:cubicBezTo>
                    </a:path>
                  </a:pathLst>
                </a:custGeom>
                <a:solidFill>
                  <a:srgbClr val="EFF9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4" name="Freeform 76"/>
                <p:cNvSpPr>
                  <a:spLocks noChangeAspect="1"/>
                </p:cNvSpPr>
                <p:nvPr/>
              </p:nvSpPr>
              <p:spPr bwMode="auto">
                <a:xfrm>
                  <a:off x="4513" y="799"/>
                  <a:ext cx="156" cy="16"/>
                </a:xfrm>
                <a:custGeom>
                  <a:avLst/>
                  <a:gdLst>
                    <a:gd name="T0" fmla="*/ 11046 w 73"/>
                    <a:gd name="T1" fmla="*/ 967 h 7"/>
                    <a:gd name="T2" fmla="*/ 5443 w 73"/>
                    <a:gd name="T3" fmla="*/ 0 h 7"/>
                    <a:gd name="T4" fmla="*/ 0 w 73"/>
                    <a:gd name="T5" fmla="*/ 967 h 7"/>
                    <a:gd name="T6" fmla="*/ 0 w 73"/>
                    <a:gd name="T7" fmla="*/ 967 h 7"/>
                    <a:gd name="T8" fmla="*/ 5443 w 73"/>
                    <a:gd name="T9" fmla="*/ 1682 h 7"/>
                    <a:gd name="T10" fmla="*/ 11046 w 73"/>
                    <a:gd name="T11" fmla="*/ 96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3" h="7">
                      <a:moveTo>
                        <a:pt x="73" y="4"/>
                      </a:moveTo>
                      <a:cubicBezTo>
                        <a:pt x="73" y="2"/>
                        <a:pt x="57" y="0"/>
                        <a:pt x="36" y="0"/>
                      </a:cubicBezTo>
                      <a:cubicBezTo>
                        <a:pt x="16" y="0"/>
                        <a:pt x="0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16" y="7"/>
                        <a:pt x="36" y="7"/>
                      </a:cubicBezTo>
                      <a:cubicBezTo>
                        <a:pt x="57" y="7"/>
                        <a:pt x="73" y="6"/>
                        <a:pt x="73" y="4"/>
                      </a:cubicBezTo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5" name="Freeform 77"/>
                <p:cNvSpPr>
                  <a:spLocks noChangeAspect="1"/>
                </p:cNvSpPr>
                <p:nvPr/>
              </p:nvSpPr>
              <p:spPr bwMode="auto">
                <a:xfrm>
                  <a:off x="4513" y="799"/>
                  <a:ext cx="156" cy="119"/>
                </a:xfrm>
                <a:custGeom>
                  <a:avLst/>
                  <a:gdLst>
                    <a:gd name="T0" fmla="*/ 11046 w 73"/>
                    <a:gd name="T1" fmla="*/ 10955 h 52"/>
                    <a:gd name="T2" fmla="*/ 11046 w 73"/>
                    <a:gd name="T3" fmla="*/ 938 h 52"/>
                    <a:gd name="T4" fmla="*/ 5443 w 73"/>
                    <a:gd name="T5" fmla="*/ 0 h 52"/>
                    <a:gd name="T6" fmla="*/ 0 w 73"/>
                    <a:gd name="T7" fmla="*/ 938 h 52"/>
                    <a:gd name="T8" fmla="*/ 0 w 73"/>
                    <a:gd name="T9" fmla="*/ 10955 h 52"/>
                    <a:gd name="T10" fmla="*/ 0 w 73"/>
                    <a:gd name="T11" fmla="*/ 10955 h 52"/>
                    <a:gd name="T12" fmla="*/ 5443 w 73"/>
                    <a:gd name="T13" fmla="*/ 11914 h 52"/>
                    <a:gd name="T14" fmla="*/ 11046 w 73"/>
                    <a:gd name="T15" fmla="*/ 10955 h 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3" h="52">
                      <a:moveTo>
                        <a:pt x="73" y="48"/>
                      </a:move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3" y="2"/>
                        <a:pt x="57" y="0"/>
                        <a:pt x="36" y="0"/>
                      </a:cubicBezTo>
                      <a:cubicBezTo>
                        <a:pt x="16" y="0"/>
                        <a:pt x="0" y="2"/>
                        <a:pt x="0" y="4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50"/>
                        <a:pt x="16" y="52"/>
                        <a:pt x="36" y="52"/>
                      </a:cubicBezTo>
                      <a:cubicBezTo>
                        <a:pt x="57" y="52"/>
                        <a:pt x="73" y="50"/>
                        <a:pt x="73" y="48"/>
                      </a:cubicBezTo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537" name="Text Box 347"/>
            <p:cNvSpPr txBox="1">
              <a:spLocks noChangeArrowheads="1"/>
            </p:cNvSpPr>
            <p:nvPr/>
          </p:nvSpPr>
          <p:spPr bwMode="auto">
            <a:xfrm>
              <a:off x="1020" y="1730"/>
              <a:ext cx="2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</a:t>
              </a:r>
            </a:p>
          </p:txBody>
        </p:sp>
      </p:grpSp>
      <p:cxnSp>
        <p:nvCxnSpPr>
          <p:cNvPr id="617" name="Přímá spojnice se šipkou 616"/>
          <p:cNvCxnSpPr/>
          <p:nvPr/>
        </p:nvCxnSpPr>
        <p:spPr>
          <a:xfrm>
            <a:off x="5940152" y="520139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49" name="TextovéPole 2048"/>
          <p:cNvSpPr txBox="1"/>
          <p:nvPr/>
        </p:nvSpPr>
        <p:spPr>
          <a:xfrm>
            <a:off x="175168" y="5997568"/>
            <a:ext cx="241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Seškrábnutí bakteriálních kolonií</a:t>
            </a:r>
            <a:endParaRPr lang="cs-CZ" dirty="0"/>
          </a:p>
        </p:txBody>
      </p:sp>
      <p:sp>
        <p:nvSpPr>
          <p:cNvPr id="620" name="TextovéPole 619"/>
          <p:cNvSpPr txBox="1"/>
          <p:nvPr/>
        </p:nvSpPr>
        <p:spPr>
          <a:xfrm>
            <a:off x="3189797" y="5970872"/>
            <a:ext cx="2816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Vytvoření suspenze vložením kolonie do fyziologického roztoku</a:t>
            </a:r>
            <a:endParaRPr lang="cs-CZ" dirty="0"/>
          </a:p>
        </p:txBody>
      </p:sp>
      <p:sp>
        <p:nvSpPr>
          <p:cNvPr id="621" name="TextovéPole 620"/>
          <p:cNvSpPr txBox="1"/>
          <p:nvPr/>
        </p:nvSpPr>
        <p:spPr>
          <a:xfrm>
            <a:off x="6464012" y="6162183"/>
            <a:ext cx="241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Homogenizace obsahu, označení zkumavky</a:t>
            </a:r>
            <a:endParaRPr lang="cs-CZ" dirty="0"/>
          </a:p>
        </p:txBody>
      </p:sp>
      <p:sp>
        <p:nvSpPr>
          <p:cNvPr id="622" name="TextovéPole 621"/>
          <p:cNvSpPr txBox="1"/>
          <p:nvPr/>
        </p:nvSpPr>
        <p:spPr>
          <a:xfrm>
            <a:off x="6079369" y="2132856"/>
            <a:ext cx="2816983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accent2"/>
                </a:solidFill>
              </a:rPr>
              <a:t>Veškerá manipulace probíhá v okolí </a:t>
            </a:r>
            <a:r>
              <a:rPr lang="cs-CZ" dirty="0" err="1" smtClean="0">
                <a:solidFill>
                  <a:schemeClr val="accent2"/>
                </a:solidFill>
              </a:rPr>
              <a:t>Bunsenova</a:t>
            </a:r>
            <a:r>
              <a:rPr lang="cs-CZ" dirty="0" smtClean="0">
                <a:solidFill>
                  <a:schemeClr val="accent2"/>
                </a:solidFill>
              </a:rPr>
              <a:t> hořáku!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2052" name="Zástupný symbol pro číslo snímku 20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8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620" grpId="0"/>
      <p:bldP spid="621" grpId="0"/>
      <p:bldP spid="6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Příprava API systému</a:t>
            </a:r>
            <a:endParaRPr lang="cs-CZ" sz="4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Image 1" descr="IMG_03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1" y="2105457"/>
            <a:ext cx="3958729" cy="255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1663" y="52769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Naplnění jamek destilovanou vodou, odebrání nadbytečné vody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71" y="2060848"/>
            <a:ext cx="3960440" cy="26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915899" y="513843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Položení API systému zpět do krabičky na jamky s destilovanou vodou, uzavření krabičky.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4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Plnění API systému - úvod</a:t>
            </a:r>
          </a:p>
        </p:txBody>
      </p:sp>
      <p:pic>
        <p:nvPicPr>
          <p:cNvPr id="4" name="Picture 19" descr="API 20 E LDC et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735138"/>
            <a:ext cx="6234113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2"/>
          <p:cNvCxnSpPr>
            <a:cxnSpLocks noChangeShapeType="1"/>
          </p:cNvCxnSpPr>
          <p:nvPr/>
        </p:nvCxnSpPr>
        <p:spPr bwMode="auto">
          <a:xfrm flipV="1">
            <a:off x="2138363" y="4924425"/>
            <a:ext cx="803275" cy="81597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85738" y="5727700"/>
            <a:ext cx="2898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dirty="0" smtClean="0">
                <a:latin typeface="+mn-lt"/>
              </a:rPr>
              <a:t>Nepodtržený testovací vzorek</a:t>
            </a:r>
            <a:endParaRPr lang="fr-FR" altLang="cs-CZ" dirty="0">
              <a:latin typeface="+mn-lt"/>
            </a:endParaRPr>
          </a:p>
        </p:txBody>
      </p:sp>
      <p:cxnSp>
        <p:nvCxnSpPr>
          <p:cNvPr id="7" name="Connecteur droit avec flèche 10"/>
          <p:cNvCxnSpPr>
            <a:cxnSpLocks noChangeShapeType="1"/>
          </p:cNvCxnSpPr>
          <p:nvPr/>
        </p:nvCxnSpPr>
        <p:spPr bwMode="auto">
          <a:xfrm flipH="1" flipV="1">
            <a:off x="4081463" y="4962525"/>
            <a:ext cx="323850" cy="112712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ZoneTexte 12"/>
          <p:cNvSpPr txBox="1">
            <a:spLocks noChangeArrowheads="1"/>
          </p:cNvSpPr>
          <p:nvPr/>
        </p:nvSpPr>
        <p:spPr bwMode="auto">
          <a:xfrm>
            <a:off x="3379788" y="6022975"/>
            <a:ext cx="243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dirty="0" smtClean="0">
                <a:latin typeface="+mn-lt"/>
              </a:rPr>
              <a:t>Podtržený test. vzorek</a:t>
            </a:r>
            <a:endParaRPr lang="fr-FR" altLang="cs-CZ" dirty="0">
              <a:latin typeface="+mn-lt"/>
            </a:endParaRPr>
          </a:p>
        </p:txBody>
      </p:sp>
      <p:cxnSp>
        <p:nvCxnSpPr>
          <p:cNvPr id="9" name="Connecteur droit avec flèche 13"/>
          <p:cNvCxnSpPr>
            <a:cxnSpLocks noChangeShapeType="1"/>
          </p:cNvCxnSpPr>
          <p:nvPr/>
        </p:nvCxnSpPr>
        <p:spPr bwMode="auto">
          <a:xfrm flipV="1">
            <a:off x="7165975" y="4872038"/>
            <a:ext cx="0" cy="1217612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15"/>
          <p:cNvSpPr txBox="1">
            <a:spLocks noChangeArrowheads="1"/>
          </p:cNvSpPr>
          <p:nvPr/>
        </p:nvSpPr>
        <p:spPr bwMode="auto">
          <a:xfrm>
            <a:off x="6135688" y="6057900"/>
            <a:ext cx="2436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dirty="0" smtClean="0">
                <a:latin typeface="+mn-lt"/>
              </a:rPr>
              <a:t>Test. vzorek v rámečku</a:t>
            </a:r>
            <a:endParaRPr lang="fr-FR" altLang="cs-CZ" dirty="0">
              <a:latin typeface="+mn-lt"/>
            </a:endParaRPr>
          </a:p>
        </p:txBody>
      </p:sp>
      <p:sp>
        <p:nvSpPr>
          <p:cNvPr id="11" name="ZoneTexte 16"/>
          <p:cNvSpPr txBox="1">
            <a:spLocks noChangeArrowheads="1"/>
          </p:cNvSpPr>
          <p:nvPr/>
        </p:nvSpPr>
        <p:spPr bwMode="auto">
          <a:xfrm>
            <a:off x="177800" y="4662488"/>
            <a:ext cx="2436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dirty="0" smtClean="0">
                <a:latin typeface="+mn-lt"/>
              </a:rPr>
              <a:t>Příklady:</a:t>
            </a:r>
            <a:endParaRPr lang="fr-FR" altLang="cs-CZ" dirty="0">
              <a:latin typeface="+mn-lt"/>
            </a:endParaRPr>
          </a:p>
        </p:txBody>
      </p:sp>
      <p:sp>
        <p:nvSpPr>
          <p:cNvPr id="12" name="Parenthèse ouvrante 11"/>
          <p:cNvSpPr>
            <a:spLocks/>
          </p:cNvSpPr>
          <p:nvPr/>
        </p:nvSpPr>
        <p:spPr bwMode="auto">
          <a:xfrm>
            <a:off x="2112963" y="2371725"/>
            <a:ext cx="258762" cy="790575"/>
          </a:xfrm>
          <a:prstGeom prst="leftBracket">
            <a:avLst>
              <a:gd name="adj" fmla="val 8331"/>
            </a:avLst>
          </a:prstGeom>
          <a:ln>
            <a:prstDash val="sysDash"/>
            <a:headEnd/>
            <a:tailEnd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ea typeface="+mn-ea"/>
            </a:endParaRPr>
          </a:p>
        </p:txBody>
      </p:sp>
      <p:sp>
        <p:nvSpPr>
          <p:cNvPr id="13" name="Parenthèse ouvrante 21"/>
          <p:cNvSpPr>
            <a:spLocks/>
          </p:cNvSpPr>
          <p:nvPr/>
        </p:nvSpPr>
        <p:spPr bwMode="auto">
          <a:xfrm>
            <a:off x="2109788" y="3265488"/>
            <a:ext cx="274637" cy="1008062"/>
          </a:xfrm>
          <a:prstGeom prst="leftBracket">
            <a:avLst>
              <a:gd name="adj" fmla="val 8327"/>
            </a:avLst>
          </a:prstGeom>
          <a:ln>
            <a:prstDash val="sysDash"/>
            <a:headEnd/>
            <a:tailEnd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ea typeface="+mn-ea"/>
            </a:endParaRPr>
          </a:p>
        </p:txBody>
      </p:sp>
      <p:cxnSp>
        <p:nvCxnSpPr>
          <p:cNvPr id="14" name="Connecteur droit avec flèche 24"/>
          <p:cNvCxnSpPr>
            <a:cxnSpLocks noChangeShapeType="1"/>
          </p:cNvCxnSpPr>
          <p:nvPr/>
        </p:nvCxnSpPr>
        <p:spPr bwMode="auto">
          <a:xfrm flipV="1">
            <a:off x="4610100" y="4937125"/>
            <a:ext cx="392113" cy="1201738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25"/>
          <p:cNvCxnSpPr>
            <a:cxnSpLocks noChangeShapeType="1"/>
          </p:cNvCxnSpPr>
          <p:nvPr/>
        </p:nvCxnSpPr>
        <p:spPr bwMode="auto">
          <a:xfrm flipV="1">
            <a:off x="4802188" y="4962525"/>
            <a:ext cx="1274762" cy="1160463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ZoneTexte 28"/>
          <p:cNvSpPr txBox="1">
            <a:spLocks noChangeArrowheads="1"/>
          </p:cNvSpPr>
          <p:nvPr/>
        </p:nvSpPr>
        <p:spPr bwMode="auto">
          <a:xfrm>
            <a:off x="174625" y="3570288"/>
            <a:ext cx="2436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b="1" dirty="0" smtClean="0">
                <a:solidFill>
                  <a:schemeClr val="accent2"/>
                </a:solidFill>
                <a:latin typeface="+mn-lt"/>
              </a:rPr>
              <a:t>Microtube</a:t>
            </a:r>
            <a:endParaRPr lang="fr-FR" altLang="cs-CZ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" name="ZoneTexte 29"/>
          <p:cNvSpPr txBox="1">
            <a:spLocks noChangeArrowheads="1"/>
          </p:cNvSpPr>
          <p:nvPr/>
        </p:nvSpPr>
        <p:spPr bwMode="auto">
          <a:xfrm>
            <a:off x="185738" y="2543175"/>
            <a:ext cx="243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b="1" dirty="0">
                <a:solidFill>
                  <a:schemeClr val="accent2"/>
                </a:solidFill>
                <a:latin typeface="+mn-lt"/>
              </a:rPr>
              <a:t>Cupule</a:t>
            </a: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0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911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Plnění API systému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8" t="34110" r="34847" b="10537"/>
          <a:stretch/>
        </p:blipFill>
        <p:spPr bwMode="auto">
          <a:xfrm>
            <a:off x="104260" y="1147806"/>
            <a:ext cx="2599520" cy="291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85738" y="4061710"/>
            <a:ext cx="202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1. </a:t>
            </a:r>
            <a:r>
              <a:rPr lang="cs-CZ" sz="2000" b="1" dirty="0" err="1" smtClean="0"/>
              <a:t>Napipetování</a:t>
            </a:r>
            <a:r>
              <a:rPr lang="cs-CZ" sz="2000" dirty="0" smtClean="0"/>
              <a:t> 2ml suspenze</a:t>
            </a:r>
            <a:endParaRPr lang="cs-CZ" sz="2000" dirty="0"/>
          </a:p>
        </p:txBody>
      </p:sp>
      <p:pic>
        <p:nvPicPr>
          <p:cNvPr id="259" name="Picture 5" descr="API 20 E à ensemenc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69160"/>
            <a:ext cx="6807722" cy="85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5" descr="Graduated-Pastett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8966">
            <a:off x="2402824" y="3266174"/>
            <a:ext cx="1297308" cy="175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2828107" y="5743241"/>
            <a:ext cx="120287" cy="221505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3129735" y="5728830"/>
            <a:ext cx="120287" cy="221505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4078186" y="5728830"/>
            <a:ext cx="120287" cy="221505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264" name="Oval 13"/>
          <p:cNvSpPr>
            <a:spLocks noChangeArrowheads="1"/>
          </p:cNvSpPr>
          <p:nvPr/>
        </p:nvSpPr>
        <p:spPr bwMode="auto">
          <a:xfrm>
            <a:off x="5549022" y="4998056"/>
            <a:ext cx="210502" cy="169820"/>
          </a:xfrm>
          <a:prstGeom prst="ellipse">
            <a:avLst/>
          </a:prstGeom>
          <a:noFill/>
          <a:ln w="412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265" name="Text Box 14"/>
          <p:cNvSpPr txBox="1">
            <a:spLocks noChangeArrowheads="1"/>
          </p:cNvSpPr>
          <p:nvPr/>
        </p:nvSpPr>
        <p:spPr bwMode="auto">
          <a:xfrm>
            <a:off x="5298988" y="4592161"/>
            <a:ext cx="81639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100" b="1" dirty="0">
                <a:solidFill>
                  <a:schemeClr val="accent2"/>
                </a:solidFill>
                <a:latin typeface="Verdana" pitchFamily="34" charset="0"/>
              </a:rPr>
              <a:t>Cupule</a:t>
            </a:r>
          </a:p>
        </p:txBody>
      </p:sp>
      <p:sp>
        <p:nvSpPr>
          <p:cNvPr id="266" name="Rectangle 15"/>
          <p:cNvSpPr>
            <a:spLocks noChangeArrowheads="1"/>
          </p:cNvSpPr>
          <p:nvPr/>
        </p:nvSpPr>
        <p:spPr bwMode="auto">
          <a:xfrm>
            <a:off x="5549022" y="5233987"/>
            <a:ext cx="230550" cy="310345"/>
          </a:xfrm>
          <a:prstGeom prst="rect">
            <a:avLst/>
          </a:prstGeom>
          <a:noFill/>
          <a:ln w="412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267" name="Text Box 16"/>
          <p:cNvSpPr txBox="1">
            <a:spLocks noChangeArrowheads="1"/>
          </p:cNvSpPr>
          <p:nvPr/>
        </p:nvSpPr>
        <p:spPr bwMode="auto">
          <a:xfrm>
            <a:off x="5134151" y="5743241"/>
            <a:ext cx="114606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100" b="1" dirty="0">
                <a:solidFill>
                  <a:schemeClr val="accent2"/>
                </a:solidFill>
                <a:latin typeface="Verdana" pitchFamily="34" charset="0"/>
              </a:rPr>
              <a:t>microtube</a:t>
            </a:r>
          </a:p>
        </p:txBody>
      </p:sp>
      <p:sp>
        <p:nvSpPr>
          <p:cNvPr id="258" name="TextovéPole 257"/>
          <p:cNvSpPr txBox="1"/>
          <p:nvPr/>
        </p:nvSpPr>
        <p:spPr>
          <a:xfrm>
            <a:off x="3296643" y="2060848"/>
            <a:ext cx="5163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2. Plnění ampulek podle následujících pravidel</a:t>
            </a:r>
            <a:r>
              <a:rPr lang="cs-CZ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Podtržené a nepodtržené vzorky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(např. </a:t>
            </a:r>
            <a:r>
              <a:rPr lang="en-US" sz="2000" dirty="0" smtClean="0">
                <a:latin typeface="+mj-lt"/>
                <a:ea typeface="ＭＳ Ｐゴシック" charset="0"/>
              </a:rPr>
              <a:t>ONPG </a:t>
            </a:r>
            <a:r>
              <a:rPr lang="cs-CZ" sz="2000" dirty="0" smtClean="0">
                <a:latin typeface="+mj-lt"/>
                <a:ea typeface="ＭＳ Ｐゴシック" charset="0"/>
              </a:rPr>
              <a:t>nebo</a:t>
            </a:r>
            <a:r>
              <a:rPr lang="en-US" sz="2000" dirty="0" smtClean="0">
                <a:latin typeface="+mj-lt"/>
                <a:ea typeface="ＭＳ Ｐゴシック" charset="0"/>
              </a:rPr>
              <a:t> </a:t>
            </a:r>
            <a:r>
              <a:rPr lang="en-US" sz="2000" u="sng" dirty="0" smtClean="0">
                <a:latin typeface="+mj-lt"/>
                <a:ea typeface="ＭＳ Ｐゴシック" charset="0"/>
              </a:rPr>
              <a:t>ADH</a:t>
            </a:r>
            <a:r>
              <a:rPr lang="cs-CZ" sz="2000" dirty="0" smtClean="0">
                <a:latin typeface="+mj-lt"/>
                <a:ea typeface="ＭＳ Ｐゴシック" charset="0"/>
              </a:rPr>
              <a:t>) </a:t>
            </a:r>
          </a:p>
          <a:p>
            <a:r>
              <a:rPr lang="cs-CZ" sz="2000" dirty="0">
                <a:latin typeface="+mj-lt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cs-CZ" sz="2000" dirty="0" smtClean="0">
                <a:latin typeface="+mj-lt"/>
                <a:ea typeface="ＭＳ Ｐゴシック" charset="0"/>
                <a:sym typeface="Wingdings" panose="05000000000000000000" pitchFamily="2" charset="2"/>
              </a:rPr>
              <a:t>      </a:t>
            </a:r>
            <a:r>
              <a:rPr lang="cs-CZ" sz="2000" dirty="0" smtClean="0"/>
              <a:t>pouze </a:t>
            </a:r>
            <a:r>
              <a:rPr lang="cs-CZ" sz="2000" dirty="0" err="1" smtClean="0"/>
              <a:t>microtube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Vzorky v rámečku (např.         )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sz="2000" dirty="0" smtClean="0">
                <a:sym typeface="Wingdings" panose="05000000000000000000" pitchFamily="2" charset="2"/>
              </a:rPr>
              <a:t> </a:t>
            </a:r>
            <a:r>
              <a:rPr lang="cs-CZ" sz="2000" dirty="0" err="1" smtClean="0"/>
              <a:t>microtube</a:t>
            </a:r>
            <a:r>
              <a:rPr lang="cs-CZ" sz="2000" dirty="0" smtClean="0"/>
              <a:t> i </a:t>
            </a:r>
            <a:r>
              <a:rPr lang="cs-CZ" sz="2000" dirty="0" err="1" smtClean="0"/>
              <a:t>cupule</a:t>
            </a:r>
            <a:endParaRPr lang="cs-CZ" sz="2000" dirty="0"/>
          </a:p>
        </p:txBody>
      </p:sp>
      <p:sp>
        <p:nvSpPr>
          <p:cNvPr id="268" name="TextovéPole 267"/>
          <p:cNvSpPr txBox="1"/>
          <p:nvPr/>
        </p:nvSpPr>
        <p:spPr>
          <a:xfrm>
            <a:off x="6115378" y="3342407"/>
            <a:ext cx="4900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CIT</a:t>
            </a:r>
            <a:endParaRPr lang="cs-CZ" dirty="0"/>
          </a:p>
        </p:txBody>
      </p:sp>
      <p:sp>
        <p:nvSpPr>
          <p:cNvPr id="270" name="Zástupný symbol pro číslo snímku 2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0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1" grpId="0" animBg="1"/>
      <p:bldP spid="262" grpId="0" animBg="1"/>
      <p:bldP spid="263" grpId="0" animBg="1"/>
      <p:bldP spid="264" grpId="0" animBg="1"/>
      <p:bldP spid="265" grpId="0"/>
      <p:bldP spid="266" grpId="0" animBg="1"/>
      <p:bldP spid="267" grpId="0"/>
      <p:bldP spid="258" grpId="0"/>
      <p:bldP spid="2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Plnění API systému</a:t>
            </a:r>
          </a:p>
        </p:txBody>
      </p:sp>
      <p:pic>
        <p:nvPicPr>
          <p:cNvPr id="4" name="Picture 5" descr="API 20 E à ensemenc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5043488"/>
            <a:ext cx="7755210" cy="9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duated-Paste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535">
            <a:off x="477762" y="3042331"/>
            <a:ext cx="1592074" cy="21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939720" y="6047975"/>
            <a:ext cx="147718" cy="287262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273798" y="6069892"/>
            <a:ext cx="147718" cy="287262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3688670" y="5179448"/>
            <a:ext cx="258507" cy="220234"/>
          </a:xfrm>
          <a:prstGeom prst="ellipse">
            <a:avLst/>
          </a:prstGeom>
          <a:noFill/>
          <a:ln w="412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356503" y="4552971"/>
            <a:ext cx="11813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Cupule</a:t>
            </a:r>
          </a:p>
        </p:txBody>
      </p:sp>
      <p:pic>
        <p:nvPicPr>
          <p:cNvPr id="10" name="Picture 16" descr="Graduated-Paste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535">
            <a:off x="836926" y="3042330"/>
            <a:ext cx="1592074" cy="21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Graduated-Paste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535">
            <a:off x="1204596" y="3018735"/>
            <a:ext cx="1592074" cy="21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1630831" y="6070247"/>
            <a:ext cx="147718" cy="287262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pic>
        <p:nvPicPr>
          <p:cNvPr id="13" name="Picture 19" descr="Graduated-Paste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535">
            <a:off x="1830111" y="3018733"/>
            <a:ext cx="1592074" cy="21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2296566" y="6070247"/>
            <a:ext cx="147718" cy="287262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2684938" y="6070247"/>
            <a:ext cx="147718" cy="287262"/>
          </a:xfrm>
          <a:prstGeom prst="upArrow">
            <a:avLst>
              <a:gd name="adj1" fmla="val 50000"/>
              <a:gd name="adj2" fmla="val 6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pic>
        <p:nvPicPr>
          <p:cNvPr id="16" name="Picture 23" descr="Graduated-Pastet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535">
            <a:off x="2188374" y="3018734"/>
            <a:ext cx="1592074" cy="21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537851" y="1988840"/>
            <a:ext cx="3274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3. Naplnění </a:t>
            </a:r>
            <a:r>
              <a:rPr lang="cs-CZ" dirty="0" err="1" smtClean="0"/>
              <a:t>cupules</a:t>
            </a:r>
            <a:r>
              <a:rPr lang="cs-CZ" dirty="0" smtClean="0"/>
              <a:t> u všech podtržených vzorků </a:t>
            </a:r>
            <a:r>
              <a:rPr lang="en-US" dirty="0" smtClean="0">
                <a:latin typeface="+mj-lt"/>
                <a:ea typeface="ＭＳ Ｐゴシック" charset="0"/>
              </a:rPr>
              <a:t>(</a:t>
            </a:r>
            <a:r>
              <a:rPr lang="en-US" u="sng" dirty="0" smtClean="0">
                <a:latin typeface="+mj-lt"/>
                <a:ea typeface="ＭＳ Ｐゴシック" charset="0"/>
              </a:rPr>
              <a:t>ADH</a:t>
            </a:r>
            <a:r>
              <a:rPr lang="en-US" dirty="0" smtClean="0">
                <a:latin typeface="+mj-lt"/>
                <a:ea typeface="ＭＳ Ｐゴシック" charset="0"/>
              </a:rPr>
              <a:t>, </a:t>
            </a:r>
            <a:r>
              <a:rPr lang="en-US" u="sng" dirty="0" smtClean="0">
                <a:latin typeface="+mj-lt"/>
                <a:ea typeface="ＭＳ Ｐゴシック" charset="0"/>
              </a:rPr>
              <a:t>LDC</a:t>
            </a:r>
            <a:r>
              <a:rPr lang="en-US" dirty="0" smtClean="0">
                <a:latin typeface="+mj-lt"/>
                <a:ea typeface="ＭＳ Ｐゴシック" charset="0"/>
              </a:rPr>
              <a:t>, </a:t>
            </a:r>
            <a:r>
              <a:rPr lang="en-US" u="sng" dirty="0" smtClean="0">
                <a:latin typeface="+mj-lt"/>
                <a:ea typeface="ＭＳ Ｐゴシック" charset="0"/>
              </a:rPr>
              <a:t>ODC</a:t>
            </a:r>
            <a:r>
              <a:rPr lang="en-US" dirty="0" smtClean="0">
                <a:latin typeface="+mj-lt"/>
                <a:ea typeface="ＭＳ Ｐゴシック" charset="0"/>
              </a:rPr>
              <a:t>, </a:t>
            </a:r>
            <a:r>
              <a:rPr lang="en-US" u="sng" dirty="0" smtClean="0">
                <a:latin typeface="+mj-lt"/>
                <a:ea typeface="ＭＳ Ｐゴシック" charset="0"/>
              </a:rPr>
              <a:t>H2S</a:t>
            </a:r>
            <a:r>
              <a:rPr lang="en-US" dirty="0" smtClean="0">
                <a:latin typeface="+mj-lt"/>
                <a:ea typeface="ＭＳ Ｐゴシック" charset="0"/>
              </a:rPr>
              <a:t>, </a:t>
            </a:r>
            <a:r>
              <a:rPr lang="en-US" u="sng" dirty="0" smtClean="0">
                <a:latin typeface="+mj-lt"/>
                <a:ea typeface="ＭＳ Ｐゴシック" charset="0"/>
              </a:rPr>
              <a:t>URE</a:t>
            </a:r>
            <a:r>
              <a:rPr lang="en-US" dirty="0" smtClean="0">
                <a:latin typeface="+mj-lt"/>
                <a:ea typeface="ＭＳ Ｐゴシック" charset="0"/>
              </a:rPr>
              <a:t>)</a:t>
            </a:r>
            <a:r>
              <a:rPr lang="cs-CZ" dirty="0" smtClean="0">
                <a:latin typeface="+mj-lt"/>
              </a:rPr>
              <a:t> </a:t>
            </a:r>
            <a:endParaRPr lang="cs-CZ" dirty="0">
              <a:latin typeface="+mj-lt"/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2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Plnění API systému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134076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Naplněný  API  systém jsme si označili a vložili do inkubátoru (16 h při 37°C)</a:t>
            </a:r>
            <a:endParaRPr lang="cs-CZ" dirty="0"/>
          </a:p>
        </p:txBody>
      </p:sp>
      <p:pic>
        <p:nvPicPr>
          <p:cNvPr id="4100" name="Picture 4" descr="https://lh3.googleusercontent.com/-AUBYWIV1SBA/VTzyd4auuGI/AAAAAAAALgI/PGKt6X0LbeQ/w1207-h805-no/IMG_49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97772"/>
            <a:ext cx="5836075" cy="38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031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94" y="4221088"/>
            <a:ext cx="2976170" cy="22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8"/>
          <p:cNvSpPr/>
          <p:nvPr/>
        </p:nvSpPr>
        <p:spPr>
          <a:xfrm rot="1677482">
            <a:off x="5166950" y="5162430"/>
            <a:ext cx="2052608" cy="284356"/>
          </a:xfrm>
          <a:prstGeom prst="rightArrow">
            <a:avLst>
              <a:gd name="adj1" fmla="val 31452"/>
              <a:gd name="adj2" fmla="val 8392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7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Základní postup při identifikaci bakterií</a:t>
            </a:r>
            <a:endParaRPr lang="cs-CZ" sz="36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971550" y="1700213"/>
            <a:ext cx="1004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>
                <a:latin typeface="+mn-lt"/>
              </a:rPr>
              <a:t>4 </a:t>
            </a:r>
            <a:r>
              <a:rPr lang="cs-CZ" altLang="cs-CZ" sz="1800" b="1" dirty="0" smtClean="0">
                <a:latin typeface="+mn-lt"/>
              </a:rPr>
              <a:t>kroky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:</a:t>
            </a:r>
          </a:p>
        </p:txBody>
      </p:sp>
      <p:sp>
        <p:nvSpPr>
          <p:cNvPr id="7" name="ZoneTexte 13"/>
          <p:cNvSpPr txBox="1">
            <a:spLocks noChangeArrowheads="1"/>
          </p:cNvSpPr>
          <p:nvPr/>
        </p:nvSpPr>
        <p:spPr bwMode="auto">
          <a:xfrm>
            <a:off x="3348038" y="1773238"/>
            <a:ext cx="1973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Krok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1</a:t>
            </a:r>
            <a:r>
              <a:rPr lang="fr-FR" altLang="cs-CZ" sz="1800" dirty="0">
                <a:latin typeface="+mn-lt"/>
              </a:rPr>
              <a:t> : </a:t>
            </a:r>
            <a:r>
              <a:rPr lang="cs-CZ" altLang="cs-CZ" sz="1800" dirty="0" smtClean="0">
                <a:latin typeface="+mn-lt"/>
              </a:rPr>
              <a:t>Vzorkování</a:t>
            </a:r>
            <a:endParaRPr lang="fr-FR" altLang="cs-CZ" sz="1800" dirty="0">
              <a:latin typeface="+mn-lt"/>
            </a:endParaRPr>
          </a:p>
          <a:p>
            <a:pPr algn="ctr"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2988035" y="2973889"/>
            <a:ext cx="273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Krok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2</a:t>
            </a:r>
            <a:r>
              <a:rPr lang="fr-FR" altLang="cs-CZ" sz="1800" dirty="0">
                <a:latin typeface="+mn-lt"/>
              </a:rPr>
              <a:t> : </a:t>
            </a:r>
            <a:r>
              <a:rPr lang="cs-CZ" altLang="cs-CZ" sz="1800" dirty="0" smtClean="0">
                <a:latin typeface="+mn-lt"/>
              </a:rPr>
              <a:t>Kultivace na izolovaném médiu</a:t>
            </a:r>
            <a:endParaRPr lang="fr-FR" altLang="cs-CZ" sz="1800" dirty="0">
              <a:latin typeface="+mn-lt"/>
            </a:endParaRPr>
          </a:p>
          <a:p>
            <a:pPr algn="ctr"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3002529" y="4197945"/>
            <a:ext cx="26648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Krok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3</a:t>
            </a:r>
            <a:r>
              <a:rPr lang="fr-FR" altLang="cs-CZ" sz="1800" dirty="0">
                <a:latin typeface="+mn-lt"/>
              </a:rPr>
              <a:t> : </a:t>
            </a:r>
            <a:r>
              <a:rPr lang="cs-CZ" altLang="cs-CZ" sz="1800" dirty="0" smtClean="0">
                <a:latin typeface="+mn-lt"/>
              </a:rPr>
              <a:t>Provedení identifikační techniky</a:t>
            </a:r>
            <a:endParaRPr lang="fr-FR" altLang="cs-CZ" sz="1800" dirty="0">
              <a:latin typeface="+mn-lt"/>
            </a:endParaRPr>
          </a:p>
          <a:p>
            <a:pPr algn="ctr"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sp>
        <p:nvSpPr>
          <p:cNvPr id="10" name="ZoneTexte 15"/>
          <p:cNvSpPr txBox="1">
            <a:spLocks noChangeArrowheads="1"/>
          </p:cNvSpPr>
          <p:nvPr/>
        </p:nvSpPr>
        <p:spPr bwMode="auto">
          <a:xfrm>
            <a:off x="3467171" y="5445125"/>
            <a:ext cx="17778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+mn-lt"/>
              </a:rPr>
              <a:t>Krok</a:t>
            </a:r>
            <a:r>
              <a:rPr lang="fr-FR" altLang="cs-CZ" sz="1800" b="1" dirty="0" smtClean="0">
                <a:latin typeface="+mn-lt"/>
              </a:rPr>
              <a:t> </a:t>
            </a:r>
            <a:r>
              <a:rPr lang="fr-FR" altLang="cs-CZ" sz="1800" b="1" dirty="0">
                <a:latin typeface="+mn-lt"/>
              </a:rPr>
              <a:t>4</a:t>
            </a:r>
            <a:r>
              <a:rPr lang="fr-FR" altLang="cs-CZ" sz="1800" dirty="0">
                <a:latin typeface="+mn-lt"/>
              </a:rPr>
              <a:t> : </a:t>
            </a:r>
            <a:r>
              <a:rPr lang="cs-CZ" altLang="cs-CZ" sz="1800" dirty="0" smtClean="0">
                <a:latin typeface="+mn-lt"/>
              </a:rPr>
              <a:t>Výsledky</a:t>
            </a:r>
            <a:endParaRPr lang="fr-FR" altLang="cs-CZ" sz="1800" dirty="0">
              <a:latin typeface="+mn-lt"/>
            </a:endParaRPr>
          </a:p>
          <a:p>
            <a:pPr algn="ctr" eaLnBrk="1" hangingPunct="1"/>
            <a:r>
              <a:rPr lang="fr-FR" altLang="cs-CZ" sz="1800" dirty="0">
                <a:latin typeface="+mn-lt"/>
              </a:rPr>
              <a:t>= </a:t>
            </a:r>
            <a:r>
              <a:rPr lang="cs-CZ" altLang="cs-CZ" sz="1800" dirty="0" smtClean="0">
                <a:latin typeface="+mn-lt"/>
              </a:rPr>
              <a:t>jméno bakterie</a:t>
            </a:r>
            <a:endParaRPr lang="fr-FR" altLang="cs-CZ" sz="1800" dirty="0">
              <a:latin typeface="+mn-lt"/>
            </a:endParaRPr>
          </a:p>
          <a:p>
            <a:pPr algn="ctr" eaLnBrk="1" hangingPunct="1"/>
            <a:r>
              <a:rPr lang="fr-FR" altLang="cs-CZ" sz="1800" dirty="0">
                <a:latin typeface="+mn-lt"/>
              </a:rPr>
              <a:t> </a:t>
            </a:r>
          </a:p>
        </p:txBody>
      </p:sp>
      <p:cxnSp>
        <p:nvCxnSpPr>
          <p:cNvPr id="11" name="Connecteur droit avec flèche 4"/>
          <p:cNvCxnSpPr/>
          <p:nvPr/>
        </p:nvCxnSpPr>
        <p:spPr>
          <a:xfrm>
            <a:off x="4356100" y="2276475"/>
            <a:ext cx="0" cy="6477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8"/>
          <p:cNvCxnSpPr/>
          <p:nvPr/>
        </p:nvCxnSpPr>
        <p:spPr>
          <a:xfrm>
            <a:off x="4356100" y="3573463"/>
            <a:ext cx="0" cy="6477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6"/>
          <p:cNvCxnSpPr/>
          <p:nvPr/>
        </p:nvCxnSpPr>
        <p:spPr>
          <a:xfrm>
            <a:off x="4356100" y="4797425"/>
            <a:ext cx="0" cy="6477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8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Provádění pokusu</a:t>
            </a:r>
            <a:b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</a:br>
            <a:r>
              <a:rPr lang="cs-CZ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Identifikace bakterie – 2. část</a:t>
            </a:r>
            <a:endParaRPr lang="cs-CZ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IMG_0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95513"/>
            <a:ext cx="554355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1831975" y="222250"/>
            <a:ext cx="5710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Dostupné materiály</a:t>
            </a:r>
            <a:endParaRPr lang="fr-FR" altLang="cs-CZ" sz="4000" b="1" dirty="0">
              <a:solidFill>
                <a:schemeClr val="accent2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8750" y="1293813"/>
            <a:ext cx="464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smtClean="0">
                <a:latin typeface="Verdana" pitchFamily="34" charset="0"/>
                <a:ea typeface="MS Mincho" pitchFamily="49" charset="-128"/>
              </a:rPr>
              <a:t>Počítač se softwarem k identifikaci bakterií</a:t>
            </a:r>
            <a:endParaRPr lang="fr-FR" altLang="cs-CZ" sz="2000" b="1" dirty="0">
              <a:latin typeface="Verdana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94275" y="1249363"/>
            <a:ext cx="2925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fr-FR" altLang="ja-JP" sz="2000" b="1" dirty="0">
                <a:latin typeface="Verdana" pitchFamily="34" charset="0"/>
                <a:ea typeface="MS Mincho" pitchFamily="49" charset="-128"/>
              </a:rPr>
              <a:t>API </a:t>
            </a:r>
            <a:r>
              <a:rPr lang="fr-FR" altLang="ja-JP" sz="2000" b="1" dirty="0" smtClean="0">
                <a:latin typeface="Verdana" pitchFamily="34" charset="0"/>
                <a:ea typeface="MS Mincho" pitchFamily="49" charset="-128"/>
              </a:rPr>
              <a:t>syst</a:t>
            </a:r>
            <a:r>
              <a:rPr lang="cs-CZ" altLang="ja-JP" sz="2000" b="1" dirty="0" smtClean="0">
                <a:latin typeface="Verdana" pitchFamily="34" charset="0"/>
                <a:ea typeface="MS Mincho" pitchFamily="49" charset="-128"/>
              </a:rPr>
              <a:t>é</a:t>
            </a:r>
            <a:r>
              <a:rPr lang="fr-FR" altLang="ja-JP" sz="2000" b="1" dirty="0" smtClean="0">
                <a:latin typeface="Verdana" pitchFamily="34" charset="0"/>
                <a:ea typeface="MS Mincho" pitchFamily="49" charset="-128"/>
              </a:rPr>
              <a:t>m </a:t>
            </a:r>
            <a:r>
              <a:rPr lang="cs-CZ" altLang="ja-JP" sz="2000" b="1" dirty="0" smtClean="0">
                <a:latin typeface="Verdana" pitchFamily="34" charset="0"/>
                <a:ea typeface="MS Mincho" pitchFamily="49" charset="-128"/>
              </a:rPr>
              <a:t>po inkubaci</a:t>
            </a:r>
            <a:endParaRPr lang="fr-FR" altLang="cs-CZ" sz="2000" b="1" dirty="0">
              <a:latin typeface="Verdana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118350" y="4221163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cs-CZ" altLang="ja-JP" sz="2000" b="1" dirty="0" smtClean="0">
                <a:latin typeface="Verdana" pitchFamily="34" charset="0"/>
                <a:ea typeface="MS Mincho" pitchFamily="49" charset="-128"/>
              </a:rPr>
              <a:t>Činidla</a:t>
            </a:r>
            <a:endParaRPr lang="fr-FR" altLang="cs-CZ" sz="2000" b="1" dirty="0">
              <a:latin typeface="Verdan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783262" y="5886450"/>
            <a:ext cx="33607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fr-FR" altLang="ja-JP" sz="2000" b="1" dirty="0">
                <a:latin typeface="Verdana" pitchFamily="34" charset="0"/>
                <a:ea typeface="MS Mincho" pitchFamily="49" charset="-128"/>
              </a:rPr>
              <a:t>API </a:t>
            </a:r>
            <a:r>
              <a:rPr lang="cs-CZ" altLang="ja-JP" sz="2000" b="1" dirty="0" smtClean="0">
                <a:latin typeface="Verdana" pitchFamily="34" charset="0"/>
                <a:ea typeface="MS Mincho" pitchFamily="49" charset="-128"/>
              </a:rPr>
              <a:t>výsledková karta</a:t>
            </a:r>
            <a:endParaRPr lang="fr-FR" altLang="cs-CZ" sz="2000" b="1" dirty="0">
              <a:latin typeface="Verdana" pitchFamily="34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5508625" y="2060575"/>
            <a:ext cx="549275" cy="1647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 New Roman" charset="0"/>
              <a:ea typeface="ＭＳ Ｐゴシック" charset="0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3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83" b="12038"/>
          <a:stretch/>
        </p:blipFill>
        <p:spPr bwMode="auto">
          <a:xfrm>
            <a:off x="899592" y="1119590"/>
            <a:ext cx="6496521" cy="1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692696"/>
            <a:ext cx="315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Ověření inkubace podle glukózy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1926" y="3348897"/>
            <a:ext cx="3044714" cy="398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Přidání činidel: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cs-CZ" b="1" dirty="0"/>
              <a:t>TDA </a:t>
            </a:r>
            <a:r>
              <a:rPr lang="cs-CZ" altLang="cs-CZ" b="1" dirty="0" smtClean="0"/>
              <a:t>vzorek</a:t>
            </a:r>
            <a:r>
              <a:rPr lang="fr-FR" altLang="cs-CZ" b="1" dirty="0" smtClean="0"/>
              <a:t>: </a:t>
            </a:r>
            <a:r>
              <a:rPr lang="fr-FR" altLang="cs-CZ" dirty="0" smtClean="0"/>
              <a:t> </a:t>
            </a:r>
            <a:r>
              <a:rPr lang="fr-FR" altLang="cs-CZ" dirty="0"/>
              <a:t>1 </a:t>
            </a:r>
            <a:r>
              <a:rPr lang="cs-CZ" altLang="cs-CZ" dirty="0" smtClean="0"/>
              <a:t>kapka</a:t>
            </a:r>
            <a:r>
              <a:rPr lang="fr-FR" altLang="cs-CZ" dirty="0" smtClean="0"/>
              <a:t> FeCl</a:t>
            </a:r>
            <a:r>
              <a:rPr lang="fr-FR" altLang="cs-CZ" sz="2800" baseline="-25000" dirty="0" smtClean="0"/>
              <a:t>³</a:t>
            </a:r>
            <a:r>
              <a:rPr lang="fr-FR" altLang="cs-CZ" dirty="0" smtClean="0"/>
              <a:t> </a:t>
            </a:r>
            <a:r>
              <a:rPr lang="cs-CZ" altLang="cs-CZ" dirty="0" smtClean="0"/>
              <a:t>činidla</a:t>
            </a:r>
            <a:endParaRPr lang="cs-CZ" alt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cs-CZ" b="1" dirty="0"/>
              <a:t>IND </a:t>
            </a:r>
            <a:r>
              <a:rPr lang="cs-CZ" altLang="cs-CZ" b="1" dirty="0" smtClean="0"/>
              <a:t>vzorek</a:t>
            </a:r>
            <a:r>
              <a:rPr lang="fr-FR" altLang="cs-CZ" b="1" dirty="0" smtClean="0"/>
              <a:t>: </a:t>
            </a:r>
            <a:r>
              <a:rPr lang="fr-FR" altLang="cs-CZ" dirty="0" smtClean="0"/>
              <a:t>1 </a:t>
            </a:r>
            <a:r>
              <a:rPr lang="cs-CZ" altLang="cs-CZ" dirty="0" smtClean="0"/>
              <a:t>kapka</a:t>
            </a:r>
            <a:r>
              <a:rPr lang="fr-FR" altLang="cs-CZ" dirty="0" smtClean="0"/>
              <a:t> Kovacs</a:t>
            </a:r>
            <a:r>
              <a:rPr lang="cs-CZ" altLang="cs-CZ" dirty="0" smtClean="0"/>
              <a:t>ova</a:t>
            </a:r>
            <a:r>
              <a:rPr lang="fr-FR" altLang="cs-CZ" dirty="0" smtClean="0"/>
              <a:t> </a:t>
            </a:r>
            <a:r>
              <a:rPr lang="cs-CZ" altLang="cs-CZ" dirty="0" smtClean="0"/>
              <a:t>činidla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cs-CZ" b="1" dirty="0" smtClean="0"/>
              <a:t>VP </a:t>
            </a:r>
            <a:r>
              <a:rPr lang="cs-CZ" altLang="cs-CZ" b="1" dirty="0" smtClean="0"/>
              <a:t>vzorek</a:t>
            </a:r>
            <a:r>
              <a:rPr lang="fr-FR" altLang="cs-CZ" dirty="0" smtClean="0"/>
              <a:t>: 1 </a:t>
            </a:r>
            <a:r>
              <a:rPr lang="cs-CZ" altLang="cs-CZ" dirty="0" smtClean="0"/>
              <a:t>kapka</a:t>
            </a:r>
            <a:r>
              <a:rPr lang="fr-FR" altLang="cs-CZ" dirty="0" smtClean="0"/>
              <a:t> </a:t>
            </a:r>
            <a:r>
              <a:rPr lang="fr-FR" altLang="cs-CZ" dirty="0" smtClean="0">
                <a:latin typeface="Symbol" pitchFamily="18" charset="2"/>
              </a:rPr>
              <a:t>a</a:t>
            </a:r>
            <a:r>
              <a:rPr lang="fr-FR" altLang="cs-CZ" dirty="0" smtClean="0"/>
              <a:t>-naphtol </a:t>
            </a:r>
            <a:r>
              <a:rPr lang="cs-CZ" altLang="cs-CZ" dirty="0" smtClean="0"/>
              <a:t>činidla a</a:t>
            </a:r>
            <a:r>
              <a:rPr lang="fr-FR" altLang="cs-CZ" dirty="0" smtClean="0"/>
              <a:t> 1 </a:t>
            </a:r>
            <a:r>
              <a:rPr lang="cs-CZ" altLang="cs-CZ" dirty="0" smtClean="0"/>
              <a:t>kapka </a:t>
            </a:r>
            <a:r>
              <a:rPr lang="fr-FR" altLang="cs-CZ" dirty="0" smtClean="0"/>
              <a:t>KOH </a:t>
            </a:r>
            <a:r>
              <a:rPr lang="cs-CZ" altLang="cs-CZ" dirty="0" smtClean="0"/>
              <a:t>činidla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cs-CZ" b="1" dirty="0"/>
              <a:t>NR </a:t>
            </a:r>
            <a:r>
              <a:rPr lang="fr-FR" altLang="cs-CZ" b="1" dirty="0" smtClean="0"/>
              <a:t>test</a:t>
            </a:r>
            <a:r>
              <a:rPr lang="fr-FR" altLang="cs-CZ" dirty="0" smtClean="0"/>
              <a:t>: </a:t>
            </a:r>
            <a:r>
              <a:rPr lang="cs-CZ" altLang="cs-CZ" dirty="0" smtClean="0"/>
              <a:t>do </a:t>
            </a:r>
            <a:r>
              <a:rPr lang="fr-FR" altLang="cs-CZ" dirty="0" smtClean="0"/>
              <a:t>GLU </a:t>
            </a:r>
            <a:r>
              <a:rPr lang="cs-CZ" altLang="cs-CZ" dirty="0" smtClean="0"/>
              <a:t>ampulky přidat</a:t>
            </a:r>
            <a:r>
              <a:rPr lang="fr-FR" altLang="cs-CZ" dirty="0" smtClean="0"/>
              <a:t> </a:t>
            </a:r>
            <a:r>
              <a:rPr lang="fr-FR" altLang="cs-CZ" dirty="0"/>
              <a:t>1 </a:t>
            </a:r>
            <a:r>
              <a:rPr lang="cs-CZ" altLang="cs-CZ" dirty="0" smtClean="0"/>
              <a:t>kapku činidla</a:t>
            </a:r>
            <a:r>
              <a:rPr lang="fr-FR" altLang="cs-CZ" dirty="0"/>
              <a:t/>
            </a:r>
            <a:br>
              <a:rPr lang="fr-FR" altLang="cs-CZ" dirty="0"/>
            </a:br>
            <a:r>
              <a:rPr lang="fr-FR" altLang="cs-CZ" dirty="0" smtClean="0">
                <a:latin typeface="Symbol" pitchFamily="18" charset="2"/>
              </a:rPr>
              <a:t>a</a:t>
            </a:r>
            <a:r>
              <a:rPr lang="fr-FR" altLang="cs-CZ" dirty="0" smtClean="0"/>
              <a:t>-naphtylamin </a:t>
            </a:r>
            <a:r>
              <a:rPr lang="cs-CZ" altLang="cs-CZ" dirty="0" smtClean="0"/>
              <a:t>a</a:t>
            </a:r>
            <a:r>
              <a:rPr lang="fr-FR" altLang="cs-CZ" dirty="0" smtClean="0"/>
              <a:t> </a:t>
            </a:r>
            <a:r>
              <a:rPr lang="fr-FR" altLang="cs-CZ" dirty="0"/>
              <a:t>1 </a:t>
            </a:r>
            <a:r>
              <a:rPr lang="cs-CZ" altLang="cs-CZ" dirty="0" smtClean="0"/>
              <a:t>kapku</a:t>
            </a:r>
            <a:r>
              <a:rPr lang="fr-FR" altLang="cs-CZ" dirty="0" smtClean="0"/>
              <a:t> </a:t>
            </a:r>
            <a:r>
              <a:rPr lang="cs-CZ" altLang="cs-CZ" dirty="0" smtClean="0"/>
              <a:t>kyseliny </a:t>
            </a:r>
            <a:r>
              <a:rPr lang="cs-CZ" altLang="cs-CZ" dirty="0" err="1" smtClean="0"/>
              <a:t>sulfanilové</a:t>
            </a:r>
            <a:r>
              <a:rPr lang="fr-FR" altLang="cs-CZ" dirty="0" smtClean="0"/>
              <a:t>.</a:t>
            </a:r>
            <a:endParaRPr lang="fr-FR" alt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40" y="3348897"/>
            <a:ext cx="4480297" cy="298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nahoru 5"/>
          <p:cNvSpPr/>
          <p:nvPr/>
        </p:nvSpPr>
        <p:spPr>
          <a:xfrm>
            <a:off x="3500656" y="2391564"/>
            <a:ext cx="144016" cy="28803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>
            <a:off x="3761590" y="2391564"/>
            <a:ext cx="144016" cy="28803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nahoru 9"/>
          <p:cNvSpPr/>
          <p:nvPr/>
        </p:nvSpPr>
        <p:spPr>
          <a:xfrm>
            <a:off x="4644008" y="2364676"/>
            <a:ext cx="144016" cy="28803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nahoru 10"/>
          <p:cNvSpPr/>
          <p:nvPr/>
        </p:nvSpPr>
        <p:spPr>
          <a:xfrm>
            <a:off x="4013740" y="2394800"/>
            <a:ext cx="144016" cy="28803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90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Výsledky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38" b="24013"/>
          <a:stretch/>
        </p:blipFill>
        <p:spPr bwMode="auto">
          <a:xfrm>
            <a:off x="1187624" y="936888"/>
            <a:ext cx="6786133" cy="19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4480029" cy="298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13" y="2947925"/>
            <a:ext cx="2980362" cy="39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3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393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Výsledky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4152036" cy="27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5"/>
          <p:cNvSpPr txBox="1">
            <a:spLocks noChangeArrowheads="1"/>
          </p:cNvSpPr>
          <p:nvPr/>
        </p:nvSpPr>
        <p:spPr bwMode="auto">
          <a:xfrm>
            <a:off x="323529" y="5692065"/>
            <a:ext cx="2051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n-lt"/>
              </a:rPr>
              <a:t>Přenesení výsledků (+ a -) do softwaru</a:t>
            </a:r>
            <a:endParaRPr lang="fr-FR" altLang="cs-CZ" sz="1800" dirty="0">
              <a:latin typeface="+mn-lt"/>
            </a:endParaRPr>
          </a:p>
        </p:txBody>
      </p:sp>
      <p:pic>
        <p:nvPicPr>
          <p:cNvPr id="28675" name="Picture 3" descr="C:\Users\Terka\Desktop\Escherichia co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50895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vers la droite 1"/>
          <p:cNvSpPr>
            <a:spLocks noChangeArrowheads="1"/>
          </p:cNvSpPr>
          <p:nvPr/>
        </p:nvSpPr>
        <p:spPr bwMode="auto">
          <a:xfrm>
            <a:off x="2375456" y="5661248"/>
            <a:ext cx="1523840" cy="572219"/>
          </a:xfrm>
          <a:prstGeom prst="rightArrow">
            <a:avLst>
              <a:gd name="adj1" fmla="val 50000"/>
              <a:gd name="adj2" fmla="val 4996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9" name="Flèche vers la droite 1"/>
          <p:cNvSpPr>
            <a:spLocks noChangeArrowheads="1"/>
          </p:cNvSpPr>
          <p:nvPr/>
        </p:nvSpPr>
        <p:spPr bwMode="auto">
          <a:xfrm>
            <a:off x="2375456" y="4581128"/>
            <a:ext cx="1523840" cy="572219"/>
          </a:xfrm>
          <a:prstGeom prst="rightArrow">
            <a:avLst>
              <a:gd name="adj1" fmla="val 50000"/>
              <a:gd name="adj2" fmla="val 4996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9393" y="4582760"/>
            <a:ext cx="18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Zobrazení názvu bakterie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Výsledky</a:t>
            </a:r>
          </a:p>
        </p:txBody>
      </p:sp>
      <p:pic>
        <p:nvPicPr>
          <p:cNvPr id="30722" name="Picture 2" descr="C:\Users\Terka\Dropbox\IMG_20150415_0947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2" r="2469"/>
          <a:stretch/>
        </p:blipFill>
        <p:spPr bwMode="auto">
          <a:xfrm>
            <a:off x="1032676" y="1484784"/>
            <a:ext cx="7234312" cy="332198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9592" y="515719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Pomocí tabulky a softwaru s identifikační </a:t>
            </a:r>
            <a:r>
              <a:rPr lang="cs-CZ" smtClean="0"/>
              <a:t>databází následně, </a:t>
            </a:r>
            <a:r>
              <a:rPr lang="cs-CZ" dirty="0" smtClean="0"/>
              <a:t>jsme byli schopni určit, že se jedná o bakterii </a:t>
            </a:r>
            <a:r>
              <a:rPr lang="cs-CZ" i="1" dirty="0" err="1" smtClean="0"/>
              <a:t>Escherichia</a:t>
            </a:r>
            <a:r>
              <a:rPr lang="cs-CZ" i="1" dirty="0" smtClean="0"/>
              <a:t> coli.</a:t>
            </a:r>
            <a:endParaRPr lang="cs-CZ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8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Zdroje</a:t>
            </a:r>
            <a:endParaRPr lang="cs-CZ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plus.google.com/photos/107171185233822557990/albums/6142049420693844305</a:t>
            </a:r>
            <a:endParaRPr lang="cs-CZ" dirty="0" smtClean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http://verahcl.rajce.idnes.cz/Comenius-Pokusy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comenius-biotech.spip.ac-rouen.fr/spip.php?article163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6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ambria" panose="02040503050406030204" pitchFamily="18" charset="0"/>
              </a:rPr>
              <a:t>Základní postup </a:t>
            </a:r>
            <a:r>
              <a:rPr lang="cs-CZ" sz="32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při </a:t>
            </a:r>
            <a:r>
              <a:rPr lang="cs-CZ" sz="3200" b="1" dirty="0">
                <a:solidFill>
                  <a:schemeClr val="accent1"/>
                </a:solidFill>
                <a:latin typeface="Cambria" panose="02040503050406030204" pitchFamily="18" charset="0"/>
              </a:rPr>
              <a:t>identifikaci bakterií</a:t>
            </a:r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3203575" y="1773238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smtClean="0">
                <a:latin typeface="Calibri" panose="020F0502020204030204" pitchFamily="34" charset="0"/>
              </a:rPr>
              <a:t>Různé identifikační techniky</a:t>
            </a:r>
            <a:endParaRPr lang="fr-FR" altLang="cs-CZ" sz="1800" b="1" dirty="0">
              <a:latin typeface="Calibri" panose="020F0502020204030204" pitchFamily="34" charset="0"/>
            </a:endParaRPr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539750" y="3500438"/>
            <a:ext cx="26638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Fyzikální metody</a:t>
            </a:r>
            <a:endParaRPr lang="fr-FR" sz="18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cs-CZ" sz="1800" dirty="0" smtClean="0">
                <a:latin typeface="Calibri" panose="020F0502020204030204" pitchFamily="34" charset="0"/>
              </a:rPr>
              <a:t>Založeny na charakteristice </a:t>
            </a:r>
            <a:r>
              <a:rPr lang="cs-CZ" sz="1800" dirty="0" err="1" smtClean="0">
                <a:latin typeface="Calibri" panose="020F0502020204030204" pitchFamily="34" charset="0"/>
              </a:rPr>
              <a:t>proteomu</a:t>
            </a:r>
            <a:r>
              <a:rPr lang="cs-CZ" sz="1800" dirty="0" smtClean="0">
                <a:latin typeface="Calibri" panose="020F0502020204030204" pitchFamily="34" charset="0"/>
              </a:rPr>
              <a:t> bakterie</a:t>
            </a:r>
            <a:endParaRPr lang="fr-FR" sz="18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1800" dirty="0"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6" name="Connecteur droit avec flèche 4"/>
          <p:cNvCxnSpPr/>
          <p:nvPr/>
        </p:nvCxnSpPr>
        <p:spPr>
          <a:xfrm flipH="1">
            <a:off x="2268538" y="2781300"/>
            <a:ext cx="1150937" cy="6477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8"/>
          <p:cNvCxnSpPr/>
          <p:nvPr/>
        </p:nvCxnSpPr>
        <p:spPr>
          <a:xfrm>
            <a:off x="4427538" y="2781300"/>
            <a:ext cx="0" cy="6477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17"/>
          <p:cNvSpPr txBox="1">
            <a:spLocks noChangeArrowheads="1"/>
          </p:cNvSpPr>
          <p:nvPr/>
        </p:nvSpPr>
        <p:spPr bwMode="auto">
          <a:xfrm>
            <a:off x="3132138" y="3500438"/>
            <a:ext cx="28082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Genetické metody</a:t>
            </a:r>
            <a:endParaRPr lang="fr-FR" sz="18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cs-CZ" sz="1800" dirty="0" smtClean="0">
                <a:latin typeface="Calibri" panose="020F0502020204030204" pitchFamily="34" charset="0"/>
              </a:rPr>
              <a:t>Založeny na charakteristice specifických genů dané bakterie</a:t>
            </a:r>
            <a:endParaRPr lang="fr-FR" sz="18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1800" dirty="0"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9" name="Connecteur droit avec flèche 19"/>
          <p:cNvCxnSpPr/>
          <p:nvPr/>
        </p:nvCxnSpPr>
        <p:spPr>
          <a:xfrm>
            <a:off x="5508625" y="2708275"/>
            <a:ext cx="1008063" cy="72072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27"/>
          <p:cNvSpPr txBox="1">
            <a:spLocks noChangeArrowheads="1"/>
          </p:cNvSpPr>
          <p:nvPr/>
        </p:nvSpPr>
        <p:spPr bwMode="auto">
          <a:xfrm>
            <a:off x="5940425" y="3500438"/>
            <a:ext cx="2952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800" b="1" dirty="0" smtClean="0">
                <a:latin typeface="Calibri" panose="020F0502020204030204" pitchFamily="34" charset="0"/>
              </a:rPr>
              <a:t>Biochemic</a:t>
            </a:r>
            <a:r>
              <a:rPr lang="cs-CZ" sz="1800" b="1" dirty="0" err="1" smtClean="0">
                <a:latin typeface="Calibri" panose="020F0502020204030204" pitchFamily="34" charset="0"/>
              </a:rPr>
              <a:t>ké</a:t>
            </a:r>
            <a:r>
              <a:rPr lang="cs-CZ" sz="1800" b="1" dirty="0" smtClean="0">
                <a:latin typeface="Calibri" panose="020F0502020204030204" pitchFamily="34" charset="0"/>
              </a:rPr>
              <a:t> metody</a:t>
            </a:r>
            <a:endParaRPr lang="fr-FR" sz="18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cs-CZ" dirty="0" smtClean="0">
                <a:latin typeface="Calibri" panose="020F0502020204030204" pitchFamily="34" charset="0"/>
              </a:rPr>
              <a:t>Založeny na charakteristice </a:t>
            </a:r>
            <a:r>
              <a:rPr lang="cs-CZ" sz="1800" dirty="0" smtClean="0">
                <a:latin typeface="Calibri" panose="020F0502020204030204" pitchFamily="34" charset="0"/>
              </a:rPr>
              <a:t>metabolických drah bakterie</a:t>
            </a:r>
            <a:endParaRPr lang="fr-FR" sz="180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1800" dirty="0" smtClean="0">
                <a:latin typeface="Calibri" panose="020F0502020204030204" pitchFamily="34" charset="0"/>
              </a:rPr>
              <a:t> </a:t>
            </a:r>
            <a:endParaRPr lang="fr-FR" sz="1800" dirty="0">
              <a:latin typeface="Calibri" panose="020F0502020204030204" pitchFamily="34" charset="0"/>
            </a:endParaRPr>
          </a:p>
        </p:txBody>
      </p:sp>
      <p:sp>
        <p:nvSpPr>
          <p:cNvPr id="11" name="Parenthèse ouvrante 6"/>
          <p:cNvSpPr/>
          <p:nvPr/>
        </p:nvSpPr>
        <p:spPr>
          <a:xfrm rot="16200000">
            <a:off x="4446588" y="1538288"/>
            <a:ext cx="250825" cy="7489825"/>
          </a:xfrm>
          <a:prstGeom prst="leftBracket">
            <a:avLst>
              <a:gd name="adj" fmla="val 125240"/>
            </a:avLst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latin typeface="Calibri" panose="020F0502020204030204" pitchFamily="34" charset="0"/>
            </a:endParaRPr>
          </a:p>
        </p:txBody>
      </p:sp>
      <p:sp>
        <p:nvSpPr>
          <p:cNvPr id="12" name="ZoneTexte 28"/>
          <p:cNvSpPr txBox="1">
            <a:spLocks noChangeArrowheads="1"/>
          </p:cNvSpPr>
          <p:nvPr/>
        </p:nvSpPr>
        <p:spPr bwMode="auto">
          <a:xfrm>
            <a:off x="1692275" y="5229225"/>
            <a:ext cx="6048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fr-FR" altLang="cs-CZ" sz="18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1800" b="1" dirty="0" smtClean="0">
                <a:latin typeface="Calibri" panose="020F0502020204030204" pitchFamily="34" charset="0"/>
              </a:rPr>
              <a:t>K identifikaci neznámé bakterie musíme výsledky porovnat s databází</a:t>
            </a:r>
            <a:endParaRPr lang="fr-FR" altLang="cs-CZ" sz="18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fr-FR" altLang="cs-CZ" sz="18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9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Metabolismus bakterie a biochemická bakteriální identifikace</a:t>
            </a:r>
            <a:endParaRPr lang="cs-CZ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Identifikace bakterií</a:t>
            </a:r>
          </a:p>
          <a:p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8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Metabolismus</a:t>
            </a:r>
            <a:r>
              <a:rPr lang="cs-CZ" sz="32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bakterie</a:t>
            </a:r>
            <a:endParaRPr lang="cs-CZ" sz="32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à coins arrondis 2"/>
          <p:cNvSpPr/>
          <p:nvPr/>
        </p:nvSpPr>
        <p:spPr>
          <a:xfrm>
            <a:off x="2916238" y="3284538"/>
            <a:ext cx="3384550" cy="172878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latin typeface="+mj-lt"/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1042988" y="3860800"/>
            <a:ext cx="1104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err="1" smtClean="0">
                <a:latin typeface="+mj-lt"/>
              </a:rPr>
              <a:t>Nutrienty</a:t>
            </a:r>
            <a:endParaRPr lang="fr-FR" altLang="cs-CZ" sz="1800" b="1" dirty="0">
              <a:latin typeface="+mj-lt"/>
            </a:endParaRPr>
          </a:p>
        </p:txBody>
      </p:sp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6875463" y="3789363"/>
            <a:ext cx="1728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 dirty="0" smtClean="0">
                <a:latin typeface="+mj-lt"/>
              </a:rPr>
              <a:t>Metabolic</a:t>
            </a:r>
            <a:r>
              <a:rPr lang="cs-CZ" altLang="cs-CZ" sz="1800" b="1" dirty="0" err="1" smtClean="0">
                <a:latin typeface="+mj-lt"/>
              </a:rPr>
              <a:t>ký</a:t>
            </a:r>
            <a:r>
              <a:rPr lang="fr-FR" altLang="cs-CZ" sz="1800" b="1" dirty="0" smtClean="0">
                <a:latin typeface="+mj-lt"/>
              </a:rPr>
              <a:t> </a:t>
            </a:r>
            <a:r>
              <a:rPr lang="cs-CZ" altLang="cs-CZ" sz="1800" b="1" dirty="0" smtClean="0">
                <a:latin typeface="+mj-lt"/>
              </a:rPr>
              <a:t>odpad</a:t>
            </a:r>
            <a:endParaRPr lang="fr-FR" altLang="cs-CZ" sz="1800" b="1" dirty="0">
              <a:latin typeface="+mj-lt"/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924300" y="3573463"/>
            <a:ext cx="911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 smtClean="0">
                <a:latin typeface="+mj-lt"/>
              </a:rPr>
              <a:t>Enzym</a:t>
            </a:r>
            <a:r>
              <a:rPr lang="cs-CZ" altLang="cs-CZ" sz="1800" b="1" dirty="0" smtClean="0">
                <a:latin typeface="+mj-lt"/>
              </a:rPr>
              <a:t>y</a:t>
            </a:r>
            <a:endParaRPr lang="fr-FR" altLang="cs-CZ" sz="1800" b="1" dirty="0">
              <a:latin typeface="+mj-lt"/>
            </a:endParaRPr>
          </a:p>
        </p:txBody>
      </p:sp>
      <p:sp>
        <p:nvSpPr>
          <p:cNvPr id="8" name="Flèche vers la droite 7"/>
          <p:cNvSpPr/>
          <p:nvPr/>
        </p:nvSpPr>
        <p:spPr>
          <a:xfrm>
            <a:off x="2484438" y="3860800"/>
            <a:ext cx="4464050" cy="431800"/>
          </a:xfrm>
          <a:prstGeom prst="rightArrow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latin typeface="+mj-lt"/>
            </a:endParaRPr>
          </a:p>
        </p:txBody>
      </p: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2484438" y="2924175"/>
            <a:ext cx="961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Bakterie</a:t>
            </a:r>
            <a:endParaRPr lang="fr-FR" altLang="cs-CZ" sz="1800" dirty="0">
              <a:latin typeface="+mj-lt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4211638" y="5445125"/>
            <a:ext cx="43926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 smtClean="0">
                <a:solidFill>
                  <a:srgbClr val="FF0000"/>
                </a:solidFill>
                <a:latin typeface="+mj-lt"/>
              </a:rPr>
              <a:t>Biochemic</a:t>
            </a:r>
            <a:r>
              <a:rPr lang="cs-CZ" altLang="cs-CZ" sz="1800" b="1" dirty="0" err="1" smtClean="0">
                <a:solidFill>
                  <a:srgbClr val="FF0000"/>
                </a:solidFill>
                <a:latin typeface="+mj-lt"/>
              </a:rPr>
              <a:t>ké</a:t>
            </a:r>
            <a:r>
              <a:rPr lang="fr-FR" altLang="cs-CZ" sz="1800" b="1" dirty="0" smtClean="0">
                <a:solidFill>
                  <a:srgbClr val="FF0000"/>
                </a:solidFill>
                <a:latin typeface="+mj-lt"/>
              </a:rPr>
              <a:t> techni</a:t>
            </a:r>
            <a:r>
              <a:rPr lang="cs-CZ" altLang="cs-CZ" sz="1800" b="1" dirty="0" err="1" smtClean="0">
                <a:solidFill>
                  <a:srgbClr val="FF0000"/>
                </a:solidFill>
                <a:latin typeface="+mj-lt"/>
              </a:rPr>
              <a:t>ky</a:t>
            </a:r>
            <a:r>
              <a:rPr lang="fr-FR" altLang="cs-CZ" sz="1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800" b="1" dirty="0" smtClean="0">
                <a:solidFill>
                  <a:srgbClr val="FF0000"/>
                </a:solidFill>
                <a:latin typeface="+mj-lt"/>
              </a:rPr>
              <a:t>k identifikaci bakterií jsou založeny na charakteristice enzymů a metabolického odpadu</a:t>
            </a:r>
            <a:endParaRPr lang="fr-FR" altLang="cs-CZ" sz="18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Connecteur droit avec flèche 9"/>
          <p:cNvCxnSpPr/>
          <p:nvPr/>
        </p:nvCxnSpPr>
        <p:spPr>
          <a:xfrm flipV="1">
            <a:off x="6588125" y="4508500"/>
            <a:ext cx="863600" cy="936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7"/>
          <p:cNvCxnSpPr/>
          <p:nvPr/>
        </p:nvCxnSpPr>
        <p:spPr>
          <a:xfrm flipH="1" flipV="1">
            <a:off x="4716463" y="4005263"/>
            <a:ext cx="576262" cy="14398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"/>
          <p:cNvSpPr txBox="1">
            <a:spLocks noChangeArrowheads="1"/>
          </p:cNvSpPr>
          <p:nvPr/>
        </p:nvSpPr>
        <p:spPr bwMode="auto">
          <a:xfrm>
            <a:off x="971550" y="1700213"/>
            <a:ext cx="41555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Bakterie jsou žijící buňky, které</a:t>
            </a:r>
            <a:r>
              <a:rPr lang="fr-FR" altLang="cs-CZ" sz="1800" dirty="0" smtClean="0">
                <a:latin typeface="+mj-lt"/>
              </a:rPr>
              <a:t>:</a:t>
            </a:r>
            <a:endParaRPr lang="fr-FR" altLang="cs-CZ" sz="1800" dirty="0">
              <a:latin typeface="+mj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latin typeface="+mj-lt"/>
              </a:rPr>
              <a:t>Konzumují živiny </a:t>
            </a:r>
            <a:r>
              <a:rPr lang="fr-FR" altLang="cs-CZ" sz="1800" dirty="0" smtClean="0">
                <a:latin typeface="+mj-lt"/>
              </a:rPr>
              <a:t>(</a:t>
            </a:r>
            <a:r>
              <a:rPr lang="cs-CZ" altLang="cs-CZ" sz="1800" dirty="0" smtClean="0">
                <a:latin typeface="+mj-lt"/>
              </a:rPr>
              <a:t>sacharidy</a:t>
            </a:r>
            <a:r>
              <a:rPr lang="fr-FR" altLang="cs-CZ" sz="1800" dirty="0" smtClean="0">
                <a:latin typeface="+mj-lt"/>
              </a:rPr>
              <a:t>, </a:t>
            </a:r>
            <a:r>
              <a:rPr lang="cs-CZ" altLang="cs-CZ" sz="1800" dirty="0" smtClean="0">
                <a:latin typeface="+mj-lt"/>
              </a:rPr>
              <a:t>proteiny</a:t>
            </a:r>
            <a:r>
              <a:rPr lang="fr-FR" altLang="cs-CZ" sz="1800" dirty="0" smtClean="0">
                <a:latin typeface="+mj-lt"/>
              </a:rPr>
              <a:t>…)</a:t>
            </a:r>
            <a:endParaRPr lang="fr-FR" altLang="cs-CZ" sz="1800" dirty="0">
              <a:latin typeface="+mj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latin typeface="+mj-lt"/>
              </a:rPr>
              <a:t>Produkují metabolický odpad</a:t>
            </a:r>
            <a:endParaRPr lang="fr-FR" altLang="cs-CZ" sz="1800" dirty="0">
              <a:latin typeface="+mj-lt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4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Metabolismus</a:t>
            </a:r>
            <a:r>
              <a:rPr lang="cs-CZ" sz="32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bakterie</a:t>
            </a:r>
            <a:endParaRPr lang="cs-CZ" sz="3200" dirty="0"/>
          </a:p>
        </p:txBody>
      </p:sp>
      <p:sp>
        <p:nvSpPr>
          <p:cNvPr id="4" name="Rectangle à coins arrondis 2"/>
          <p:cNvSpPr/>
          <p:nvPr/>
        </p:nvSpPr>
        <p:spPr>
          <a:xfrm>
            <a:off x="2916238" y="3284538"/>
            <a:ext cx="3384550" cy="172878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755650" y="2708275"/>
            <a:ext cx="146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/>
              <a:t>Sacharidy</a:t>
            </a:r>
            <a:endParaRPr lang="fr-FR" altLang="cs-CZ" sz="1800" b="1" dirty="0"/>
          </a:p>
        </p:txBody>
      </p:sp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6732588" y="2565400"/>
            <a:ext cx="201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 err="1" smtClean="0"/>
              <a:t>Acidické</a:t>
            </a:r>
            <a:r>
              <a:rPr lang="cs-CZ" altLang="cs-CZ" sz="1800" b="1" dirty="0" smtClean="0"/>
              <a:t> molekuly</a:t>
            </a:r>
            <a:endParaRPr lang="fr-FR" altLang="cs-CZ" sz="1800" b="1" dirty="0"/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3563938" y="2924175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/>
              <a:t>Bakterie</a:t>
            </a:r>
            <a:endParaRPr lang="fr-FR" altLang="cs-CZ" sz="1800" dirty="0"/>
          </a:p>
        </p:txBody>
      </p:sp>
      <p:sp>
        <p:nvSpPr>
          <p:cNvPr id="8" name="Flèche courbée vers le haut 4"/>
          <p:cNvSpPr/>
          <p:nvPr/>
        </p:nvSpPr>
        <p:spPr>
          <a:xfrm>
            <a:off x="1979613" y="3141663"/>
            <a:ext cx="5184775" cy="647700"/>
          </a:xfrm>
          <a:prstGeom prst="curvedUp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9" name="Flèche courbée vers le bas 8"/>
          <p:cNvSpPr/>
          <p:nvPr/>
        </p:nvSpPr>
        <p:spPr>
          <a:xfrm>
            <a:off x="1979613" y="4292600"/>
            <a:ext cx="5256212" cy="720725"/>
          </a:xfrm>
          <a:prstGeom prst="curvedDown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0" name="ZoneTexte 16"/>
          <p:cNvSpPr txBox="1">
            <a:spLocks noChangeArrowheads="1"/>
          </p:cNvSpPr>
          <p:nvPr/>
        </p:nvSpPr>
        <p:spPr bwMode="auto">
          <a:xfrm>
            <a:off x="487065" y="5111512"/>
            <a:ext cx="3313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b="1" dirty="0" smtClean="0"/>
              <a:t>Protein</a:t>
            </a:r>
            <a:r>
              <a:rPr lang="cs-CZ" altLang="cs-CZ" sz="1800" b="1" dirty="0" smtClean="0"/>
              <a:t>y</a:t>
            </a:r>
            <a:r>
              <a:rPr lang="fr-FR" altLang="cs-CZ" sz="1800" b="1" dirty="0" smtClean="0"/>
              <a:t>, </a:t>
            </a:r>
            <a:r>
              <a:rPr lang="cs-CZ" altLang="cs-CZ" sz="1800" b="1" dirty="0" smtClean="0"/>
              <a:t>aminokyseliny</a:t>
            </a:r>
            <a:endParaRPr lang="fr-FR" altLang="cs-CZ" sz="1800" b="1" dirty="0"/>
          </a:p>
        </p:txBody>
      </p:sp>
      <p:sp>
        <p:nvSpPr>
          <p:cNvPr id="11" name="ZoneTexte 18"/>
          <p:cNvSpPr txBox="1">
            <a:spLocks noChangeArrowheads="1"/>
          </p:cNvSpPr>
          <p:nvPr/>
        </p:nvSpPr>
        <p:spPr bwMode="auto">
          <a:xfrm>
            <a:off x="6659563" y="5157788"/>
            <a:ext cx="201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 dirty="0" smtClean="0"/>
              <a:t>Amonia</a:t>
            </a:r>
            <a:r>
              <a:rPr lang="cs-CZ" altLang="cs-CZ" sz="1800" b="1" dirty="0" smtClean="0"/>
              <a:t>k</a:t>
            </a:r>
            <a:r>
              <a:rPr lang="fr-FR" altLang="cs-CZ" sz="1800" b="1" dirty="0" smtClean="0"/>
              <a:t>, </a:t>
            </a:r>
            <a:r>
              <a:rPr lang="fr-FR" altLang="cs-CZ" sz="1800" b="1" dirty="0"/>
              <a:t>CO</a:t>
            </a:r>
            <a:r>
              <a:rPr lang="fr-FR" altLang="cs-CZ" sz="1800" b="1" baseline="-25000" dirty="0"/>
              <a:t>2</a:t>
            </a:r>
            <a:r>
              <a:rPr lang="fr-FR" altLang="cs-CZ" sz="1800" b="1" dirty="0"/>
              <a:t>, amino…</a:t>
            </a:r>
          </a:p>
        </p:txBody>
      </p:sp>
      <p:sp>
        <p:nvSpPr>
          <p:cNvPr id="12" name="ZoneTexte 6"/>
          <p:cNvSpPr txBox="1">
            <a:spLocks noChangeArrowheads="1"/>
          </p:cNvSpPr>
          <p:nvPr/>
        </p:nvSpPr>
        <p:spPr bwMode="auto">
          <a:xfrm>
            <a:off x="3851275" y="3860800"/>
            <a:ext cx="1512888" cy="36988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cs-CZ" sz="1800" b="1" dirty="0" smtClean="0"/>
              <a:t>Enzym</a:t>
            </a:r>
            <a:r>
              <a:rPr lang="cs-CZ" altLang="cs-CZ" sz="1800" b="1" dirty="0" smtClean="0"/>
              <a:t>y</a:t>
            </a:r>
            <a:endParaRPr lang="fr-FR" altLang="cs-CZ" sz="1800" b="1" dirty="0"/>
          </a:p>
        </p:txBody>
      </p:sp>
      <p:sp>
        <p:nvSpPr>
          <p:cNvPr id="13" name="Rectangle à coins arrondis 19"/>
          <p:cNvSpPr/>
          <p:nvPr/>
        </p:nvSpPr>
        <p:spPr>
          <a:xfrm>
            <a:off x="6588125" y="2205038"/>
            <a:ext cx="2232025" cy="396081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1608699" y="5498481"/>
            <a:ext cx="5184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solidFill>
                  <a:srgbClr val="FF0000"/>
                </a:solidFill>
              </a:rPr>
              <a:t>Tento odpad bývá často kyselý nebo zásaditý</a:t>
            </a:r>
            <a:endParaRPr lang="fr-FR" altLang="cs-CZ" sz="1800" b="1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cs-CZ" sz="18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altLang="cs-CZ" sz="1800" b="1" dirty="0" smtClean="0">
                <a:solidFill>
                  <a:srgbClr val="FF0000"/>
                </a:solidFill>
                <a:sym typeface="Wingdings" pitchFamily="2" charset="2"/>
              </a:rPr>
              <a:t>Možnost detekce pH indikátory</a:t>
            </a:r>
            <a:endParaRPr lang="fr-FR" altLang="cs-CZ" sz="1800" b="1" dirty="0">
              <a:solidFill>
                <a:srgbClr val="FF0000"/>
              </a:solidFill>
            </a:endParaRPr>
          </a:p>
        </p:txBody>
      </p:sp>
      <p:sp>
        <p:nvSpPr>
          <p:cNvPr id="15" name="ZoneTexte 23"/>
          <p:cNvSpPr txBox="1">
            <a:spLocks noChangeArrowheads="1"/>
          </p:cNvSpPr>
          <p:nvPr/>
        </p:nvSpPr>
        <p:spPr bwMode="auto">
          <a:xfrm>
            <a:off x="1394654" y="5704185"/>
            <a:ext cx="5184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solidFill>
                  <a:srgbClr val="FF0000"/>
                </a:solidFill>
              </a:rPr>
              <a:t>Pro některé produkované molekuly je potřeba při detekci použít nějaké specifické činidlo </a:t>
            </a:r>
            <a:endParaRPr lang="fr-FR" altLang="cs-CZ" sz="1800" b="1" dirty="0">
              <a:solidFill>
                <a:srgbClr val="FF0000"/>
              </a:solidFill>
            </a:endParaRPr>
          </a:p>
        </p:txBody>
      </p:sp>
      <p:sp>
        <p:nvSpPr>
          <p:cNvPr id="16" name="ZoneTexte 1"/>
          <p:cNvSpPr txBox="1">
            <a:spLocks noChangeArrowheads="1"/>
          </p:cNvSpPr>
          <p:nvPr/>
        </p:nvSpPr>
        <p:spPr bwMode="auto">
          <a:xfrm>
            <a:off x="971550" y="1700213"/>
            <a:ext cx="3229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/>
              <a:t>Hlavní metabolické dráhy</a:t>
            </a:r>
            <a:r>
              <a:rPr lang="fr-FR" altLang="cs-CZ" sz="1800" dirty="0" smtClean="0"/>
              <a:t>:</a:t>
            </a:r>
            <a:endParaRPr lang="fr-FR" altLang="cs-CZ" sz="1800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6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Příprava</a:t>
            </a:r>
            <a:r>
              <a:rPr lang="cs-CZ" sz="32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pro identifikaci</a:t>
            </a:r>
            <a:endParaRPr lang="cs-CZ" sz="32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755650" y="2276475"/>
            <a:ext cx="1584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Naočkování bakterie</a:t>
            </a:r>
            <a:endParaRPr lang="fr-FR" altLang="cs-CZ" sz="1800" dirty="0">
              <a:latin typeface="+mj-lt"/>
            </a:endParaRPr>
          </a:p>
        </p:txBody>
      </p:sp>
      <p:pic>
        <p:nvPicPr>
          <p:cNvPr id="5" name="Image 5" descr="Capture d’écran 2015-01-22 à 00.0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92375"/>
            <a:ext cx="617537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9"/>
          <p:cNvCxnSpPr/>
          <p:nvPr/>
        </p:nvCxnSpPr>
        <p:spPr>
          <a:xfrm>
            <a:off x="1835150" y="2924175"/>
            <a:ext cx="936625" cy="50482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11"/>
          <p:cNvSpPr txBox="1">
            <a:spLocks noChangeArrowheads="1"/>
          </p:cNvSpPr>
          <p:nvPr/>
        </p:nvSpPr>
        <p:spPr bwMode="auto">
          <a:xfrm>
            <a:off x="193687" y="5517232"/>
            <a:ext cx="5639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cs-CZ" sz="1800" dirty="0" smtClean="0">
                <a:latin typeface="+mj-lt"/>
              </a:rPr>
              <a:t>Medium</a:t>
            </a:r>
            <a:r>
              <a:rPr lang="cs-CZ" altLang="cs-CZ" sz="1800" dirty="0" smtClean="0">
                <a:latin typeface="+mj-lt"/>
              </a:rPr>
              <a:t> (prostředí)</a:t>
            </a:r>
            <a:r>
              <a:rPr lang="fr-FR" altLang="cs-CZ" sz="1800" dirty="0" smtClean="0">
                <a:latin typeface="+mj-lt"/>
              </a:rPr>
              <a:t> </a:t>
            </a:r>
            <a:r>
              <a:rPr lang="fr-FR" altLang="cs-CZ" sz="1800" dirty="0">
                <a:latin typeface="+mj-lt"/>
              </a:rPr>
              <a:t>+ </a:t>
            </a:r>
            <a:r>
              <a:rPr lang="fr-FR" altLang="cs-CZ" sz="1800" b="1" dirty="0" smtClean="0">
                <a:latin typeface="+mj-lt"/>
              </a:rPr>
              <a:t>glu</a:t>
            </a:r>
            <a:r>
              <a:rPr lang="cs-CZ" altLang="cs-CZ" sz="1800" b="1" dirty="0" err="1" smtClean="0">
                <a:latin typeface="+mj-lt"/>
              </a:rPr>
              <a:t>kóza</a:t>
            </a:r>
            <a:r>
              <a:rPr lang="fr-FR" altLang="cs-CZ" sz="1800" dirty="0" smtClean="0">
                <a:latin typeface="+mj-lt"/>
              </a:rPr>
              <a:t> </a:t>
            </a:r>
            <a:r>
              <a:rPr lang="fr-FR" altLang="cs-CZ" sz="1800" dirty="0">
                <a:latin typeface="+mj-lt"/>
              </a:rPr>
              <a:t>+ pH </a:t>
            </a:r>
            <a:r>
              <a:rPr lang="fr-FR" altLang="cs-CZ" sz="1800" dirty="0" smtClean="0">
                <a:latin typeface="+mj-lt"/>
              </a:rPr>
              <a:t>indi</a:t>
            </a:r>
            <a:r>
              <a:rPr lang="cs-CZ" altLang="cs-CZ" sz="1800" dirty="0" err="1" smtClean="0">
                <a:latin typeface="+mj-lt"/>
              </a:rPr>
              <a:t>ká</a:t>
            </a:r>
            <a:r>
              <a:rPr lang="fr-FR" altLang="cs-CZ" sz="1800" dirty="0" smtClean="0">
                <a:latin typeface="+mj-lt"/>
              </a:rPr>
              <a:t>tor:</a:t>
            </a:r>
            <a:endParaRPr lang="fr-FR" altLang="cs-CZ" sz="1800" dirty="0">
              <a:latin typeface="+mj-lt"/>
            </a:endParaRPr>
          </a:p>
          <a:p>
            <a:pPr eaLnBrk="1" hangingPunct="1"/>
            <a:r>
              <a:rPr lang="fr-FR" altLang="cs-CZ" sz="1800" dirty="0" smtClean="0">
                <a:latin typeface="+mj-lt"/>
              </a:rPr>
              <a:t>-</a:t>
            </a:r>
            <a:r>
              <a:rPr lang="cs-CZ" altLang="cs-CZ" sz="1800" dirty="0" smtClean="0">
                <a:latin typeface="+mj-lt"/>
              </a:rPr>
              <a:t>zelená barva pro</a:t>
            </a:r>
            <a:r>
              <a:rPr lang="fr-FR" altLang="cs-CZ" sz="1800" dirty="0" smtClean="0">
                <a:latin typeface="+mj-lt"/>
              </a:rPr>
              <a:t> pH </a:t>
            </a:r>
            <a:r>
              <a:rPr lang="fr-FR" altLang="cs-CZ" sz="1800" dirty="0">
                <a:latin typeface="+mj-lt"/>
              </a:rPr>
              <a:t>= 7</a:t>
            </a:r>
          </a:p>
          <a:p>
            <a:pPr eaLnBrk="1" hangingPunct="1"/>
            <a:r>
              <a:rPr lang="fr-FR" altLang="cs-CZ" sz="1800" dirty="0" smtClean="0">
                <a:latin typeface="+mj-lt"/>
              </a:rPr>
              <a:t>-</a:t>
            </a:r>
            <a:r>
              <a:rPr lang="cs-CZ" altLang="cs-CZ" sz="1800" dirty="0" smtClean="0">
                <a:latin typeface="+mj-lt"/>
              </a:rPr>
              <a:t>žlutá barva pro kyselé </a:t>
            </a:r>
            <a:r>
              <a:rPr lang="fr-FR" altLang="cs-CZ" sz="1800" dirty="0" smtClean="0">
                <a:latin typeface="+mj-lt"/>
              </a:rPr>
              <a:t>pH </a:t>
            </a:r>
            <a:r>
              <a:rPr lang="fr-FR" altLang="cs-CZ" sz="1800" dirty="0">
                <a:latin typeface="+mj-lt"/>
              </a:rPr>
              <a:t>(pH &lt;7)</a:t>
            </a:r>
          </a:p>
          <a:p>
            <a:pPr eaLnBrk="1" hangingPunct="1"/>
            <a:endParaRPr lang="fr-FR" altLang="cs-CZ" sz="1800" dirty="0">
              <a:latin typeface="+mj-lt"/>
            </a:endParaRPr>
          </a:p>
        </p:txBody>
      </p:sp>
      <p:cxnSp>
        <p:nvCxnSpPr>
          <p:cNvPr id="8" name="Connecteur droit avec flèche 14"/>
          <p:cNvCxnSpPr/>
          <p:nvPr/>
        </p:nvCxnSpPr>
        <p:spPr>
          <a:xfrm>
            <a:off x="3276600" y="4149725"/>
            <a:ext cx="1439863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15"/>
          <p:cNvSpPr txBox="1">
            <a:spLocks noChangeArrowheads="1"/>
          </p:cNvSpPr>
          <p:nvPr/>
        </p:nvSpPr>
        <p:spPr bwMode="auto">
          <a:xfrm>
            <a:off x="3276600" y="36449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inkubace</a:t>
            </a:r>
            <a:endParaRPr lang="fr-FR" altLang="cs-CZ" sz="1800" dirty="0">
              <a:latin typeface="+mj-lt"/>
            </a:endParaRPr>
          </a:p>
        </p:txBody>
      </p:sp>
      <p:pic>
        <p:nvPicPr>
          <p:cNvPr id="10" name="Image 17" descr="Capture d’écran 2015-01-22 à 00.0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611188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20"/>
          <p:cNvSpPr txBox="1"/>
          <p:nvPr/>
        </p:nvSpPr>
        <p:spPr>
          <a:xfrm>
            <a:off x="5652120" y="2276475"/>
            <a:ext cx="36353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Žlutá barva</a:t>
            </a:r>
            <a:r>
              <a:rPr lang="fr-FR" altLang="cs-CZ" sz="1800" dirty="0" smtClean="0">
                <a:latin typeface="+mj-lt"/>
              </a:rPr>
              <a:t>:</a:t>
            </a:r>
            <a:endParaRPr lang="fr-FR" altLang="cs-CZ" sz="1800" dirty="0">
              <a:latin typeface="+mj-lt"/>
            </a:endParaRPr>
          </a:p>
          <a:p>
            <a:pPr eaLnBrk="1" hangingPunct="1"/>
            <a:endParaRPr lang="fr-FR" altLang="cs-CZ" sz="1800" dirty="0">
              <a:latin typeface="+mj-lt"/>
            </a:endParaRPr>
          </a:p>
          <a:p>
            <a:pPr eaLnBrk="1" hangingPunct="1"/>
            <a:r>
              <a:rPr lang="cs-CZ" altLang="cs-CZ" sz="1800" dirty="0" smtClean="0">
                <a:latin typeface="+mj-lt"/>
                <a:sym typeface="Wingdings" pitchFamily="2" charset="2"/>
              </a:rPr>
              <a:t> Kyselé pH</a:t>
            </a:r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cs-CZ" altLang="cs-CZ" sz="1800" dirty="0" smtClean="0">
                <a:latin typeface="+mj-lt"/>
                <a:sym typeface="Wingdings" pitchFamily="2" charset="2"/>
              </a:rPr>
              <a:t>  Bakterie produkuje kyselý odpad</a:t>
            </a:r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/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cs-CZ" altLang="cs-CZ" sz="1800" dirty="0" smtClean="0">
                <a:latin typeface="+mj-lt"/>
                <a:sym typeface="Wingdings" pitchFamily="2" charset="2"/>
              </a:rPr>
              <a:t>  Dokazuje přítomnost enzymů, které umožňují bakterii použít glukózu jako </a:t>
            </a:r>
            <a:r>
              <a:rPr lang="cs-CZ" altLang="cs-CZ" sz="1800" dirty="0" err="1" smtClean="0">
                <a:latin typeface="+mj-lt"/>
                <a:sym typeface="Wingdings" pitchFamily="2" charset="2"/>
              </a:rPr>
              <a:t>nutrient</a:t>
            </a:r>
            <a:r>
              <a:rPr lang="cs-CZ" altLang="cs-CZ" sz="1800" dirty="0" smtClean="0">
                <a:latin typeface="+mj-lt"/>
                <a:sym typeface="Wingdings" pitchFamily="2" charset="2"/>
              </a:rPr>
              <a:t>.</a:t>
            </a:r>
            <a:r>
              <a:rPr lang="fr-FR" altLang="cs-CZ" sz="1800" dirty="0" smtClean="0">
                <a:latin typeface="+mj-lt"/>
                <a:sym typeface="Wingdings" pitchFamily="2" charset="2"/>
              </a:rPr>
              <a:t> </a:t>
            </a:r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/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cs-CZ" altLang="cs-CZ" sz="1800" b="1" dirty="0" smtClean="0">
                <a:latin typeface="+mj-lt"/>
                <a:sym typeface="Wingdings" pitchFamily="2" charset="2"/>
              </a:rPr>
              <a:t>  </a:t>
            </a:r>
            <a:r>
              <a:rPr lang="fr-FR" altLang="cs-CZ" sz="1800" b="1" dirty="0" smtClean="0">
                <a:latin typeface="+mj-lt"/>
                <a:sym typeface="Wingdings" pitchFamily="2" charset="2"/>
              </a:rPr>
              <a:t>Ba</a:t>
            </a:r>
            <a:r>
              <a:rPr lang="cs-CZ" altLang="cs-CZ" sz="1800" b="1" dirty="0" smtClean="0">
                <a:latin typeface="+mj-lt"/>
                <a:sym typeface="Wingdings" pitchFamily="2" charset="2"/>
              </a:rPr>
              <a:t>k</a:t>
            </a:r>
            <a:r>
              <a:rPr lang="fr-FR" altLang="cs-CZ" sz="1800" b="1" dirty="0" smtClean="0">
                <a:latin typeface="+mj-lt"/>
                <a:sym typeface="Wingdings" pitchFamily="2" charset="2"/>
              </a:rPr>
              <a:t>teri</a:t>
            </a:r>
            <a:r>
              <a:rPr lang="cs-CZ" altLang="cs-CZ" sz="1800" b="1" dirty="0" smtClean="0">
                <a:latin typeface="+mj-lt"/>
                <a:sym typeface="Wingdings" pitchFamily="2" charset="2"/>
              </a:rPr>
              <a:t>e</a:t>
            </a:r>
            <a:r>
              <a:rPr lang="fr-FR" altLang="cs-CZ" sz="1800" b="1" dirty="0" smtClean="0">
                <a:latin typeface="+mj-lt"/>
                <a:sym typeface="Wingdings" pitchFamily="2" charset="2"/>
              </a:rPr>
              <a:t> </a:t>
            </a:r>
            <a:r>
              <a:rPr lang="fr-FR" altLang="cs-CZ" sz="1800" b="1" dirty="0">
                <a:latin typeface="+mj-lt"/>
                <a:sym typeface="Wingdings" pitchFamily="2" charset="2"/>
              </a:rPr>
              <a:t>« </a:t>
            </a:r>
            <a:r>
              <a:rPr lang="fr-FR" altLang="cs-CZ" sz="1800" b="1" dirty="0" smtClean="0">
                <a:latin typeface="+mj-lt"/>
                <a:sym typeface="Wingdings" pitchFamily="2" charset="2"/>
              </a:rPr>
              <a:t>glu</a:t>
            </a:r>
            <a:r>
              <a:rPr lang="cs-CZ" altLang="cs-CZ" sz="1800" b="1" dirty="0" err="1" smtClean="0">
                <a:latin typeface="+mj-lt"/>
                <a:sym typeface="Wingdings" pitchFamily="2" charset="2"/>
              </a:rPr>
              <a:t>kóza</a:t>
            </a:r>
            <a:r>
              <a:rPr lang="fr-FR" altLang="cs-CZ" sz="1800" b="1" dirty="0" smtClean="0">
                <a:latin typeface="+mj-lt"/>
                <a:sym typeface="Wingdings" pitchFamily="2" charset="2"/>
              </a:rPr>
              <a:t> </a:t>
            </a:r>
            <a:r>
              <a:rPr lang="fr-FR" altLang="cs-CZ" sz="1800" b="1" dirty="0">
                <a:latin typeface="+mj-lt"/>
                <a:sym typeface="Wingdings" pitchFamily="2" charset="2"/>
              </a:rPr>
              <a:t>+</a:t>
            </a:r>
            <a:r>
              <a:rPr lang="fr-FR" altLang="cs-CZ" sz="1800" dirty="0">
                <a:latin typeface="+mj-lt"/>
                <a:sym typeface="Wingdings" pitchFamily="2" charset="2"/>
              </a:rPr>
              <a:t> » 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971550" y="1700213"/>
            <a:ext cx="4611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u="sng" dirty="0" smtClean="0">
                <a:latin typeface="+mj-lt"/>
              </a:rPr>
              <a:t>Příklad</a:t>
            </a:r>
            <a:r>
              <a:rPr lang="fr-FR" altLang="cs-CZ" sz="1800" dirty="0" smtClean="0">
                <a:latin typeface="+mj-lt"/>
              </a:rPr>
              <a:t>: </a:t>
            </a:r>
            <a:r>
              <a:rPr lang="cs-CZ" altLang="cs-CZ" sz="1800" dirty="0" smtClean="0">
                <a:latin typeface="+mj-lt"/>
              </a:rPr>
              <a:t>vyšetřit schopnost užití glukózy bakterií</a:t>
            </a:r>
            <a:endParaRPr lang="fr-FR" altLang="cs-CZ" sz="1800" dirty="0">
              <a:latin typeface="+mj-lt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>
                <a:latin typeface="+mj-lt"/>
              </a:rPr>
              <a:t>8</a:t>
            </a:fld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80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Příprava</a:t>
            </a:r>
            <a:r>
              <a:rPr lang="cs-CZ" sz="32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pro identifikaci</a:t>
            </a:r>
            <a:endParaRPr lang="cs-CZ" sz="32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oneTexte 12"/>
          <p:cNvSpPr txBox="1"/>
          <p:nvPr/>
        </p:nvSpPr>
        <p:spPr>
          <a:xfrm>
            <a:off x="684213" y="2060575"/>
            <a:ext cx="7920037" cy="39703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dirty="0" smtClean="0">
                <a:latin typeface="+mj-lt"/>
              </a:rPr>
              <a:t>Příklady s dvěma různými bakteriemi</a:t>
            </a:r>
            <a:r>
              <a:rPr lang="fr-FR" altLang="cs-CZ" sz="1800" dirty="0" smtClean="0">
                <a:latin typeface="+mj-lt"/>
              </a:rPr>
              <a:t>:</a:t>
            </a:r>
            <a:endParaRPr lang="fr-FR" altLang="cs-CZ" sz="1800" dirty="0">
              <a:latin typeface="+mj-lt"/>
            </a:endParaRPr>
          </a:p>
          <a:p>
            <a:pPr eaLnBrk="1" hangingPunct="1"/>
            <a:endParaRPr lang="fr-FR" altLang="cs-CZ" sz="1800" dirty="0">
              <a:latin typeface="+mj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cs-CZ" sz="1800" i="1" dirty="0" smtClean="0">
                <a:latin typeface="+mj-lt"/>
              </a:rPr>
              <a:t>E.coli</a:t>
            </a:r>
            <a:r>
              <a:rPr lang="fr-FR" altLang="cs-CZ" sz="1800" dirty="0" smtClean="0">
                <a:latin typeface="+mj-lt"/>
              </a:rPr>
              <a:t> </a:t>
            </a:r>
            <a:r>
              <a:rPr lang="cs-CZ" altLang="cs-CZ" sz="1800" dirty="0" smtClean="0">
                <a:latin typeface="+mj-lt"/>
              </a:rPr>
              <a:t>může používat jako </a:t>
            </a:r>
            <a:r>
              <a:rPr lang="cs-CZ" altLang="cs-CZ" sz="1800" dirty="0" err="1" smtClean="0">
                <a:latin typeface="+mj-lt"/>
              </a:rPr>
              <a:t>nutrient</a:t>
            </a:r>
            <a:r>
              <a:rPr lang="fr-FR" altLang="cs-CZ" sz="1800" dirty="0" smtClean="0">
                <a:latin typeface="+mj-lt"/>
              </a:rPr>
              <a:t> glu</a:t>
            </a:r>
            <a:r>
              <a:rPr lang="cs-CZ" altLang="cs-CZ" sz="1800" dirty="0" err="1" smtClean="0">
                <a:latin typeface="+mj-lt"/>
              </a:rPr>
              <a:t>kózu</a:t>
            </a:r>
            <a:r>
              <a:rPr lang="fr-FR" altLang="cs-CZ" sz="1800" dirty="0" smtClean="0">
                <a:latin typeface="+mj-lt"/>
              </a:rPr>
              <a:t>, mann</a:t>
            </a:r>
            <a:r>
              <a:rPr lang="cs-CZ" altLang="cs-CZ" sz="1800" dirty="0" err="1" smtClean="0">
                <a:latin typeface="+mj-lt"/>
              </a:rPr>
              <a:t>ózu</a:t>
            </a:r>
            <a:r>
              <a:rPr lang="fr-FR" altLang="cs-CZ" sz="1800" dirty="0" smtClean="0">
                <a:latin typeface="+mj-lt"/>
              </a:rPr>
              <a:t>, </a:t>
            </a:r>
            <a:r>
              <a:rPr lang="fr-FR" altLang="cs-CZ" sz="1800" dirty="0">
                <a:latin typeface="+mj-lt"/>
              </a:rPr>
              <a:t>and </a:t>
            </a:r>
            <a:r>
              <a:rPr lang="fr-FR" altLang="cs-CZ" sz="1800" dirty="0" smtClean="0">
                <a:latin typeface="+mj-lt"/>
              </a:rPr>
              <a:t>arabin</a:t>
            </a:r>
            <a:r>
              <a:rPr lang="cs-CZ" altLang="cs-CZ" sz="1800" dirty="0" err="1" smtClean="0">
                <a:latin typeface="+mj-lt"/>
              </a:rPr>
              <a:t>ózu</a:t>
            </a:r>
            <a:r>
              <a:rPr lang="cs-CZ" altLang="cs-CZ" sz="1800" dirty="0" smtClean="0">
                <a:latin typeface="+mj-lt"/>
              </a:rPr>
              <a:t>, ale nikoliv amylázu</a:t>
            </a:r>
          </a:p>
          <a:p>
            <a:pPr eaLnBrk="1" hangingPunct="1"/>
            <a:r>
              <a:rPr lang="cs-CZ" altLang="cs-CZ" sz="1800" dirty="0" smtClean="0">
                <a:latin typeface="+mj-lt"/>
                <a:sym typeface="Wingdings" pitchFamily="2" charset="2"/>
              </a:rPr>
              <a:t>     </a:t>
            </a:r>
            <a:r>
              <a:rPr lang="fr-FR" altLang="cs-CZ" sz="1800" i="1" dirty="0" smtClean="0">
                <a:latin typeface="+mj-lt"/>
                <a:sym typeface="Wingdings" pitchFamily="2" charset="2"/>
              </a:rPr>
              <a:t>Profile</a:t>
            </a:r>
            <a:r>
              <a:rPr lang="fr-FR" altLang="cs-CZ" sz="1800" dirty="0" smtClean="0">
                <a:latin typeface="+mj-lt"/>
                <a:sym typeface="Wingdings" pitchFamily="2" charset="2"/>
              </a:rPr>
              <a:t> = </a:t>
            </a:r>
            <a:r>
              <a:rPr lang="fr-FR" altLang="cs-CZ" sz="1800" dirty="0">
                <a:latin typeface="+mj-lt"/>
                <a:sym typeface="Wingdings" pitchFamily="2" charset="2"/>
              </a:rPr>
              <a:t>GLU +    MAN +    ARA +     AMY – </a:t>
            </a:r>
          </a:p>
          <a:p>
            <a:pPr eaLnBrk="1" hangingPunct="1"/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/>
            <a:endParaRPr lang="fr-FR" altLang="cs-CZ" sz="1800" dirty="0">
              <a:latin typeface="+mj-lt"/>
              <a:sym typeface="Wingdings" pitchFamily="2" charset="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cs-CZ" sz="1800" i="1" dirty="0" smtClean="0">
                <a:latin typeface="+mj-lt"/>
                <a:sym typeface="Wingdings" pitchFamily="2" charset="2"/>
              </a:rPr>
              <a:t>E.tarda</a:t>
            </a:r>
            <a:r>
              <a:rPr lang="fr-FR" altLang="cs-CZ" sz="1800" dirty="0" smtClean="0">
                <a:latin typeface="+mj-lt"/>
                <a:sym typeface="Wingdings" pitchFamily="2" charset="2"/>
              </a:rPr>
              <a:t> </a:t>
            </a:r>
            <a:r>
              <a:rPr lang="cs-CZ" altLang="cs-CZ" sz="1800" dirty="0" smtClean="0">
                <a:latin typeface="+mj-lt"/>
              </a:rPr>
              <a:t>může používat jako </a:t>
            </a:r>
            <a:r>
              <a:rPr lang="cs-CZ" altLang="cs-CZ" sz="1800" dirty="0" err="1" smtClean="0">
                <a:latin typeface="+mj-lt"/>
              </a:rPr>
              <a:t>nutrient</a:t>
            </a:r>
            <a:r>
              <a:rPr lang="fr-FR" altLang="cs-CZ" sz="1800" dirty="0" smtClean="0">
                <a:latin typeface="+mj-lt"/>
              </a:rPr>
              <a:t> glu</a:t>
            </a:r>
            <a:r>
              <a:rPr lang="cs-CZ" altLang="cs-CZ" sz="1800" dirty="0" err="1" smtClean="0">
                <a:latin typeface="+mj-lt"/>
              </a:rPr>
              <a:t>kózu</a:t>
            </a:r>
            <a:r>
              <a:rPr lang="fr-FR" altLang="cs-CZ" sz="1800" dirty="0" smtClean="0">
                <a:latin typeface="+mj-lt"/>
              </a:rPr>
              <a:t>, </a:t>
            </a:r>
            <a:r>
              <a:rPr lang="cs-CZ" altLang="cs-CZ" sz="1800" dirty="0" smtClean="0">
                <a:latin typeface="+mj-lt"/>
              </a:rPr>
              <a:t>ale nikoli </a:t>
            </a:r>
            <a:r>
              <a:rPr lang="fr-FR" altLang="cs-CZ" sz="1800" dirty="0" smtClean="0">
                <a:latin typeface="+mj-lt"/>
              </a:rPr>
              <a:t>mann</a:t>
            </a:r>
            <a:r>
              <a:rPr lang="cs-CZ" altLang="cs-CZ" sz="1800" dirty="0" err="1" smtClean="0">
                <a:latin typeface="+mj-lt"/>
              </a:rPr>
              <a:t>ózu</a:t>
            </a:r>
            <a:r>
              <a:rPr lang="fr-FR" altLang="cs-CZ" sz="1800" dirty="0" smtClean="0">
                <a:latin typeface="+mj-lt"/>
              </a:rPr>
              <a:t>, arabin</a:t>
            </a:r>
            <a:r>
              <a:rPr lang="cs-CZ" altLang="cs-CZ" sz="1800" dirty="0" err="1" smtClean="0">
                <a:latin typeface="+mj-lt"/>
              </a:rPr>
              <a:t>ózu</a:t>
            </a:r>
            <a:r>
              <a:rPr lang="cs-CZ" altLang="cs-CZ" sz="1800" dirty="0" smtClean="0">
                <a:latin typeface="+mj-lt"/>
              </a:rPr>
              <a:t> a amylázu</a:t>
            </a:r>
          </a:p>
          <a:p>
            <a:pPr eaLnBrk="1" hangingPunct="1"/>
            <a:r>
              <a:rPr lang="cs-CZ" altLang="cs-CZ" sz="1800" i="1" dirty="0" smtClean="0">
                <a:latin typeface="+mj-lt"/>
                <a:sym typeface="Wingdings" panose="05000000000000000000" pitchFamily="2" charset="2"/>
              </a:rPr>
              <a:t>    </a:t>
            </a:r>
            <a:r>
              <a:rPr lang="cs-CZ" altLang="cs-CZ" sz="18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cs-CZ" altLang="cs-CZ" sz="1800" i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altLang="cs-CZ" sz="1800" i="1" dirty="0" smtClean="0">
                <a:latin typeface="+mj-lt"/>
                <a:sym typeface="Wingdings" pitchFamily="2" charset="2"/>
              </a:rPr>
              <a:t>Profile</a:t>
            </a:r>
            <a:r>
              <a:rPr lang="fr-FR" altLang="cs-CZ" sz="1800" dirty="0" smtClean="0">
                <a:latin typeface="+mj-lt"/>
                <a:sym typeface="Wingdings" pitchFamily="2" charset="2"/>
              </a:rPr>
              <a:t> = </a:t>
            </a:r>
            <a:r>
              <a:rPr lang="fr-FR" altLang="cs-CZ" sz="1800" dirty="0">
                <a:latin typeface="+mj-lt"/>
                <a:sym typeface="Wingdings" pitchFamily="2" charset="2"/>
              </a:rPr>
              <a:t>GLU +    MAN -     ARA –     AMY –</a:t>
            </a:r>
          </a:p>
          <a:p>
            <a:pPr eaLnBrk="1" hangingPunct="1">
              <a:buFont typeface="Wingdings" pitchFamily="2" charset="2"/>
              <a:buChar char="à"/>
            </a:pPr>
            <a:endParaRPr lang="fr-FR" altLang="cs-CZ" sz="1800" dirty="0">
              <a:latin typeface="+mj-lt"/>
              <a:sym typeface="Wingdings" pitchFamily="2" charset="2"/>
            </a:endParaRPr>
          </a:p>
          <a:p>
            <a:pPr eaLnBrk="1" hangingPunct="1"/>
            <a:endParaRPr lang="fr-FR" altLang="cs-CZ" sz="1800" b="1" dirty="0">
              <a:solidFill>
                <a:srgbClr val="FF0000"/>
              </a:solidFill>
              <a:latin typeface="+mj-lt"/>
              <a:sym typeface="Wingdings" pitchFamily="2" charset="2"/>
            </a:endParaRPr>
          </a:p>
          <a:p>
            <a:pPr algn="ctr" eaLnBrk="1" hangingPunct="1"/>
            <a:r>
              <a:rPr lang="cs-CZ" altLang="cs-CZ" sz="18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Každá bakterie má specifický biochemický profil</a:t>
            </a:r>
            <a:endParaRPr lang="fr-FR" altLang="cs-CZ" sz="1800" b="1" dirty="0">
              <a:solidFill>
                <a:srgbClr val="FF0000"/>
              </a:solidFill>
              <a:latin typeface="+mj-lt"/>
              <a:sym typeface="Wingdings" pitchFamily="2" charset="2"/>
            </a:endParaRPr>
          </a:p>
          <a:p>
            <a:pPr eaLnBrk="1" hangingPunct="1"/>
            <a:r>
              <a:rPr lang="fr-FR" altLang="cs-CZ" sz="1800" dirty="0">
                <a:latin typeface="+mj-lt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900113" y="1628775"/>
            <a:ext cx="23908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cs-CZ" altLang="cs-CZ" sz="1800" b="1" dirty="0" smtClean="0">
                <a:latin typeface="+mj-lt"/>
              </a:rPr>
              <a:t>Jak rozlišit bakterie </a:t>
            </a:r>
            <a:r>
              <a:rPr lang="fr-FR" altLang="cs-CZ" sz="1800" b="1" dirty="0" smtClean="0">
                <a:latin typeface="+mj-lt"/>
              </a:rPr>
              <a:t>???</a:t>
            </a:r>
            <a:endParaRPr lang="fr-FR" altLang="cs-CZ" sz="1800" b="1" dirty="0">
              <a:latin typeface="+mj-lt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701E-77BC-4E3F-9269-66A9BDF5051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6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1142</Words>
  <Application>Microsoft Office PowerPoint</Application>
  <PresentationFormat>Předvádění na obrazovce (4:3)</PresentationFormat>
  <Paragraphs>282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· Identifikace bakterií ·</vt:lpstr>
      <vt:lpstr>Základní postup při identifikaci bakterií</vt:lpstr>
      <vt:lpstr>Základní postup při identifikaci bakterií</vt:lpstr>
      <vt:lpstr>Základní postup při identifikaci bakterií</vt:lpstr>
      <vt:lpstr>Metabolismus bakterie a biochemická bakteriální identifikace</vt:lpstr>
      <vt:lpstr>Metabolismus bakterie</vt:lpstr>
      <vt:lpstr>Metabolismus bakterie</vt:lpstr>
      <vt:lpstr>Příprava pro identifikaci</vt:lpstr>
      <vt:lpstr>Příprava pro identifikaci</vt:lpstr>
      <vt:lpstr>Prezentace aplikace PowerPoint</vt:lpstr>
      <vt:lpstr>Identifikační média (prostředí)</vt:lpstr>
      <vt:lpstr>Prezentace aplikace PowerPoint</vt:lpstr>
      <vt:lpstr>Multi-test miniaturizovaný systém: API system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API system</vt:lpstr>
      <vt:lpstr>API system</vt:lpstr>
      <vt:lpstr>API system</vt:lpstr>
      <vt:lpstr>Provádění pokusu Identifikace bakterie – 1. část</vt:lpstr>
      <vt:lpstr>Dostupné materiály</vt:lpstr>
      <vt:lpstr>Příprava bakteriální suspenze</vt:lpstr>
      <vt:lpstr>Příprava API systému</vt:lpstr>
      <vt:lpstr>Plnění API systému - úvod</vt:lpstr>
      <vt:lpstr>Plnění API systému</vt:lpstr>
      <vt:lpstr>Plnění API systému</vt:lpstr>
      <vt:lpstr>Plnění API systému</vt:lpstr>
      <vt:lpstr>Provádění pokusu Identifikace bakterie – 2. část</vt:lpstr>
      <vt:lpstr>Prezentace aplikace PowerPoint</vt:lpstr>
      <vt:lpstr>Prezentace aplikace PowerPoint</vt:lpstr>
      <vt:lpstr>Výsledky</vt:lpstr>
      <vt:lpstr>Výsledky</vt:lpstr>
      <vt:lpstr>Výsledky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Identifikace bakterií</dc:title>
  <dc:creator>Terka</dc:creator>
  <cp:lastModifiedBy>krumpholcova</cp:lastModifiedBy>
  <cp:revision>51</cp:revision>
  <dcterms:created xsi:type="dcterms:W3CDTF">2015-05-03T17:28:27Z</dcterms:created>
  <dcterms:modified xsi:type="dcterms:W3CDTF">2015-05-20T21:16:02Z</dcterms:modified>
</cp:coreProperties>
</file>