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1" r:id="rId3"/>
    <p:sldId id="256" r:id="rId4"/>
    <p:sldId id="261" r:id="rId5"/>
    <p:sldId id="262" r:id="rId6"/>
    <p:sldId id="265" r:id="rId7"/>
    <p:sldId id="259" r:id="rId8"/>
    <p:sldId id="260" r:id="rId9"/>
    <p:sldId id="263" r:id="rId10"/>
    <p:sldId id="264" r:id="rId11"/>
    <p:sldId id="266" r:id="rId12"/>
    <p:sldId id="278" r:id="rId13"/>
    <p:sldId id="279" r:id="rId14"/>
    <p:sldId id="280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ří Gardoň" initials="JG" lastIdx="1" clrIdx="0">
    <p:extLst>
      <p:ext uri="{19B8F6BF-5375-455C-9EA6-DF929625EA0E}">
        <p15:presenceInfo xmlns:p15="http://schemas.microsoft.com/office/powerpoint/2012/main" userId="4d47cfeb14db12b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rka\Desktop\Bohatstv&#237;%20Zem&#283;%202015-16\rozpo&#269;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4000" b="1" dirty="0">
                <a:effectLst/>
              </a:rPr>
              <a:t>Cash </a:t>
            </a:r>
            <a:r>
              <a:rPr lang="cs-CZ" sz="4000" b="1" dirty="0" err="1">
                <a:effectLst/>
              </a:rPr>
              <a:t>Flow</a:t>
            </a:r>
            <a:endParaRPr lang="cs-CZ" sz="4000" b="1" dirty="0">
              <a:effectLst/>
            </a:endParaRPr>
          </a:p>
        </c:rich>
      </c:tx>
      <c:layout>
        <c:manualLayout>
          <c:xMode val="edge"/>
          <c:yMode val="edge"/>
          <c:x val="0.4273749530327225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7608272383538204"/>
          <c:y val="8.3453776611256927E-2"/>
          <c:w val="0.80694251108627424"/>
          <c:h val="0.79936395450568676"/>
        </c:manualLayout>
      </c:layout>
      <c:scatterChart>
        <c:scatterStyle val="lineMarker"/>
        <c:varyColors val="0"/>
        <c:ser>
          <c:idx val="0"/>
          <c:order val="0"/>
          <c:tx>
            <c:strRef>
              <c:f>CF!$C$2</c:f>
              <c:strCache>
                <c:ptCount val="1"/>
                <c:pt idx="0">
                  <c:v>Cash Flow 1</c:v>
                </c:pt>
              </c:strCache>
            </c:strRef>
          </c:tx>
          <c:spPr>
            <a:ln w="889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CF!$B$3:$B$32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CF!$C$3:$C$32</c:f>
              <c:numCache>
                <c:formatCode>_-* #,##0\ "Kč"_-;\-* #,##0\ "Kč"_-;_-* "-"??\ "Kč"_-;_-@_-</c:formatCode>
                <c:ptCount val="30"/>
                <c:pt idx="0" formatCode="_(&quot;Kč&quot;* #,##0_);_(&quot;Kč&quot;* \(#,##0\);_(&quot;Kč&quot;* &quot;-&quot;_);_(@_)">
                  <c:v>2034745974</c:v>
                </c:pt>
                <c:pt idx="1">
                  <c:v>2034745974</c:v>
                </c:pt>
                <c:pt idx="2">
                  <c:v>2034745974</c:v>
                </c:pt>
                <c:pt idx="3">
                  <c:v>2034745974</c:v>
                </c:pt>
                <c:pt idx="4">
                  <c:v>2034745974</c:v>
                </c:pt>
                <c:pt idx="5">
                  <c:v>2008844357.24</c:v>
                </c:pt>
                <c:pt idx="6">
                  <c:v>2008844357.24</c:v>
                </c:pt>
                <c:pt idx="7">
                  <c:v>2008844357.24</c:v>
                </c:pt>
                <c:pt idx="8">
                  <c:v>2008844357.24</c:v>
                </c:pt>
                <c:pt idx="9">
                  <c:v>2008844357.24</c:v>
                </c:pt>
                <c:pt idx="10">
                  <c:v>2008844357.24</c:v>
                </c:pt>
                <c:pt idx="11">
                  <c:v>2008844357.24</c:v>
                </c:pt>
                <c:pt idx="12">
                  <c:v>2008844357.24</c:v>
                </c:pt>
                <c:pt idx="13">
                  <c:v>2008844357.24</c:v>
                </c:pt>
                <c:pt idx="14">
                  <c:v>2008844357.24</c:v>
                </c:pt>
                <c:pt idx="15">
                  <c:v>2008844357.24</c:v>
                </c:pt>
                <c:pt idx="16">
                  <c:v>2008844357.24</c:v>
                </c:pt>
                <c:pt idx="17">
                  <c:v>2008844357.24</c:v>
                </c:pt>
                <c:pt idx="18">
                  <c:v>2008844357.24</c:v>
                </c:pt>
                <c:pt idx="19">
                  <c:v>2008844357.24</c:v>
                </c:pt>
                <c:pt idx="20">
                  <c:v>2008844357.24</c:v>
                </c:pt>
                <c:pt idx="21">
                  <c:v>2008844357.24</c:v>
                </c:pt>
                <c:pt idx="22">
                  <c:v>2008844357.24</c:v>
                </c:pt>
                <c:pt idx="23">
                  <c:v>2008844357.24</c:v>
                </c:pt>
                <c:pt idx="24">
                  <c:v>2008844357.24</c:v>
                </c:pt>
                <c:pt idx="25">
                  <c:v>2008844357.24</c:v>
                </c:pt>
                <c:pt idx="26">
                  <c:v>2008844357.24</c:v>
                </c:pt>
                <c:pt idx="27">
                  <c:v>2008844357.24</c:v>
                </c:pt>
                <c:pt idx="28">
                  <c:v>2008844357.24</c:v>
                </c:pt>
                <c:pt idx="29">
                  <c:v>2008844357.24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CF!$D$2</c:f>
              <c:strCache>
                <c:ptCount val="1"/>
                <c:pt idx="0">
                  <c:v>Cash Flow 2</c:v>
                </c:pt>
              </c:strCache>
            </c:strRef>
          </c:tx>
          <c:spPr>
            <a:ln w="889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CF!$B$3:$B$32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CF!$D$3:$D$32</c:f>
              <c:numCache>
                <c:formatCode>_-* #,##0\ "Kč"_-;\-* #,##0\ "Kč"_-;_-* "-"??\ "Kč"_-;_-@_-</c:formatCode>
                <c:ptCount val="30"/>
                <c:pt idx="0">
                  <c:v>2034745974</c:v>
                </c:pt>
                <c:pt idx="1">
                  <c:v>2034745974</c:v>
                </c:pt>
                <c:pt idx="2">
                  <c:v>2034745974</c:v>
                </c:pt>
                <c:pt idx="3">
                  <c:v>2034745974</c:v>
                </c:pt>
                <c:pt idx="4">
                  <c:v>2019465160.3461537</c:v>
                </c:pt>
                <c:pt idx="5">
                  <c:v>2019465160.3461537</c:v>
                </c:pt>
                <c:pt idx="6">
                  <c:v>2019465160.3461537</c:v>
                </c:pt>
                <c:pt idx="7">
                  <c:v>2019465160.3461537</c:v>
                </c:pt>
                <c:pt idx="8">
                  <c:v>2019465160.3461537</c:v>
                </c:pt>
                <c:pt idx="9">
                  <c:v>2019465160.3461537</c:v>
                </c:pt>
                <c:pt idx="10">
                  <c:v>2019465160.3461537</c:v>
                </c:pt>
                <c:pt idx="11">
                  <c:v>2019465160.3461537</c:v>
                </c:pt>
                <c:pt idx="12">
                  <c:v>2019465160.3461537</c:v>
                </c:pt>
                <c:pt idx="13">
                  <c:v>2019465160.3461537</c:v>
                </c:pt>
                <c:pt idx="14">
                  <c:v>2019465160.3461537</c:v>
                </c:pt>
                <c:pt idx="15">
                  <c:v>2019465160.3461537</c:v>
                </c:pt>
                <c:pt idx="16">
                  <c:v>2019465160.3461537</c:v>
                </c:pt>
                <c:pt idx="17">
                  <c:v>2019465160.3461537</c:v>
                </c:pt>
                <c:pt idx="18">
                  <c:v>2019465160.3461537</c:v>
                </c:pt>
                <c:pt idx="19">
                  <c:v>2019465160.3461537</c:v>
                </c:pt>
                <c:pt idx="20">
                  <c:v>2019465160.3461537</c:v>
                </c:pt>
                <c:pt idx="21">
                  <c:v>2019465160.3461537</c:v>
                </c:pt>
                <c:pt idx="22">
                  <c:v>2019465160.3461537</c:v>
                </c:pt>
                <c:pt idx="23">
                  <c:v>2019465160.3461537</c:v>
                </c:pt>
                <c:pt idx="24">
                  <c:v>2019465160.3461537</c:v>
                </c:pt>
                <c:pt idx="25">
                  <c:v>2019465160.3461537</c:v>
                </c:pt>
                <c:pt idx="26">
                  <c:v>2019465160.3461537</c:v>
                </c:pt>
                <c:pt idx="27">
                  <c:v>2019465160.3461537</c:v>
                </c:pt>
                <c:pt idx="28">
                  <c:v>2019465160.3461537</c:v>
                </c:pt>
                <c:pt idx="29">
                  <c:v>2019465160.3461537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CF!$E$2</c:f>
              <c:strCache>
                <c:ptCount val="1"/>
                <c:pt idx="0">
                  <c:v>Cash Flow 3</c:v>
                </c:pt>
              </c:strCache>
            </c:strRef>
          </c:tx>
          <c:spPr>
            <a:ln w="889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CF!$B$3:$B$32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CF!$E$3:$E$32</c:f>
              <c:numCache>
                <c:formatCode>_-* #,##0\ "Kč"_-;\-* #,##0\ "Kč"_-;_-* "-"??\ "Kč"_-;_-@_-</c:formatCode>
                <c:ptCount val="30"/>
                <c:pt idx="0">
                  <c:v>2034745974</c:v>
                </c:pt>
                <c:pt idx="1">
                  <c:v>2034745974</c:v>
                </c:pt>
                <c:pt idx="2">
                  <c:v>2006288815.4642856</c:v>
                </c:pt>
                <c:pt idx="3">
                  <c:v>2006288815.4642856</c:v>
                </c:pt>
                <c:pt idx="4">
                  <c:v>2006288815.4642856</c:v>
                </c:pt>
                <c:pt idx="5">
                  <c:v>2006288815.4642856</c:v>
                </c:pt>
                <c:pt idx="6">
                  <c:v>2006288815.4642856</c:v>
                </c:pt>
                <c:pt idx="7">
                  <c:v>2006288815.4642856</c:v>
                </c:pt>
                <c:pt idx="8">
                  <c:v>2006288815.4642856</c:v>
                </c:pt>
                <c:pt idx="9">
                  <c:v>2006288815.4642856</c:v>
                </c:pt>
                <c:pt idx="10">
                  <c:v>2006288815.4642856</c:v>
                </c:pt>
                <c:pt idx="11">
                  <c:v>2006288815.4642856</c:v>
                </c:pt>
                <c:pt idx="12">
                  <c:v>2006288815.4642856</c:v>
                </c:pt>
                <c:pt idx="13">
                  <c:v>2006288815.4642856</c:v>
                </c:pt>
                <c:pt idx="14">
                  <c:v>2006288815.4642856</c:v>
                </c:pt>
                <c:pt idx="15">
                  <c:v>2006288815.4642856</c:v>
                </c:pt>
                <c:pt idx="16">
                  <c:v>2006288815.4642856</c:v>
                </c:pt>
                <c:pt idx="17">
                  <c:v>2006288815.4642856</c:v>
                </c:pt>
                <c:pt idx="18">
                  <c:v>2006288815.4642856</c:v>
                </c:pt>
                <c:pt idx="19">
                  <c:v>2006288815.4642856</c:v>
                </c:pt>
                <c:pt idx="20">
                  <c:v>2006288815.4642856</c:v>
                </c:pt>
                <c:pt idx="21">
                  <c:v>2006288815.4642856</c:v>
                </c:pt>
                <c:pt idx="22">
                  <c:v>2006288815.4642856</c:v>
                </c:pt>
                <c:pt idx="23">
                  <c:v>2006288815.4642856</c:v>
                </c:pt>
                <c:pt idx="24">
                  <c:v>2006288815.4642856</c:v>
                </c:pt>
                <c:pt idx="25">
                  <c:v>2006288815.4642856</c:v>
                </c:pt>
                <c:pt idx="26">
                  <c:v>2006288815.4642856</c:v>
                </c:pt>
                <c:pt idx="27">
                  <c:v>2006288815.4642856</c:v>
                </c:pt>
                <c:pt idx="28">
                  <c:v>2006288815.4642856</c:v>
                </c:pt>
                <c:pt idx="29">
                  <c:v>2006288815.4642856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271400"/>
        <c:axId val="228406904"/>
      </c:scatterChart>
      <c:valAx>
        <c:axId val="193271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8406904"/>
        <c:crosses val="autoZero"/>
        <c:crossBetween val="midCat"/>
      </c:valAx>
      <c:valAx>
        <c:axId val="228406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Kč&quot;* #,##0_);_(&quot;Kč&quot;* \(#,##0\);_(&quot;Kč&quot;* &quot;-&quot;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32714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816496376024965"/>
          <c:y val="0.93518139399241751"/>
          <c:w val="0.5236700724795007"/>
          <c:h val="6.481860600758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F324E7-0236-4539-B9FC-62E5C3520E77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39812A7D-81BF-4849-AF62-5CF8CDCD7C1A}">
      <dgm:prSet phldrT="[Text]"/>
      <dgm:spPr/>
      <dgm:t>
        <a:bodyPr/>
        <a:lstStyle/>
        <a:p>
          <a:r>
            <a:rPr lang="cs-CZ" dirty="0" smtClean="0"/>
            <a:t>NPV 1</a:t>
          </a:r>
          <a:br>
            <a:rPr lang="cs-CZ" dirty="0" smtClean="0"/>
          </a:br>
          <a:r>
            <a:rPr lang="cs-CZ" dirty="0" smtClean="0"/>
            <a:t>22,21 mld.</a:t>
          </a:r>
          <a:endParaRPr lang="cs-CZ" dirty="0"/>
        </a:p>
      </dgm:t>
    </dgm:pt>
    <dgm:pt modelId="{3E654572-75EF-412B-BDED-83D1D9D21E27}" type="parTrans" cxnId="{28588E3F-3AC8-4265-93AF-C85855424985}">
      <dgm:prSet/>
      <dgm:spPr/>
      <dgm:t>
        <a:bodyPr/>
        <a:lstStyle/>
        <a:p>
          <a:endParaRPr lang="cs-CZ"/>
        </a:p>
      </dgm:t>
    </dgm:pt>
    <dgm:pt modelId="{28605636-34B4-4145-8E11-57303E2676FD}" type="sibTrans" cxnId="{28588E3F-3AC8-4265-93AF-C85855424985}">
      <dgm:prSet/>
      <dgm:spPr/>
      <dgm:t>
        <a:bodyPr/>
        <a:lstStyle/>
        <a:p>
          <a:endParaRPr lang="cs-CZ"/>
        </a:p>
      </dgm:t>
    </dgm:pt>
    <dgm:pt modelId="{478E422C-D3EF-40A4-954D-F462763E28A7}">
      <dgm:prSet phldrT="[Text]"/>
      <dgm:spPr/>
      <dgm:t>
        <a:bodyPr/>
        <a:lstStyle/>
        <a:p>
          <a:r>
            <a:rPr lang="cs-CZ" dirty="0" smtClean="0"/>
            <a:t>NPV 2</a:t>
          </a:r>
          <a:br>
            <a:rPr lang="cs-CZ" dirty="0" smtClean="0"/>
          </a:br>
          <a:r>
            <a:rPr lang="cs-CZ" dirty="0" smtClean="0"/>
            <a:t>22,34 mld.</a:t>
          </a:r>
          <a:endParaRPr lang="cs-CZ" dirty="0"/>
        </a:p>
      </dgm:t>
    </dgm:pt>
    <dgm:pt modelId="{4DA5C0CB-761E-43C2-8692-FD489C5B0377}" type="parTrans" cxnId="{8B37759A-F587-40EA-8A5A-B5581E1633BC}">
      <dgm:prSet/>
      <dgm:spPr/>
      <dgm:t>
        <a:bodyPr/>
        <a:lstStyle/>
        <a:p>
          <a:endParaRPr lang="cs-CZ"/>
        </a:p>
      </dgm:t>
    </dgm:pt>
    <dgm:pt modelId="{01BAFDD9-E905-432C-A0F4-A0BA5E1A6E83}" type="sibTrans" cxnId="{8B37759A-F587-40EA-8A5A-B5581E1633BC}">
      <dgm:prSet/>
      <dgm:spPr/>
      <dgm:t>
        <a:bodyPr/>
        <a:lstStyle/>
        <a:p>
          <a:endParaRPr lang="cs-CZ"/>
        </a:p>
      </dgm:t>
    </dgm:pt>
    <dgm:pt modelId="{0473F530-3827-4766-955F-D1E79B1B33D8}">
      <dgm:prSet phldrT="[Text]"/>
      <dgm:spPr/>
      <dgm:t>
        <a:bodyPr/>
        <a:lstStyle/>
        <a:p>
          <a:r>
            <a:rPr lang="cs-CZ" dirty="0" smtClean="0"/>
            <a:t>NPV 3</a:t>
          </a:r>
          <a:br>
            <a:rPr lang="cs-CZ" dirty="0" smtClean="0"/>
          </a:br>
          <a:r>
            <a:rPr lang="cs-CZ" dirty="0" smtClean="0"/>
            <a:t>22,64 mld.</a:t>
          </a:r>
          <a:endParaRPr lang="cs-CZ" dirty="0"/>
        </a:p>
      </dgm:t>
    </dgm:pt>
    <dgm:pt modelId="{0EF1C659-FB30-47F5-A674-AA1195D14FA5}" type="parTrans" cxnId="{1F1B2884-DB66-4E88-A65E-D845C9091C77}">
      <dgm:prSet/>
      <dgm:spPr/>
      <dgm:t>
        <a:bodyPr/>
        <a:lstStyle/>
        <a:p>
          <a:endParaRPr lang="cs-CZ"/>
        </a:p>
      </dgm:t>
    </dgm:pt>
    <dgm:pt modelId="{1E43EB6C-5869-412B-A410-43EBA0658CAE}" type="sibTrans" cxnId="{1F1B2884-DB66-4E88-A65E-D845C9091C77}">
      <dgm:prSet/>
      <dgm:spPr/>
      <dgm:t>
        <a:bodyPr/>
        <a:lstStyle/>
        <a:p>
          <a:endParaRPr lang="cs-CZ"/>
        </a:p>
      </dgm:t>
    </dgm:pt>
    <dgm:pt modelId="{22F48B7F-928C-42D0-B559-3EC973E1ABED}" type="pres">
      <dgm:prSet presAssocID="{CDF324E7-0236-4539-B9FC-62E5C3520E77}" presName="Name0" presStyleCnt="0">
        <dgm:presLayoutVars>
          <dgm:dir/>
          <dgm:resizeHandles val="exact"/>
        </dgm:presLayoutVars>
      </dgm:prSet>
      <dgm:spPr/>
    </dgm:pt>
    <dgm:pt modelId="{5F717CC5-5783-4C00-A481-80F4574C6B89}" type="pres">
      <dgm:prSet presAssocID="{39812A7D-81BF-4849-AF62-5CF8CDCD7C1A}" presName="node" presStyleLbl="node1" presStyleIdx="0" presStyleCnt="3" custScaleX="144886" custScaleY="15758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370D28-66BA-403D-99A1-53CA97A689EC}" type="pres">
      <dgm:prSet presAssocID="{28605636-34B4-4145-8E11-57303E2676FD}" presName="sibTrans" presStyleLbl="sibTrans2D1" presStyleIdx="0" presStyleCnt="2"/>
      <dgm:spPr/>
      <dgm:t>
        <a:bodyPr/>
        <a:lstStyle/>
        <a:p>
          <a:endParaRPr lang="cs-CZ"/>
        </a:p>
      </dgm:t>
    </dgm:pt>
    <dgm:pt modelId="{EEA3DB2F-9BCE-4F65-8F30-2CB2458D5F50}" type="pres">
      <dgm:prSet presAssocID="{28605636-34B4-4145-8E11-57303E2676FD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A694C565-BEE3-4DD9-990A-FE0FBD304845}" type="pres">
      <dgm:prSet presAssocID="{478E422C-D3EF-40A4-954D-F462763E28A7}" presName="node" presStyleLbl="node1" presStyleIdx="1" presStyleCnt="3" custScaleX="135201" custScaleY="15566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2D761B-32BE-4CBD-9710-99B3F94041C6}" type="pres">
      <dgm:prSet presAssocID="{01BAFDD9-E905-432C-A0F4-A0BA5E1A6E83}" presName="sibTrans" presStyleLbl="sibTrans2D1" presStyleIdx="1" presStyleCnt="2"/>
      <dgm:spPr/>
      <dgm:t>
        <a:bodyPr/>
        <a:lstStyle/>
        <a:p>
          <a:endParaRPr lang="cs-CZ"/>
        </a:p>
      </dgm:t>
    </dgm:pt>
    <dgm:pt modelId="{34E1B68C-93F2-4C90-8762-C296FCC18BBB}" type="pres">
      <dgm:prSet presAssocID="{01BAFDD9-E905-432C-A0F4-A0BA5E1A6E83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32E7B420-1F75-48BB-94AC-C68922D23650}" type="pres">
      <dgm:prSet presAssocID="{0473F530-3827-4766-955F-D1E79B1B33D8}" presName="node" presStyleLbl="node1" presStyleIdx="2" presStyleCnt="3" custScaleX="142981" custScaleY="15312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B5344E6-B227-455D-86B9-BB7B753AB421}" type="presOf" srcId="{28605636-34B4-4145-8E11-57303E2676FD}" destId="{EEA3DB2F-9BCE-4F65-8F30-2CB2458D5F50}" srcOrd="1" destOrd="0" presId="urn:microsoft.com/office/officeart/2005/8/layout/process1"/>
    <dgm:cxn modelId="{7580B6ED-CECE-40A0-8DAA-38B437838CF7}" type="presOf" srcId="{478E422C-D3EF-40A4-954D-F462763E28A7}" destId="{A694C565-BEE3-4DD9-990A-FE0FBD304845}" srcOrd="0" destOrd="0" presId="urn:microsoft.com/office/officeart/2005/8/layout/process1"/>
    <dgm:cxn modelId="{8C1F6C14-6FBE-4F55-B2DC-D5544C12C17F}" type="presOf" srcId="{28605636-34B4-4145-8E11-57303E2676FD}" destId="{03370D28-66BA-403D-99A1-53CA97A689EC}" srcOrd="0" destOrd="0" presId="urn:microsoft.com/office/officeart/2005/8/layout/process1"/>
    <dgm:cxn modelId="{7F962041-C142-4002-A6D3-C8CF3D16C709}" type="presOf" srcId="{0473F530-3827-4766-955F-D1E79B1B33D8}" destId="{32E7B420-1F75-48BB-94AC-C68922D23650}" srcOrd="0" destOrd="0" presId="urn:microsoft.com/office/officeart/2005/8/layout/process1"/>
    <dgm:cxn modelId="{8B37759A-F587-40EA-8A5A-B5581E1633BC}" srcId="{CDF324E7-0236-4539-B9FC-62E5C3520E77}" destId="{478E422C-D3EF-40A4-954D-F462763E28A7}" srcOrd="1" destOrd="0" parTransId="{4DA5C0CB-761E-43C2-8692-FD489C5B0377}" sibTransId="{01BAFDD9-E905-432C-A0F4-A0BA5E1A6E83}"/>
    <dgm:cxn modelId="{9A535085-713C-43BE-A93D-778D68764A06}" type="presOf" srcId="{39812A7D-81BF-4849-AF62-5CF8CDCD7C1A}" destId="{5F717CC5-5783-4C00-A481-80F4574C6B89}" srcOrd="0" destOrd="0" presId="urn:microsoft.com/office/officeart/2005/8/layout/process1"/>
    <dgm:cxn modelId="{F6FF337C-358D-4D35-828E-B04A75AEF44C}" type="presOf" srcId="{CDF324E7-0236-4539-B9FC-62E5C3520E77}" destId="{22F48B7F-928C-42D0-B559-3EC973E1ABED}" srcOrd="0" destOrd="0" presId="urn:microsoft.com/office/officeart/2005/8/layout/process1"/>
    <dgm:cxn modelId="{35404979-FF82-48F5-B4FB-7D9F3252DE10}" type="presOf" srcId="{01BAFDD9-E905-432C-A0F4-A0BA5E1A6E83}" destId="{E82D761B-32BE-4CBD-9710-99B3F94041C6}" srcOrd="0" destOrd="0" presId="urn:microsoft.com/office/officeart/2005/8/layout/process1"/>
    <dgm:cxn modelId="{28588E3F-3AC8-4265-93AF-C85855424985}" srcId="{CDF324E7-0236-4539-B9FC-62E5C3520E77}" destId="{39812A7D-81BF-4849-AF62-5CF8CDCD7C1A}" srcOrd="0" destOrd="0" parTransId="{3E654572-75EF-412B-BDED-83D1D9D21E27}" sibTransId="{28605636-34B4-4145-8E11-57303E2676FD}"/>
    <dgm:cxn modelId="{9EC28537-036D-4E0F-91F4-557E4B1FC163}" type="presOf" srcId="{01BAFDD9-E905-432C-A0F4-A0BA5E1A6E83}" destId="{34E1B68C-93F2-4C90-8762-C296FCC18BBB}" srcOrd="1" destOrd="0" presId="urn:microsoft.com/office/officeart/2005/8/layout/process1"/>
    <dgm:cxn modelId="{1F1B2884-DB66-4E88-A65E-D845C9091C77}" srcId="{CDF324E7-0236-4539-B9FC-62E5C3520E77}" destId="{0473F530-3827-4766-955F-D1E79B1B33D8}" srcOrd="2" destOrd="0" parTransId="{0EF1C659-FB30-47F5-A674-AA1195D14FA5}" sibTransId="{1E43EB6C-5869-412B-A410-43EBA0658CAE}"/>
    <dgm:cxn modelId="{F48710AC-B293-453C-9664-E769CB9D73EF}" type="presParOf" srcId="{22F48B7F-928C-42D0-B559-3EC973E1ABED}" destId="{5F717CC5-5783-4C00-A481-80F4574C6B89}" srcOrd="0" destOrd="0" presId="urn:microsoft.com/office/officeart/2005/8/layout/process1"/>
    <dgm:cxn modelId="{7D5AA310-A587-48E6-AC59-5E0480A50116}" type="presParOf" srcId="{22F48B7F-928C-42D0-B559-3EC973E1ABED}" destId="{03370D28-66BA-403D-99A1-53CA97A689EC}" srcOrd="1" destOrd="0" presId="urn:microsoft.com/office/officeart/2005/8/layout/process1"/>
    <dgm:cxn modelId="{70A3E7E4-2E73-4B4D-815A-F9E1CEC1B7A9}" type="presParOf" srcId="{03370D28-66BA-403D-99A1-53CA97A689EC}" destId="{EEA3DB2F-9BCE-4F65-8F30-2CB2458D5F50}" srcOrd="0" destOrd="0" presId="urn:microsoft.com/office/officeart/2005/8/layout/process1"/>
    <dgm:cxn modelId="{C6879EEE-8DCF-4458-801D-FCA38C94652B}" type="presParOf" srcId="{22F48B7F-928C-42D0-B559-3EC973E1ABED}" destId="{A694C565-BEE3-4DD9-990A-FE0FBD304845}" srcOrd="2" destOrd="0" presId="urn:microsoft.com/office/officeart/2005/8/layout/process1"/>
    <dgm:cxn modelId="{3993063F-F2A6-4067-917A-2EBA4D9B999C}" type="presParOf" srcId="{22F48B7F-928C-42D0-B559-3EC973E1ABED}" destId="{E82D761B-32BE-4CBD-9710-99B3F94041C6}" srcOrd="3" destOrd="0" presId="urn:microsoft.com/office/officeart/2005/8/layout/process1"/>
    <dgm:cxn modelId="{0A3D9343-CBE0-47C2-9E02-43B4EEA67F3A}" type="presParOf" srcId="{E82D761B-32BE-4CBD-9710-99B3F94041C6}" destId="{34E1B68C-93F2-4C90-8762-C296FCC18BBB}" srcOrd="0" destOrd="0" presId="urn:microsoft.com/office/officeart/2005/8/layout/process1"/>
    <dgm:cxn modelId="{1BF2AE38-3AB6-41E6-8DEF-0C15C30FC2A2}" type="presParOf" srcId="{22F48B7F-928C-42D0-B559-3EC973E1ABED}" destId="{32E7B420-1F75-48BB-94AC-C68922D2365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E6E916-5FD3-4EFC-80EA-D0C9DD030B97}" type="doc">
      <dgm:prSet loTypeId="urn:microsoft.com/office/officeart/2005/8/layout/matrix1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8E6F7BD-E17B-4CF1-B9B9-2A11977C7B42}">
      <dgm:prSet phldrT="[Text]"/>
      <dgm:spPr/>
      <dgm:t>
        <a:bodyPr/>
        <a:lstStyle/>
        <a:p>
          <a:pPr algn="ctr"/>
          <a:r>
            <a:rPr lang="cs-CZ" dirty="0" smtClean="0"/>
            <a:t>SWOT analýza</a:t>
          </a:r>
          <a:endParaRPr lang="cs-CZ" dirty="0"/>
        </a:p>
      </dgm:t>
    </dgm:pt>
    <dgm:pt modelId="{75FBC1F7-4257-49C7-8C07-BE4D72CD7440}" type="parTrans" cxnId="{5A7DF32B-E816-4934-A62E-685A95D285D5}">
      <dgm:prSet/>
      <dgm:spPr/>
      <dgm:t>
        <a:bodyPr/>
        <a:lstStyle/>
        <a:p>
          <a:pPr algn="ctr"/>
          <a:endParaRPr lang="cs-CZ"/>
        </a:p>
      </dgm:t>
    </dgm:pt>
    <dgm:pt modelId="{CCC07A03-AE81-4602-9751-DCDFE2A615BA}" type="sibTrans" cxnId="{5A7DF32B-E816-4934-A62E-685A95D285D5}">
      <dgm:prSet/>
      <dgm:spPr/>
      <dgm:t>
        <a:bodyPr/>
        <a:lstStyle/>
        <a:p>
          <a:pPr algn="ctr"/>
          <a:endParaRPr lang="cs-CZ"/>
        </a:p>
      </dgm:t>
    </dgm:pt>
    <dgm:pt modelId="{904077E6-590F-4251-BAE2-512023327CCA}">
      <dgm:prSet phldrT="[Text]"/>
      <dgm:spPr/>
      <dgm:t>
        <a:bodyPr/>
        <a:lstStyle/>
        <a:p>
          <a:pPr algn="ctr"/>
          <a:r>
            <a:rPr lang="cs-CZ" dirty="0" smtClean="0"/>
            <a:t>Silné stránky</a:t>
          </a:r>
          <a:endParaRPr lang="cs-CZ" dirty="0"/>
        </a:p>
      </dgm:t>
    </dgm:pt>
    <dgm:pt modelId="{83FDD58C-854F-4C6D-B463-1FFFAE81F40B}" type="parTrans" cxnId="{537E98B2-3F38-4BFC-A5FC-004B1D09A327}">
      <dgm:prSet/>
      <dgm:spPr/>
      <dgm:t>
        <a:bodyPr/>
        <a:lstStyle/>
        <a:p>
          <a:pPr algn="ctr"/>
          <a:endParaRPr lang="cs-CZ"/>
        </a:p>
      </dgm:t>
    </dgm:pt>
    <dgm:pt modelId="{1BDD6BD0-1517-4E12-AE3E-8DB1BD940FBB}" type="sibTrans" cxnId="{537E98B2-3F38-4BFC-A5FC-004B1D09A327}">
      <dgm:prSet/>
      <dgm:spPr/>
      <dgm:t>
        <a:bodyPr/>
        <a:lstStyle/>
        <a:p>
          <a:pPr algn="ctr"/>
          <a:endParaRPr lang="cs-CZ"/>
        </a:p>
      </dgm:t>
    </dgm:pt>
    <dgm:pt modelId="{EF45631A-8B22-457C-9228-71E6C4CF9FE1}">
      <dgm:prSet phldrT="[Text]"/>
      <dgm:spPr/>
      <dgm:t>
        <a:bodyPr/>
        <a:lstStyle/>
        <a:p>
          <a:pPr algn="ctr"/>
          <a:r>
            <a:rPr lang="cs-CZ" dirty="0" smtClean="0"/>
            <a:t>Slabé stránky</a:t>
          </a:r>
          <a:endParaRPr lang="cs-CZ" dirty="0"/>
        </a:p>
      </dgm:t>
    </dgm:pt>
    <dgm:pt modelId="{2AB5AA7C-3E3B-44DA-8EC5-B7F3C0B7DBD7}" type="parTrans" cxnId="{719E969A-4777-48BC-B45B-259960206369}">
      <dgm:prSet/>
      <dgm:spPr/>
      <dgm:t>
        <a:bodyPr/>
        <a:lstStyle/>
        <a:p>
          <a:pPr algn="ctr"/>
          <a:endParaRPr lang="cs-CZ"/>
        </a:p>
      </dgm:t>
    </dgm:pt>
    <dgm:pt modelId="{EC62DB68-3C37-488E-855C-115CA2E49FD1}" type="sibTrans" cxnId="{719E969A-4777-48BC-B45B-259960206369}">
      <dgm:prSet/>
      <dgm:spPr/>
      <dgm:t>
        <a:bodyPr/>
        <a:lstStyle/>
        <a:p>
          <a:pPr algn="ctr"/>
          <a:endParaRPr lang="cs-CZ"/>
        </a:p>
      </dgm:t>
    </dgm:pt>
    <dgm:pt modelId="{CF6C251E-755A-4985-B97F-3FBFDD61F4D2}">
      <dgm:prSet phldrT="[Text]"/>
      <dgm:spPr/>
      <dgm:t>
        <a:bodyPr/>
        <a:lstStyle/>
        <a:p>
          <a:pPr algn="ctr"/>
          <a:r>
            <a:rPr lang="cs-CZ" dirty="0" smtClean="0"/>
            <a:t>Příležitosti</a:t>
          </a:r>
          <a:endParaRPr lang="cs-CZ" dirty="0"/>
        </a:p>
      </dgm:t>
    </dgm:pt>
    <dgm:pt modelId="{BF3BEFA5-EBA6-45A3-8F3F-D648FF3B5D97}" type="parTrans" cxnId="{CA08DF56-1A48-45CE-8B92-51A33EC6A4DC}">
      <dgm:prSet/>
      <dgm:spPr/>
      <dgm:t>
        <a:bodyPr/>
        <a:lstStyle/>
        <a:p>
          <a:pPr algn="ctr"/>
          <a:endParaRPr lang="cs-CZ"/>
        </a:p>
      </dgm:t>
    </dgm:pt>
    <dgm:pt modelId="{005BC6AB-D31D-48EF-8A09-887A46C72D6B}" type="sibTrans" cxnId="{CA08DF56-1A48-45CE-8B92-51A33EC6A4DC}">
      <dgm:prSet/>
      <dgm:spPr/>
      <dgm:t>
        <a:bodyPr/>
        <a:lstStyle/>
        <a:p>
          <a:pPr algn="ctr"/>
          <a:endParaRPr lang="cs-CZ"/>
        </a:p>
      </dgm:t>
    </dgm:pt>
    <dgm:pt modelId="{842AD942-F040-47F5-9A68-DB413957CC4D}">
      <dgm:prSet phldrT="[Text]"/>
      <dgm:spPr/>
      <dgm:t>
        <a:bodyPr/>
        <a:lstStyle/>
        <a:p>
          <a:pPr algn="ctr"/>
          <a:r>
            <a:rPr lang="cs-CZ" dirty="0" smtClean="0"/>
            <a:t>Hrozby</a:t>
          </a:r>
          <a:endParaRPr lang="cs-CZ" dirty="0"/>
        </a:p>
      </dgm:t>
    </dgm:pt>
    <dgm:pt modelId="{94DDD908-8603-4FDA-B404-67C6CE82AE8D}" type="parTrans" cxnId="{48CBDB89-FC7D-4902-B3DD-4AE59FD78507}">
      <dgm:prSet/>
      <dgm:spPr/>
      <dgm:t>
        <a:bodyPr/>
        <a:lstStyle/>
        <a:p>
          <a:pPr algn="ctr"/>
          <a:endParaRPr lang="cs-CZ"/>
        </a:p>
      </dgm:t>
    </dgm:pt>
    <dgm:pt modelId="{C24CF4A6-A1FB-40D1-AA7C-0563905AF635}" type="sibTrans" cxnId="{48CBDB89-FC7D-4902-B3DD-4AE59FD78507}">
      <dgm:prSet/>
      <dgm:spPr/>
      <dgm:t>
        <a:bodyPr/>
        <a:lstStyle/>
        <a:p>
          <a:pPr algn="ctr"/>
          <a:endParaRPr lang="cs-CZ"/>
        </a:p>
      </dgm:t>
    </dgm:pt>
    <dgm:pt modelId="{4FD34B18-5DC8-4C67-8DDC-A8461F182984}" type="pres">
      <dgm:prSet presAssocID="{22E6E916-5FD3-4EFC-80EA-D0C9DD030B9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5F8F5E7-8F55-45D0-9006-885470AEE167}" type="pres">
      <dgm:prSet presAssocID="{22E6E916-5FD3-4EFC-80EA-D0C9DD030B97}" presName="matrix" presStyleCnt="0"/>
      <dgm:spPr/>
    </dgm:pt>
    <dgm:pt modelId="{84B18906-24BC-4239-9336-A0C148B00C4E}" type="pres">
      <dgm:prSet presAssocID="{22E6E916-5FD3-4EFC-80EA-D0C9DD030B97}" presName="tile1" presStyleLbl="node1" presStyleIdx="0" presStyleCnt="4" custLinFactNeighborY="527"/>
      <dgm:spPr/>
      <dgm:t>
        <a:bodyPr/>
        <a:lstStyle/>
        <a:p>
          <a:endParaRPr lang="cs-CZ"/>
        </a:p>
      </dgm:t>
    </dgm:pt>
    <dgm:pt modelId="{58CB2A1D-BE49-4D04-83C2-21096E8274DC}" type="pres">
      <dgm:prSet presAssocID="{22E6E916-5FD3-4EFC-80EA-D0C9DD030B9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651BDD-907C-424E-85E5-0A1B017C7171}" type="pres">
      <dgm:prSet presAssocID="{22E6E916-5FD3-4EFC-80EA-D0C9DD030B97}" presName="tile2" presStyleLbl="node1" presStyleIdx="1" presStyleCnt="4"/>
      <dgm:spPr/>
      <dgm:t>
        <a:bodyPr/>
        <a:lstStyle/>
        <a:p>
          <a:endParaRPr lang="cs-CZ"/>
        </a:p>
      </dgm:t>
    </dgm:pt>
    <dgm:pt modelId="{A0E6BDD1-DE3A-421E-817E-E11736F30FFE}" type="pres">
      <dgm:prSet presAssocID="{22E6E916-5FD3-4EFC-80EA-D0C9DD030B9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FA81AAC-60C5-48D5-89B6-416AB16234C9}" type="pres">
      <dgm:prSet presAssocID="{22E6E916-5FD3-4EFC-80EA-D0C9DD030B97}" presName="tile3" presStyleLbl="node1" presStyleIdx="2" presStyleCnt="4"/>
      <dgm:spPr/>
      <dgm:t>
        <a:bodyPr/>
        <a:lstStyle/>
        <a:p>
          <a:endParaRPr lang="cs-CZ"/>
        </a:p>
      </dgm:t>
    </dgm:pt>
    <dgm:pt modelId="{CCCF2766-AC31-42D1-9B39-B532ACBDCD70}" type="pres">
      <dgm:prSet presAssocID="{22E6E916-5FD3-4EFC-80EA-D0C9DD030B9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C0CD31-BC13-44FC-A867-F97EDD4819FE}" type="pres">
      <dgm:prSet presAssocID="{22E6E916-5FD3-4EFC-80EA-D0C9DD030B97}" presName="tile4" presStyleLbl="node1" presStyleIdx="3" presStyleCnt="4"/>
      <dgm:spPr/>
      <dgm:t>
        <a:bodyPr/>
        <a:lstStyle/>
        <a:p>
          <a:endParaRPr lang="cs-CZ"/>
        </a:p>
      </dgm:t>
    </dgm:pt>
    <dgm:pt modelId="{C7A92782-528C-4C9F-A617-0760A6656DD7}" type="pres">
      <dgm:prSet presAssocID="{22E6E916-5FD3-4EFC-80EA-D0C9DD030B9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F755B39-5250-42E3-9250-1722D4D9E5C0}" type="pres">
      <dgm:prSet presAssocID="{22E6E916-5FD3-4EFC-80EA-D0C9DD030B9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510730CD-5F0B-40F3-8FF6-0E173044EC36}" type="presOf" srcId="{CF6C251E-755A-4985-B97F-3FBFDD61F4D2}" destId="{0FA81AAC-60C5-48D5-89B6-416AB16234C9}" srcOrd="0" destOrd="0" presId="urn:microsoft.com/office/officeart/2005/8/layout/matrix1"/>
    <dgm:cxn modelId="{60304D06-CCA3-43BB-96BE-45BAC735EDBC}" type="presOf" srcId="{904077E6-590F-4251-BAE2-512023327CCA}" destId="{58CB2A1D-BE49-4D04-83C2-21096E8274DC}" srcOrd="1" destOrd="0" presId="urn:microsoft.com/office/officeart/2005/8/layout/matrix1"/>
    <dgm:cxn modelId="{719E969A-4777-48BC-B45B-259960206369}" srcId="{D8E6F7BD-E17B-4CF1-B9B9-2A11977C7B42}" destId="{EF45631A-8B22-457C-9228-71E6C4CF9FE1}" srcOrd="1" destOrd="0" parTransId="{2AB5AA7C-3E3B-44DA-8EC5-B7F3C0B7DBD7}" sibTransId="{EC62DB68-3C37-488E-855C-115CA2E49FD1}"/>
    <dgm:cxn modelId="{FF96F60A-E0FA-4D58-9235-1ADA3193FD85}" type="presOf" srcId="{D8E6F7BD-E17B-4CF1-B9B9-2A11977C7B42}" destId="{3F755B39-5250-42E3-9250-1722D4D9E5C0}" srcOrd="0" destOrd="0" presId="urn:microsoft.com/office/officeart/2005/8/layout/matrix1"/>
    <dgm:cxn modelId="{BAC3BDC4-8B35-43F0-BF08-7BB8EDF2A163}" type="presOf" srcId="{22E6E916-5FD3-4EFC-80EA-D0C9DD030B97}" destId="{4FD34B18-5DC8-4C67-8DDC-A8461F182984}" srcOrd="0" destOrd="0" presId="urn:microsoft.com/office/officeart/2005/8/layout/matrix1"/>
    <dgm:cxn modelId="{537E98B2-3F38-4BFC-A5FC-004B1D09A327}" srcId="{D8E6F7BD-E17B-4CF1-B9B9-2A11977C7B42}" destId="{904077E6-590F-4251-BAE2-512023327CCA}" srcOrd="0" destOrd="0" parTransId="{83FDD58C-854F-4C6D-B463-1FFFAE81F40B}" sibTransId="{1BDD6BD0-1517-4E12-AE3E-8DB1BD940FBB}"/>
    <dgm:cxn modelId="{48CBDB89-FC7D-4902-B3DD-4AE59FD78507}" srcId="{D8E6F7BD-E17B-4CF1-B9B9-2A11977C7B42}" destId="{842AD942-F040-47F5-9A68-DB413957CC4D}" srcOrd="3" destOrd="0" parTransId="{94DDD908-8603-4FDA-B404-67C6CE82AE8D}" sibTransId="{C24CF4A6-A1FB-40D1-AA7C-0563905AF635}"/>
    <dgm:cxn modelId="{499B1B55-4A69-4517-9267-902F07FEE6D0}" type="presOf" srcId="{CF6C251E-755A-4985-B97F-3FBFDD61F4D2}" destId="{CCCF2766-AC31-42D1-9B39-B532ACBDCD70}" srcOrd="1" destOrd="0" presId="urn:microsoft.com/office/officeart/2005/8/layout/matrix1"/>
    <dgm:cxn modelId="{5A7DF32B-E816-4934-A62E-685A95D285D5}" srcId="{22E6E916-5FD3-4EFC-80EA-D0C9DD030B97}" destId="{D8E6F7BD-E17B-4CF1-B9B9-2A11977C7B42}" srcOrd="0" destOrd="0" parTransId="{75FBC1F7-4257-49C7-8C07-BE4D72CD7440}" sibTransId="{CCC07A03-AE81-4602-9751-DCDFE2A615BA}"/>
    <dgm:cxn modelId="{10AC9393-E87D-46F7-B4FF-7DED1A23B70B}" type="presOf" srcId="{EF45631A-8B22-457C-9228-71E6C4CF9FE1}" destId="{A0E6BDD1-DE3A-421E-817E-E11736F30FFE}" srcOrd="1" destOrd="0" presId="urn:microsoft.com/office/officeart/2005/8/layout/matrix1"/>
    <dgm:cxn modelId="{A25FF059-CFFD-414B-BC43-9A07E9269226}" type="presOf" srcId="{904077E6-590F-4251-BAE2-512023327CCA}" destId="{84B18906-24BC-4239-9336-A0C148B00C4E}" srcOrd="0" destOrd="0" presId="urn:microsoft.com/office/officeart/2005/8/layout/matrix1"/>
    <dgm:cxn modelId="{A3B1D1E6-8395-4DA1-995D-97A00C7C0D85}" type="presOf" srcId="{842AD942-F040-47F5-9A68-DB413957CC4D}" destId="{C7A92782-528C-4C9F-A617-0760A6656DD7}" srcOrd="1" destOrd="0" presId="urn:microsoft.com/office/officeart/2005/8/layout/matrix1"/>
    <dgm:cxn modelId="{CA08DF56-1A48-45CE-8B92-51A33EC6A4DC}" srcId="{D8E6F7BD-E17B-4CF1-B9B9-2A11977C7B42}" destId="{CF6C251E-755A-4985-B97F-3FBFDD61F4D2}" srcOrd="2" destOrd="0" parTransId="{BF3BEFA5-EBA6-45A3-8F3F-D648FF3B5D97}" sibTransId="{005BC6AB-D31D-48EF-8A09-887A46C72D6B}"/>
    <dgm:cxn modelId="{F4FE1C28-B543-4A89-ADC5-A73A6F436E99}" type="presOf" srcId="{842AD942-F040-47F5-9A68-DB413957CC4D}" destId="{F1C0CD31-BC13-44FC-A867-F97EDD4819FE}" srcOrd="0" destOrd="0" presId="urn:microsoft.com/office/officeart/2005/8/layout/matrix1"/>
    <dgm:cxn modelId="{0700D9E3-7C21-4543-8B23-0C6421B3C220}" type="presOf" srcId="{EF45631A-8B22-457C-9228-71E6C4CF9FE1}" destId="{F3651BDD-907C-424E-85E5-0A1B017C7171}" srcOrd="0" destOrd="0" presId="urn:microsoft.com/office/officeart/2005/8/layout/matrix1"/>
    <dgm:cxn modelId="{19DF1BA5-DB49-4F88-946A-82402B120834}" type="presParOf" srcId="{4FD34B18-5DC8-4C67-8DDC-A8461F182984}" destId="{F5F8F5E7-8F55-45D0-9006-885470AEE167}" srcOrd="0" destOrd="0" presId="urn:microsoft.com/office/officeart/2005/8/layout/matrix1"/>
    <dgm:cxn modelId="{68CCFB93-EE2C-4868-833A-B7DD64D1BA21}" type="presParOf" srcId="{F5F8F5E7-8F55-45D0-9006-885470AEE167}" destId="{84B18906-24BC-4239-9336-A0C148B00C4E}" srcOrd="0" destOrd="0" presId="urn:microsoft.com/office/officeart/2005/8/layout/matrix1"/>
    <dgm:cxn modelId="{CCD0253C-B3DE-49B4-B9C4-CA70BCAA0B89}" type="presParOf" srcId="{F5F8F5E7-8F55-45D0-9006-885470AEE167}" destId="{58CB2A1D-BE49-4D04-83C2-21096E8274DC}" srcOrd="1" destOrd="0" presId="urn:microsoft.com/office/officeart/2005/8/layout/matrix1"/>
    <dgm:cxn modelId="{7E759EF1-E1CA-4AB9-B5D7-1636F5473244}" type="presParOf" srcId="{F5F8F5E7-8F55-45D0-9006-885470AEE167}" destId="{F3651BDD-907C-424E-85E5-0A1B017C7171}" srcOrd="2" destOrd="0" presId="urn:microsoft.com/office/officeart/2005/8/layout/matrix1"/>
    <dgm:cxn modelId="{9AB2B699-6ED7-4779-880F-CEACEFD915A3}" type="presParOf" srcId="{F5F8F5E7-8F55-45D0-9006-885470AEE167}" destId="{A0E6BDD1-DE3A-421E-817E-E11736F30FFE}" srcOrd="3" destOrd="0" presId="urn:microsoft.com/office/officeart/2005/8/layout/matrix1"/>
    <dgm:cxn modelId="{CF0C863E-E78C-43C3-BDD7-AEF8A63108E6}" type="presParOf" srcId="{F5F8F5E7-8F55-45D0-9006-885470AEE167}" destId="{0FA81AAC-60C5-48D5-89B6-416AB16234C9}" srcOrd="4" destOrd="0" presId="urn:microsoft.com/office/officeart/2005/8/layout/matrix1"/>
    <dgm:cxn modelId="{43E082DD-C242-43CA-915E-7FBB25BCB38E}" type="presParOf" srcId="{F5F8F5E7-8F55-45D0-9006-885470AEE167}" destId="{CCCF2766-AC31-42D1-9B39-B532ACBDCD70}" srcOrd="5" destOrd="0" presId="urn:microsoft.com/office/officeart/2005/8/layout/matrix1"/>
    <dgm:cxn modelId="{49366110-3701-445D-950F-0F897BACB6D4}" type="presParOf" srcId="{F5F8F5E7-8F55-45D0-9006-885470AEE167}" destId="{F1C0CD31-BC13-44FC-A867-F97EDD4819FE}" srcOrd="6" destOrd="0" presId="urn:microsoft.com/office/officeart/2005/8/layout/matrix1"/>
    <dgm:cxn modelId="{F5B3AF40-22AA-4873-88AB-12C1DAE77FC8}" type="presParOf" srcId="{F5F8F5E7-8F55-45D0-9006-885470AEE167}" destId="{C7A92782-528C-4C9F-A617-0760A6656DD7}" srcOrd="7" destOrd="0" presId="urn:microsoft.com/office/officeart/2005/8/layout/matrix1"/>
    <dgm:cxn modelId="{9697DC1A-8FB9-4B5B-9012-2E498B99B907}" type="presParOf" srcId="{4FD34B18-5DC8-4C67-8DDC-A8461F182984}" destId="{3F755B39-5250-42E3-9250-1722D4D9E5C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17CC5-5783-4C00-A481-80F4574C6B89}">
      <dsp:nvSpPr>
        <dsp:cNvPr id="0" name=""/>
        <dsp:cNvSpPr/>
      </dsp:nvSpPr>
      <dsp:spPr>
        <a:xfrm>
          <a:off x="1396" y="2382250"/>
          <a:ext cx="3207927" cy="2093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300" kern="1200" dirty="0" smtClean="0"/>
            <a:t>NPV 1</a:t>
          </a:r>
          <a:br>
            <a:rPr lang="cs-CZ" sz="4300" kern="1200" dirty="0" smtClean="0"/>
          </a:br>
          <a:r>
            <a:rPr lang="cs-CZ" sz="4300" kern="1200" dirty="0" smtClean="0"/>
            <a:t>22,21 mld.</a:t>
          </a:r>
          <a:endParaRPr lang="cs-CZ" sz="4300" kern="1200" dirty="0"/>
        </a:p>
      </dsp:txBody>
      <dsp:txXfrm>
        <a:off x="62712" y="2443566"/>
        <a:ext cx="3085295" cy="1970865"/>
      </dsp:txXfrm>
    </dsp:sp>
    <dsp:sp modelId="{03370D28-66BA-403D-99A1-53CA97A689EC}">
      <dsp:nvSpPr>
        <dsp:cNvPr id="0" name=""/>
        <dsp:cNvSpPr/>
      </dsp:nvSpPr>
      <dsp:spPr>
        <a:xfrm>
          <a:off x="3430733" y="3154450"/>
          <a:ext cx="469390" cy="5490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300" kern="1200"/>
        </a:p>
      </dsp:txBody>
      <dsp:txXfrm>
        <a:off x="3430733" y="3264269"/>
        <a:ext cx="328573" cy="329459"/>
      </dsp:txXfrm>
    </dsp:sp>
    <dsp:sp modelId="{A694C565-BEE3-4DD9-990A-FE0FBD304845}">
      <dsp:nvSpPr>
        <dsp:cNvPr id="0" name=""/>
        <dsp:cNvSpPr/>
      </dsp:nvSpPr>
      <dsp:spPr>
        <a:xfrm>
          <a:off x="4094964" y="2395023"/>
          <a:ext cx="2993491" cy="2067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 dirty="0" smtClean="0"/>
            <a:t>NPV 2</a:t>
          </a:r>
          <a:br>
            <a:rPr lang="cs-CZ" sz="4200" kern="1200" dirty="0" smtClean="0"/>
          </a:br>
          <a:r>
            <a:rPr lang="cs-CZ" sz="4200" kern="1200" dirty="0" smtClean="0"/>
            <a:t>22,34 mld.</a:t>
          </a:r>
          <a:endParaRPr lang="cs-CZ" sz="4200" kern="1200" dirty="0"/>
        </a:p>
      </dsp:txBody>
      <dsp:txXfrm>
        <a:off x="4155532" y="2455591"/>
        <a:ext cx="2872355" cy="1946815"/>
      </dsp:txXfrm>
    </dsp:sp>
    <dsp:sp modelId="{E82D761B-32BE-4CBD-9710-99B3F94041C6}">
      <dsp:nvSpPr>
        <dsp:cNvPr id="0" name=""/>
        <dsp:cNvSpPr/>
      </dsp:nvSpPr>
      <dsp:spPr>
        <a:xfrm>
          <a:off x="7309866" y="3154450"/>
          <a:ext cx="469390" cy="5490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300" kern="1200"/>
        </a:p>
      </dsp:txBody>
      <dsp:txXfrm>
        <a:off x="7309866" y="3264269"/>
        <a:ext cx="328573" cy="329459"/>
      </dsp:txXfrm>
    </dsp:sp>
    <dsp:sp modelId="{32E7B420-1F75-48BB-94AC-C68922D23650}">
      <dsp:nvSpPr>
        <dsp:cNvPr id="0" name=""/>
        <dsp:cNvSpPr/>
      </dsp:nvSpPr>
      <dsp:spPr>
        <a:xfrm>
          <a:off x="7974097" y="2411915"/>
          <a:ext cx="3165748" cy="2034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100" kern="1200" dirty="0" smtClean="0"/>
            <a:t>NPV 3</a:t>
          </a:r>
          <a:br>
            <a:rPr lang="cs-CZ" sz="4100" kern="1200" dirty="0" smtClean="0"/>
          </a:br>
          <a:r>
            <a:rPr lang="cs-CZ" sz="4100" kern="1200" dirty="0" smtClean="0"/>
            <a:t>22,64 mld.</a:t>
          </a:r>
          <a:endParaRPr lang="cs-CZ" sz="4100" kern="1200" dirty="0"/>
        </a:p>
      </dsp:txBody>
      <dsp:txXfrm>
        <a:off x="8033676" y="2471494"/>
        <a:ext cx="3046590" cy="1915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18906-24BC-4239-9336-A0C148B00C4E}">
      <dsp:nvSpPr>
        <dsp:cNvPr id="0" name=""/>
        <dsp:cNvSpPr/>
      </dsp:nvSpPr>
      <dsp:spPr>
        <a:xfrm rot="16200000">
          <a:off x="1146571" y="-1129329"/>
          <a:ext cx="3271836" cy="556498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100" kern="1200" dirty="0" smtClean="0"/>
            <a:t>Silné stránky</a:t>
          </a:r>
          <a:endParaRPr lang="cs-CZ" sz="4100" kern="1200" dirty="0"/>
        </a:p>
      </dsp:txBody>
      <dsp:txXfrm rot="5400000">
        <a:off x="0" y="17243"/>
        <a:ext cx="5564980" cy="2453877"/>
      </dsp:txXfrm>
    </dsp:sp>
    <dsp:sp modelId="{F3651BDD-907C-424E-85E5-0A1B017C7171}">
      <dsp:nvSpPr>
        <dsp:cNvPr id="0" name=""/>
        <dsp:cNvSpPr/>
      </dsp:nvSpPr>
      <dsp:spPr>
        <a:xfrm>
          <a:off x="5564980" y="0"/>
          <a:ext cx="5564980" cy="3271836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100" kern="1200" dirty="0" smtClean="0"/>
            <a:t>Slabé stránky</a:t>
          </a:r>
          <a:endParaRPr lang="cs-CZ" sz="4100" kern="1200" dirty="0"/>
        </a:p>
      </dsp:txBody>
      <dsp:txXfrm>
        <a:off x="5564980" y="0"/>
        <a:ext cx="5564980" cy="2453877"/>
      </dsp:txXfrm>
    </dsp:sp>
    <dsp:sp modelId="{0FA81AAC-60C5-48D5-89B6-416AB16234C9}">
      <dsp:nvSpPr>
        <dsp:cNvPr id="0" name=""/>
        <dsp:cNvSpPr/>
      </dsp:nvSpPr>
      <dsp:spPr>
        <a:xfrm rot="10800000">
          <a:off x="0" y="3271836"/>
          <a:ext cx="5564980" cy="3271836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100" kern="1200" dirty="0" smtClean="0"/>
            <a:t>Příležitosti</a:t>
          </a:r>
          <a:endParaRPr lang="cs-CZ" sz="4100" kern="1200" dirty="0"/>
        </a:p>
      </dsp:txBody>
      <dsp:txXfrm rot="10800000">
        <a:off x="0" y="4089796"/>
        <a:ext cx="5564980" cy="2453877"/>
      </dsp:txXfrm>
    </dsp:sp>
    <dsp:sp modelId="{F1C0CD31-BC13-44FC-A867-F97EDD4819FE}">
      <dsp:nvSpPr>
        <dsp:cNvPr id="0" name=""/>
        <dsp:cNvSpPr/>
      </dsp:nvSpPr>
      <dsp:spPr>
        <a:xfrm rot="5400000">
          <a:off x="6711552" y="2125265"/>
          <a:ext cx="3271836" cy="556498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100" kern="1200" dirty="0" smtClean="0"/>
            <a:t>Hrozby</a:t>
          </a:r>
          <a:endParaRPr lang="cs-CZ" sz="4100" kern="1200" dirty="0"/>
        </a:p>
      </dsp:txBody>
      <dsp:txXfrm rot="-5400000">
        <a:off x="5564980" y="4089795"/>
        <a:ext cx="5564980" cy="2453877"/>
      </dsp:txXfrm>
    </dsp:sp>
    <dsp:sp modelId="{3F755B39-5250-42E3-9250-1722D4D9E5C0}">
      <dsp:nvSpPr>
        <dsp:cNvPr id="0" name=""/>
        <dsp:cNvSpPr/>
      </dsp:nvSpPr>
      <dsp:spPr>
        <a:xfrm>
          <a:off x="3895486" y="2453877"/>
          <a:ext cx="3338988" cy="1635918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100" kern="1200" dirty="0" smtClean="0"/>
            <a:t>SWOT analýza</a:t>
          </a:r>
          <a:endParaRPr lang="cs-CZ" sz="4100" kern="1200" dirty="0"/>
        </a:p>
      </dsp:txBody>
      <dsp:txXfrm>
        <a:off x="3975345" y="2533736"/>
        <a:ext cx="3179270" cy="1476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3220-CE0B-4921-8F06-9AAD37D9290B}" type="datetimeFigureOut">
              <a:rPr lang="cs-CZ" smtClean="0"/>
              <a:t>16. 3. 2016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C84C-7B1C-4F0B-AC34-609F433F7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2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3220-CE0B-4921-8F06-9AAD37D9290B}" type="datetimeFigureOut">
              <a:rPr lang="cs-CZ" smtClean="0"/>
              <a:t>16. 3. 2016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C84C-7B1C-4F0B-AC34-609F433F7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62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3220-CE0B-4921-8F06-9AAD37D9290B}" type="datetimeFigureOut">
              <a:rPr lang="cs-CZ" smtClean="0"/>
              <a:t>16. 3. 2016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C84C-7B1C-4F0B-AC34-609F433F7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61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3220-CE0B-4921-8F06-9AAD37D9290B}" type="datetimeFigureOut">
              <a:rPr lang="cs-CZ" smtClean="0"/>
              <a:t>16. 3. 2016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C84C-7B1C-4F0B-AC34-609F433F7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6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3220-CE0B-4921-8F06-9AAD37D9290B}" type="datetimeFigureOut">
              <a:rPr lang="cs-CZ" smtClean="0"/>
              <a:t>16. 3. 2016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C84C-7B1C-4F0B-AC34-609F433F7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79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3220-CE0B-4921-8F06-9AAD37D9290B}" type="datetimeFigureOut">
              <a:rPr lang="cs-CZ" smtClean="0"/>
              <a:t>16. 3. 2016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C84C-7B1C-4F0B-AC34-609F433F7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13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3220-CE0B-4921-8F06-9AAD37D9290B}" type="datetimeFigureOut">
              <a:rPr lang="cs-CZ" smtClean="0"/>
              <a:t>16. 3. 2016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C84C-7B1C-4F0B-AC34-609F433F7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37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3220-CE0B-4921-8F06-9AAD37D9290B}" type="datetimeFigureOut">
              <a:rPr lang="cs-CZ" smtClean="0"/>
              <a:t>16. 3. 2016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C84C-7B1C-4F0B-AC34-609F433F7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29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3220-CE0B-4921-8F06-9AAD37D9290B}" type="datetimeFigureOut">
              <a:rPr lang="cs-CZ" smtClean="0"/>
              <a:t>16. 3. 2016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C84C-7B1C-4F0B-AC34-609F433F7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3220-CE0B-4921-8F06-9AAD37D9290B}" type="datetimeFigureOut">
              <a:rPr lang="cs-CZ" smtClean="0"/>
              <a:t>16. 3. 2016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C84C-7B1C-4F0B-AC34-609F433F7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5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3220-CE0B-4921-8F06-9AAD37D9290B}" type="datetimeFigureOut">
              <a:rPr lang="cs-CZ" smtClean="0"/>
              <a:t>16. 3. 2016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C84C-7B1C-4F0B-AC34-609F433F7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96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3220-CE0B-4921-8F06-9AAD37D9290B}" type="datetimeFigureOut">
              <a:rPr lang="cs-CZ" smtClean="0"/>
              <a:t>16. 3. 2016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CC84C-7B1C-4F0B-AC34-609F433F7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1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„Energie, ekologie a moderní společnost“</a:t>
            </a:r>
            <a:endParaRPr lang="cs-CZ" sz="3200" dirty="0"/>
          </a:p>
        </p:txBody>
      </p:sp>
      <p:pic>
        <p:nvPicPr>
          <p:cNvPr id="2050" name="Picture 2" descr="https://yt3.ggpht.com/-E8xG1f2JfqI/AAAAAAAAAAI/AAAAAAAAAAA/OdrHcfmhGRY/s512-c-k-no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905" y="132431"/>
            <a:ext cx="1227137" cy="12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hake.sci.muni.cz/system/attachment_files/files/000/000/117/small/bohatsv%C3%AD_zem%C4%9B.jpg?14401548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368" y="1219200"/>
            <a:ext cx="5445264" cy="225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15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2632" y="1230555"/>
            <a:ext cx="7495672" cy="520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4773" y="293637"/>
            <a:ext cx="11602453" cy="1119138"/>
          </a:xfrm>
        </p:spPr>
        <p:txBody>
          <a:bodyPr/>
          <a:lstStyle/>
          <a:p>
            <a:r>
              <a:rPr lang="cs-CZ" dirty="0" smtClean="0"/>
              <a:t>Vypočet objemu – vytěžené ložisko zemního plynu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cs-CZ" sz="3000" dirty="0" smtClean="0"/>
                  <a:t>polovina elipsy </a:t>
                </a:r>
                <a:r>
                  <a:rPr lang="cs-CZ" dirty="0" smtClean="0"/>
                  <a:t>(</a:t>
                </a:r>
                <a:r>
                  <a:rPr lang="cs-CZ" sz="3000" dirty="0" smtClean="0"/>
                  <a:t>a = 1,5 km  b = 0,175 km</a:t>
                </a:r>
                <a:r>
                  <a:rPr lang="cs-CZ" dirty="0"/>
                  <a:t>) </a:t>
                </a:r>
              </a:p>
              <a:p>
                <a:pPr>
                  <a:buNone/>
                </a:pPr>
                <a:r>
                  <a:rPr lang="cs-CZ" dirty="0" smtClean="0"/>
                  <a:t>   </a:t>
                </a:r>
                <a:r>
                  <a:rPr lang="cs-CZ" sz="3000" dirty="0" smtClean="0"/>
                  <a:t>+ obdélník a = 4,5 km  b = 0,1 km</a:t>
                </a:r>
                <a:endParaRPr lang="cs-CZ" sz="3000" dirty="0"/>
              </a:p>
              <a:p>
                <a:pPr>
                  <a:buNone/>
                </a:pPr>
                <a:endParaRPr lang="cs-CZ" sz="3000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30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sz="3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000" b="1" i="1"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cs-CZ" sz="30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cs-CZ" sz="3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cs-CZ" sz="30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cs-CZ" sz="3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cs-CZ" sz="3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3000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30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3000" i="1">
                          <a:latin typeface="Cambria Math" panose="02040503050406030204" pitchFamily="18" charset="0"/>
                        </a:rPr>
                        <m:t>𝑒𝑙𝑖𝑝𝑠𝑦</m:t>
                      </m:r>
                      <m:r>
                        <a:rPr lang="cs-CZ" sz="3000" i="1">
                          <a:latin typeface="Cambria Math" panose="02040503050406030204" pitchFamily="18" charset="0"/>
                        </a:rPr>
                        <m:t>=0,45 </m:t>
                      </m:r>
                      <m:sSup>
                        <m:sSupPr>
                          <m:ctrlPr>
                            <a:rPr lang="cs-CZ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000" i="1">
                              <a:latin typeface="Cambria Math" panose="02040503050406030204" pitchFamily="18" charset="0"/>
                            </a:rPr>
                            <m:t>𝑘𝑚</m:t>
                          </m:r>
                        </m:e>
                        <m:sup>
                          <m:r>
                            <a:rPr lang="cs-CZ" sz="3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3000" i="1" dirty="0" smtClean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30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3000" i="1">
                          <a:latin typeface="Cambria Math" panose="02040503050406030204" pitchFamily="18" charset="0"/>
                        </a:rPr>
                        <m:t>𝑜𝑏𝑑</m:t>
                      </m:r>
                      <m:r>
                        <a:rPr lang="cs-CZ" sz="3000" i="1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cs-CZ" sz="3000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cs-CZ" sz="3000" i="1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cs-CZ" sz="3000" i="1">
                          <a:latin typeface="Cambria Math" panose="02040503050406030204" pitchFamily="18" charset="0"/>
                        </a:rPr>
                        <m:t>𝑘𝑢</m:t>
                      </m:r>
                      <m:r>
                        <a:rPr lang="cs-CZ" sz="3000" i="1">
                          <a:latin typeface="Cambria Math" panose="02040503050406030204" pitchFamily="18" charset="0"/>
                        </a:rPr>
                        <m:t>=0,4 </m:t>
                      </m:r>
                      <m:sSup>
                        <m:sSupPr>
                          <m:ctrlPr>
                            <a:rPr lang="cs-CZ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000" i="1">
                              <a:latin typeface="Cambria Math" panose="02040503050406030204" pitchFamily="18" charset="0"/>
                            </a:rPr>
                            <m:t>𝑘𝑚</m:t>
                          </m:r>
                        </m:e>
                        <m:sup>
                          <m:r>
                            <a:rPr lang="cs-CZ" sz="3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cs-CZ" sz="30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sz="3000" i="1">
                          <a:latin typeface="Cambria Math" panose="02040503050406030204" pitchFamily="18" charset="0"/>
                        </a:rPr>
                        <m:t>=0,85 </m:t>
                      </m:r>
                      <m:sSup>
                        <m:sSupPr>
                          <m:ctrlPr>
                            <a:rPr lang="cs-CZ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000" i="1">
                              <a:latin typeface="Cambria Math" panose="02040503050406030204" pitchFamily="18" charset="0"/>
                            </a:rPr>
                            <m:t>𝑘𝑚</m:t>
                          </m:r>
                        </m:e>
                        <m:sup>
                          <m:r>
                            <a:rPr lang="cs-CZ" sz="3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30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3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cs-CZ" sz="3000" i="1">
                          <a:latin typeface="Cambria Math" panose="02040503050406030204" pitchFamily="18" charset="0"/>
                        </a:rPr>
                        <m:t>=2,58 </m:t>
                      </m:r>
                      <m:sSup>
                        <m:sSupPr>
                          <m:ctrlPr>
                            <a:rPr lang="cs-CZ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000" i="1">
                              <a:latin typeface="Cambria Math" panose="02040503050406030204" pitchFamily="18" charset="0"/>
                            </a:rPr>
                            <m:t>𝑘𝑚</m:t>
                          </m:r>
                        </m:e>
                        <m:sup>
                          <m:r>
                            <a:rPr lang="cs-CZ" sz="3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cs-CZ" sz="1800" dirty="0"/>
              </a:p>
              <a:p>
                <a:pPr>
                  <a:buNone/>
                </a:pPr>
                <a:endParaRPr lang="cs-CZ" sz="2000" baseline="30000" dirty="0"/>
              </a:p>
              <a:p>
                <a:pPr>
                  <a:buNone/>
                </a:pPr>
                <a:r>
                  <a:rPr lang="cs-CZ" sz="3000" dirty="0"/>
                  <a:t>Aritmetický </a:t>
                </a:r>
                <a:r>
                  <a:rPr lang="cs-CZ" sz="3000" dirty="0" smtClean="0"/>
                  <a:t>průměr </a:t>
                </a:r>
                <a:r>
                  <a:rPr lang="cs-CZ" sz="3000" dirty="0"/>
                  <a:t>je asi </a:t>
                </a:r>
                <a:r>
                  <a:rPr lang="cs-CZ" sz="3000" dirty="0" smtClean="0"/>
                  <a:t>2,5 km</a:t>
                </a:r>
                <a:r>
                  <a:rPr lang="cs-CZ" sz="3000" baseline="30000" dirty="0" smtClean="0"/>
                  <a:t>3</a:t>
                </a:r>
                <a:r>
                  <a:rPr lang="cs-CZ" sz="3000" dirty="0"/>
                  <a:t>.</a:t>
                </a:r>
              </a:p>
              <a:p>
                <a:pPr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3782" b="-8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52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dirty="0" smtClean="0"/>
              <a:t>Sociální část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6189" y="4805196"/>
            <a:ext cx="5261811" cy="837615"/>
          </a:xfrm>
        </p:spPr>
        <p:txBody>
          <a:bodyPr>
            <a:normAutofit/>
          </a:bodyPr>
          <a:lstStyle/>
          <a:p>
            <a:r>
              <a:rPr lang="cs-CZ" sz="3200" dirty="0" smtClean="0"/>
              <a:t>Ondřej </a:t>
            </a:r>
            <a:r>
              <a:rPr lang="cs-CZ" sz="3200" dirty="0" err="1" smtClean="0"/>
              <a:t>Andrla</a:t>
            </a:r>
            <a:r>
              <a:rPr lang="cs-CZ" sz="3200" dirty="0" smtClean="0"/>
              <a:t> a Luboš </a:t>
            </a:r>
            <a:r>
              <a:rPr lang="cs-CZ" sz="3200" dirty="0" err="1" smtClean="0"/>
              <a:t>Bocian</a:t>
            </a:r>
            <a:endParaRPr lang="cs-CZ" sz="3200" dirty="0"/>
          </a:p>
        </p:txBody>
      </p:sp>
      <p:pic>
        <p:nvPicPr>
          <p:cNvPr id="4" name="Picture 2" descr="https://yt3.ggpht.com/-E8xG1f2JfqI/AAAAAAAAAAI/AAAAAAAAAAA/OdrHcfmhGRY/s512-c-k-no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905" y="132431"/>
            <a:ext cx="1227137" cy="12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01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Varianta 1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4019298" y="120316"/>
            <a:ext cx="5870660" cy="6629400"/>
          </a:xfrm>
          <a:prstGeom prst="rect">
            <a:avLst/>
          </a:prstGeom>
        </p:spPr>
      </p:pic>
      <p:pic>
        <p:nvPicPr>
          <p:cNvPr id="4" name="Picture 2" descr="https://yt3.ggpht.com/-E8xG1f2JfqI/AAAAAAAAAAI/AAAAAAAAAAA/OdrHcfmhGRY/s512-c-k-no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905" y="132431"/>
            <a:ext cx="1227137" cy="12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26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Varianta 2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431759"/>
            <a:ext cx="10844463" cy="5329989"/>
          </a:xfrm>
          <a:prstGeom prst="rect">
            <a:avLst/>
          </a:prstGeom>
        </p:spPr>
      </p:pic>
      <p:pic>
        <p:nvPicPr>
          <p:cNvPr id="4" name="Picture 2" descr="https://yt3.ggpht.com/-E8xG1f2JfqI/AAAAAAAAAAI/AAAAAAAAAAA/OdrHcfmhGRY/s512-c-k-no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905" y="132431"/>
            <a:ext cx="1227137" cy="12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5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106" y="167398"/>
            <a:ext cx="10515600" cy="1325563"/>
          </a:xfrm>
        </p:spPr>
        <p:txBody>
          <a:bodyPr/>
          <a:lstStyle/>
          <a:p>
            <a:r>
              <a:rPr lang="cs-CZ" dirty="0" smtClean="0"/>
              <a:t>Varianta 3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68642" y="1179093"/>
            <a:ext cx="8390021" cy="5437155"/>
          </a:xfrm>
          <a:prstGeom prst="rect">
            <a:avLst/>
          </a:prstGeom>
        </p:spPr>
      </p:pic>
      <p:pic>
        <p:nvPicPr>
          <p:cNvPr id="4" name="Picture 2" descr="https://yt3.ggpht.com/-E8xG1f2JfqI/AAAAAAAAAAI/AAAAAAAAAAA/OdrHcfmhGRY/s512-c-k-no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905" y="132431"/>
            <a:ext cx="1227137" cy="12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44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přesvědčit místní komunity?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cíleno na </a:t>
            </a:r>
            <a:r>
              <a:rPr lang="cs-CZ" sz="3200" dirty="0" smtClean="0"/>
              <a:t>starosty a zastupitele</a:t>
            </a:r>
          </a:p>
          <a:p>
            <a:r>
              <a:rPr lang="cs-CZ" sz="3200" dirty="0"/>
              <a:t>p</a:t>
            </a:r>
            <a:r>
              <a:rPr lang="cs-CZ" sz="3200" dirty="0" smtClean="0"/>
              <a:t>odpora </a:t>
            </a:r>
            <a:r>
              <a:rPr lang="cs-CZ" sz="3200" dirty="0" smtClean="0"/>
              <a:t>místní komunity příspěvky na rozvoj infrastruktury  a životního prostředí</a:t>
            </a:r>
          </a:p>
          <a:p>
            <a:r>
              <a:rPr lang="cs-CZ" sz="3200" dirty="0"/>
              <a:t>m</a:t>
            </a:r>
            <a:r>
              <a:rPr lang="cs-CZ" sz="3200" dirty="0" smtClean="0"/>
              <a:t>inimalizace </a:t>
            </a:r>
            <a:r>
              <a:rPr lang="cs-CZ" sz="3200" dirty="0" smtClean="0"/>
              <a:t>finanční kriminality</a:t>
            </a:r>
          </a:p>
          <a:p>
            <a:r>
              <a:rPr lang="cs-CZ" sz="3200" dirty="0"/>
              <a:t>č</a:t>
            </a:r>
            <a:r>
              <a:rPr lang="cs-CZ" sz="3200" dirty="0" smtClean="0"/>
              <a:t>eská firma</a:t>
            </a:r>
            <a:endParaRPr lang="cs-CZ" sz="3200" dirty="0" smtClean="0"/>
          </a:p>
        </p:txBody>
      </p:sp>
      <p:pic>
        <p:nvPicPr>
          <p:cNvPr id="6" name="Picture 2" descr="https://yt3.ggpht.com/-E8xG1f2JfqI/AAAAAAAAAAI/AAAAAAAAAAA/OdrHcfmhGRY/s512-c-k-no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905" y="132431"/>
            <a:ext cx="1227137" cy="12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58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dirty="0" smtClean="0"/>
              <a:t>Ekonomická část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558463" y="4829259"/>
            <a:ext cx="2109537" cy="669173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/>
              <a:t>Jiří Gardoň</a:t>
            </a:r>
            <a:endParaRPr lang="cs-CZ" sz="3200" dirty="0"/>
          </a:p>
        </p:txBody>
      </p:sp>
      <p:pic>
        <p:nvPicPr>
          <p:cNvPr id="4" name="Picture 2" descr="https://yt3.ggpht.com/-E8xG1f2JfqI/AAAAAAAAAAI/AAAAAAAAAAA/OdrHcfmhGRY/s512-c-k-no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905" y="132431"/>
            <a:ext cx="1227137" cy="12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56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>
            <a:graphicFrameLocks/>
          </p:cNvGraphicFramePr>
          <p:nvPr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s://yt3.ggpht.com/-E8xG1f2JfqI/AAAAAAAAAAI/AAAAAAAAAAA/OdrHcfmhGRY/s512-c-k-no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905" y="132431"/>
            <a:ext cx="1227137" cy="12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72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078" y="256841"/>
            <a:ext cx="10515600" cy="1325563"/>
          </a:xfrm>
        </p:spPr>
        <p:txBody>
          <a:bodyPr/>
          <a:lstStyle/>
          <a:p>
            <a:r>
              <a:rPr lang="cs-CZ" dirty="0" smtClean="0"/>
              <a:t>Net </a:t>
            </a:r>
            <a:r>
              <a:rPr lang="cs-CZ" dirty="0" err="1" smtClean="0"/>
              <a:t>Present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93294" y="1"/>
          <a:ext cx="11141242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s://yt3.ggpht.com/-E8xG1f2JfqI/AAAAAAAAAAI/AAAAAAAAAAA/OdrHcfmhGRY/s512-c-k-no/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905" y="132431"/>
            <a:ext cx="1227137" cy="12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05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514351" y="171451"/>
          <a:ext cx="11129961" cy="6543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229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38200" y="1551709"/>
            <a:ext cx="7017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geologická část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s</a:t>
            </a:r>
            <a:r>
              <a:rPr lang="cs-CZ" sz="3200" dirty="0" smtClean="0"/>
              <a:t>ociální část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e</a:t>
            </a:r>
            <a:r>
              <a:rPr lang="cs-CZ" sz="3200" dirty="0" smtClean="0"/>
              <a:t>konomická část</a:t>
            </a:r>
            <a:endParaRPr lang="cs-CZ" sz="3200" dirty="0"/>
          </a:p>
        </p:txBody>
      </p:sp>
      <p:pic>
        <p:nvPicPr>
          <p:cNvPr id="5" name="Picture 2" descr="https://yt3.ggpht.com/-E8xG1f2JfqI/AAAAAAAAAAI/AAAAAAAAAAA/OdrHcfmhGRY/s512-c-k-no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905" y="132431"/>
            <a:ext cx="1227137" cy="12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06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970936"/>
              </p:ext>
            </p:extLst>
          </p:nvPr>
        </p:nvGraphicFramePr>
        <p:xfrm>
          <a:off x="-1190625" y="565150"/>
          <a:ext cx="12990513" cy="592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Worksheet" r:id="rId3" imgW="4105320" imgH="1628674" progId="Excel.Sheet.12">
                  <p:embed/>
                </p:oleObj>
              </mc:Choice>
              <mc:Fallback>
                <p:oleObj name="Worksheet" r:id="rId3" imgW="4105320" imgH="162867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190625" y="565150"/>
                        <a:ext cx="12990513" cy="592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81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931" y="96252"/>
            <a:ext cx="9844996" cy="667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5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3250" y="1257300"/>
            <a:ext cx="10986770" cy="1796415"/>
          </a:xfrm>
        </p:spPr>
        <p:txBody>
          <a:bodyPr>
            <a:noAutofit/>
          </a:bodyPr>
          <a:lstStyle/>
          <a:p>
            <a:r>
              <a:rPr lang="cs-CZ" sz="7200" dirty="0" smtClean="0"/>
              <a:t>Děkujeme Vám za pozornost.</a:t>
            </a:r>
            <a:endParaRPr lang="cs-CZ" sz="7200" dirty="0"/>
          </a:p>
        </p:txBody>
      </p:sp>
      <p:pic>
        <p:nvPicPr>
          <p:cNvPr id="3" name="Picture 2" descr="https://yt3.ggpht.com/-E8xG1f2JfqI/AAAAAAAAAAI/AAAAAAAAAAA/OdrHcfmhGRY/s512-c-k-no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905" y="132431"/>
            <a:ext cx="1227137" cy="12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07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dirty="0" smtClean="0"/>
              <a:t>Geologická část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00800" y="4733006"/>
            <a:ext cx="4267201" cy="572920"/>
          </a:xfrm>
        </p:spPr>
        <p:txBody>
          <a:bodyPr>
            <a:noAutofit/>
          </a:bodyPr>
          <a:lstStyle/>
          <a:p>
            <a:r>
              <a:rPr lang="cs-CZ" sz="3200" dirty="0" smtClean="0"/>
              <a:t>Jan </a:t>
            </a:r>
            <a:r>
              <a:rPr lang="cs-CZ" sz="3200" dirty="0" err="1" smtClean="0"/>
              <a:t>Fasora</a:t>
            </a:r>
            <a:r>
              <a:rPr lang="cs-CZ" sz="3200" dirty="0" smtClean="0"/>
              <a:t> a Filip </a:t>
            </a:r>
            <a:r>
              <a:rPr lang="cs-CZ" sz="3200" dirty="0" err="1" smtClean="0"/>
              <a:t>Trödler</a:t>
            </a:r>
            <a:endParaRPr lang="cs-CZ" sz="3200" dirty="0"/>
          </a:p>
        </p:txBody>
      </p:sp>
      <p:pic>
        <p:nvPicPr>
          <p:cNvPr id="5" name="Picture 2" descr="https://yt3.ggpht.com/-E8xG1f2JfqI/AAAAAAAAAAI/AAAAAAAAAAA/OdrHcfmhGRY/s512-c-k-no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905" y="132431"/>
            <a:ext cx="1227137" cy="12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Uložení CO</a:t>
            </a:r>
            <a:r>
              <a:rPr lang="cs-CZ" baseline="-25000" dirty="0"/>
              <a:t>2</a:t>
            </a:r>
            <a:r>
              <a:rPr lang="cs-CZ" dirty="0"/>
              <a:t> </a:t>
            </a:r>
            <a:r>
              <a:rPr lang="cs-CZ" dirty="0" smtClean="0"/>
              <a:t>do netěžitelné uhelné sloje 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233" y="1405030"/>
            <a:ext cx="10503567" cy="523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yt3.ggpht.com/-E8xG1f2JfqI/AAAAAAAAAAI/AAAAAAAAAAA/OdrHcfmhGRY/s512-c-k-no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905" y="132431"/>
            <a:ext cx="1227137" cy="12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7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Model – netěžitelné </a:t>
            </a:r>
            <a:r>
              <a:rPr lang="cs-CZ" dirty="0"/>
              <a:t>uhelné sloje</a:t>
            </a:r>
          </a:p>
        </p:txBody>
      </p:sp>
      <p:pic>
        <p:nvPicPr>
          <p:cNvPr id="3074" name="Picture 2" descr="C:\Users\EMACHINES\Desktop\uhelna sloj mode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348" y="1539579"/>
            <a:ext cx="11281303" cy="5113883"/>
          </a:xfrm>
          <a:prstGeom prst="rect">
            <a:avLst/>
          </a:prstGeom>
          <a:noFill/>
        </p:spPr>
      </p:pic>
      <p:pic>
        <p:nvPicPr>
          <p:cNvPr id="4" name="Picture 2" descr="https://yt3.ggpht.com/-E8xG1f2JfqI/AAAAAAAAAAI/AAAAAAAAAAA/OdrHcfmhGRY/s512-c-k-no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905" y="132431"/>
            <a:ext cx="1227137" cy="12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53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Netěžitelná uhelná sloj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=3,1×0,09×1=2,8 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𝑘𝑚</m:t>
                          </m:r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=1×0,09=0,09 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𝑘𝑚</m:t>
                          </m:r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=0,37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𝑘𝑚</m:t>
                          </m:r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C:\Users\EMACHINES\Desktop\uhelna sloj mod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4734" y="2851485"/>
            <a:ext cx="7978771" cy="3616826"/>
          </a:xfrm>
          <a:prstGeom prst="rect">
            <a:avLst/>
          </a:prstGeom>
          <a:noFill/>
        </p:spPr>
      </p:pic>
      <p:pic>
        <p:nvPicPr>
          <p:cNvPr id="6" name="Picture 2" descr="https://yt3.ggpht.com/-E8xG1f2JfqI/AAAAAAAAAAI/AAAAAAAAAAA/OdrHcfmhGRY/s512-c-k-no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905" y="132431"/>
            <a:ext cx="1227137" cy="12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65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878305" y="513312"/>
            <a:ext cx="10335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+mj-lt"/>
              </a:rPr>
              <a:t>Ú</a:t>
            </a:r>
            <a:r>
              <a:rPr lang="cs-CZ" sz="4400" dirty="0" smtClean="0">
                <a:latin typeface="+mj-lt"/>
              </a:rPr>
              <a:t>ložiště </a:t>
            </a:r>
            <a:r>
              <a:rPr lang="cs-CZ" sz="4400" dirty="0">
                <a:latin typeface="+mj-lt"/>
              </a:rPr>
              <a:t>ve vytěženém ložisku zemního plynu </a:t>
            </a:r>
          </a:p>
        </p:txBody>
      </p:sp>
      <p:pic>
        <p:nvPicPr>
          <p:cNvPr id="1027" name="Picture 3" descr="C:\Users\EMACHINES\Desktop\Honza\Bez názvu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305" y="1476110"/>
            <a:ext cx="10186452" cy="5289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432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12204425" cy="1042570"/>
          </a:xfrm>
        </p:spPr>
        <p:txBody>
          <a:bodyPr>
            <a:noAutofit/>
          </a:bodyPr>
          <a:lstStyle/>
          <a:p>
            <a:r>
              <a:rPr lang="cs-CZ" dirty="0" smtClean="0"/>
              <a:t>Model – úložiště </a:t>
            </a:r>
            <a:r>
              <a:rPr lang="cs-CZ" dirty="0"/>
              <a:t>ve vytěženém ložisku zemního plynu </a:t>
            </a:r>
          </a:p>
        </p:txBody>
      </p:sp>
      <p:pic>
        <p:nvPicPr>
          <p:cNvPr id="2050" name="Picture 2" descr="C:\Users\EMACHINES\Desktop\ložisko mode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291" y="2057399"/>
            <a:ext cx="11671417" cy="4030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434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0" y="2234558"/>
            <a:ext cx="7401425" cy="505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937" y="303238"/>
            <a:ext cx="11458074" cy="1325563"/>
          </a:xfrm>
        </p:spPr>
        <p:txBody>
          <a:bodyPr/>
          <a:lstStyle/>
          <a:p>
            <a:r>
              <a:rPr lang="cs-CZ" dirty="0" smtClean="0"/>
              <a:t>Výpočet objemu – vytěžené ložisko zemního plynu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56937" y="1532548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cs-CZ" dirty="0"/>
                  <a:t>p</a:t>
                </a:r>
                <a:r>
                  <a:rPr lang="cs-CZ" dirty="0" smtClean="0"/>
                  <a:t>olovina elipsy a = 2 km</a:t>
                </a:r>
                <a:r>
                  <a:rPr lang="cs-CZ" dirty="0"/>
                  <a:t>, </a:t>
                </a:r>
                <a:r>
                  <a:rPr lang="cs-CZ" dirty="0" smtClean="0"/>
                  <a:t>b = 0,25 km</a:t>
                </a:r>
                <a:endParaRPr lang="cs-CZ" sz="2000" dirty="0"/>
              </a:p>
              <a:p>
                <a:pPr>
                  <a:buNone/>
                </a:pPr>
                <a:r>
                  <a:rPr lang="cs-CZ" sz="1800" b="1" dirty="0" smtClean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16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1,57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=0,78 </m:t>
                    </m:r>
                  </m:oMath>
                </a14:m>
                <a:r>
                  <a:rPr lang="cs-CZ" i="1" dirty="0"/>
                  <a:t>km</a:t>
                </a:r>
                <a:r>
                  <a:rPr lang="cs-CZ" i="1" baseline="30000" dirty="0"/>
                  <a:t>2</a:t>
                </a:r>
                <a:r>
                  <a:rPr lang="cs-CZ" dirty="0"/>
                  <a:t/>
                </a:r>
                <a:br>
                  <a:rPr lang="cs-CZ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ýš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𝑘𝑎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𝑜𝑏𝑠𝑎h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=0,78×3=2,35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𝑘𝑚</m:t>
                          </m:r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cs-CZ" sz="1800" baseline="300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6937" y="1532548"/>
                <a:ext cx="8229600" cy="4525963"/>
              </a:xfrm>
              <a:blipFill rotWithShape="0">
                <a:blip r:embed="rId3"/>
                <a:stretch>
                  <a:fillRect l="-1333" t="-21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658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181</Words>
  <Application>Microsoft Office PowerPoint</Application>
  <PresentationFormat>Širokoúhlá obrazovka</PresentationFormat>
  <Paragraphs>52</Paragraphs>
  <Slides>22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Motiv Office</vt:lpstr>
      <vt:lpstr>Worksheet</vt:lpstr>
      <vt:lpstr>Prezentace aplikace PowerPoint</vt:lpstr>
      <vt:lpstr>Obsah</vt:lpstr>
      <vt:lpstr>Geologická část</vt:lpstr>
      <vt:lpstr>Uložení CO2 do netěžitelné uhelné sloje </vt:lpstr>
      <vt:lpstr>Model – netěžitelné uhelné sloje</vt:lpstr>
      <vt:lpstr>Netěžitelná uhelná sloj</vt:lpstr>
      <vt:lpstr>Prezentace aplikace PowerPoint</vt:lpstr>
      <vt:lpstr>Model – úložiště ve vytěženém ložisku zemního plynu </vt:lpstr>
      <vt:lpstr>Výpočet objemu – vytěžené ložisko zemního plynu</vt:lpstr>
      <vt:lpstr>Vypočet objemu – vytěžené ložisko zemního plynu </vt:lpstr>
      <vt:lpstr>Sociální část</vt:lpstr>
      <vt:lpstr>Varianta 1</vt:lpstr>
      <vt:lpstr>Varianta 2</vt:lpstr>
      <vt:lpstr>Varianta 3</vt:lpstr>
      <vt:lpstr>Jak přesvědčit místní komunity?</vt:lpstr>
      <vt:lpstr>Ekonomická část</vt:lpstr>
      <vt:lpstr>Prezentace aplikace PowerPoint</vt:lpstr>
      <vt:lpstr>Net Present Value</vt:lpstr>
      <vt:lpstr>Prezentace aplikace PowerPoint</vt:lpstr>
      <vt:lpstr>Prezentace aplikace PowerPoint</vt:lpstr>
      <vt:lpstr>Prezentace aplikace PowerPoint</vt:lpstr>
      <vt:lpstr>Děkujeme Vám za pozornost.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Geologická část</dc:title>
  <dc:creator>Jiří Gardoň</dc:creator>
  <cp:lastModifiedBy>Jiří Gardoň</cp:lastModifiedBy>
  <cp:revision>25</cp:revision>
  <dcterms:created xsi:type="dcterms:W3CDTF">2016-03-14T22:11:37Z</dcterms:created>
  <dcterms:modified xsi:type="dcterms:W3CDTF">2016-03-16T10:48:15Z</dcterms:modified>
</cp:coreProperties>
</file>