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6858000" type="screen4x3"/>
  <p:notesSz cx="7559675" cy="10691813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148" autoAdjust="0"/>
    <p:restoredTop sz="94660"/>
  </p:normalViewPr>
  <p:slideViewPr>
    <p:cSldViewPr>
      <p:cViewPr varScale="1">
        <p:scale>
          <a:sx n="65" d="100"/>
          <a:sy n="65" d="100"/>
        </p:scale>
        <p:origin x="-1248" y="-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692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692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34" name="Obrázek 33"/>
          <p:cNvPicPr/>
          <p:nvPr/>
        </p:nvPicPr>
        <p:blipFill>
          <a:blip r:embed="rId2" cstate="print"/>
          <a:stretch/>
        </p:blipFill>
        <p:spPr>
          <a:xfrm>
            <a:off x="2079360" y="1604160"/>
            <a:ext cx="4984200" cy="3976920"/>
          </a:xfrm>
          <a:prstGeom prst="rect">
            <a:avLst/>
          </a:prstGeom>
          <a:ln>
            <a:noFill/>
          </a:ln>
        </p:spPr>
      </p:pic>
      <p:pic>
        <p:nvPicPr>
          <p:cNvPr id="35" name="Obrázek 34"/>
          <p:cNvPicPr/>
          <p:nvPr/>
        </p:nvPicPr>
        <p:blipFill>
          <a:blip r:embed="rId2" cstate="print"/>
          <a:stretch/>
        </p:blipFill>
        <p:spPr>
          <a:xfrm>
            <a:off x="2079360" y="1604160"/>
            <a:ext cx="4984200" cy="39769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9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69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692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692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4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692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9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0" name="PlaceHolder 4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692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69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692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3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4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7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8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1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5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6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692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9" name="PlaceHolder 3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692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70" name="Obrázek 69"/>
          <p:cNvPicPr/>
          <p:nvPr/>
        </p:nvPicPr>
        <p:blipFill>
          <a:blip r:embed="rId2" cstate="print"/>
          <a:stretch/>
        </p:blipFill>
        <p:spPr>
          <a:xfrm>
            <a:off x="2079360" y="1604160"/>
            <a:ext cx="4984200" cy="3976920"/>
          </a:xfrm>
          <a:prstGeom prst="rect">
            <a:avLst/>
          </a:prstGeom>
          <a:ln>
            <a:noFill/>
          </a:ln>
        </p:spPr>
      </p:pic>
      <p:pic>
        <p:nvPicPr>
          <p:cNvPr id="71" name="Obrázek 70"/>
          <p:cNvPicPr/>
          <p:nvPr/>
        </p:nvPicPr>
        <p:blipFill>
          <a:blip r:embed="rId2" cstate="print"/>
          <a:stretch/>
        </p:blipFill>
        <p:spPr>
          <a:xfrm>
            <a:off x="2079360" y="1604160"/>
            <a:ext cx="4984200" cy="39769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692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692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692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692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692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cs-CZ" sz="4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Click to edit the title text format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6920"/>
          </a:xfrm>
          <a:prstGeom prst="rect">
            <a:avLst/>
          </a:prstGeom>
        </p:spPr>
        <p:txBody>
          <a:bodyPr lIns="0" tIns="0" rIns="0" bIns="0"/>
          <a:lstStyle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Click to edit the outline text format</a:t>
            </a:r>
          </a:p>
          <a:p>
            <a:pPr marL="864000" lvl="1" indent="-324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s-CZ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Second Outline Level</a:t>
            </a:r>
          </a:p>
          <a:p>
            <a:pPr marL="1296000" lvl="2" indent="-288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Third Outline Level</a:t>
            </a:r>
          </a:p>
          <a:p>
            <a:pPr marL="1728000" lvl="3" indent="-216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s-CZ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Fourth Outline Level</a:t>
            </a:r>
          </a:p>
          <a:p>
            <a:pPr marL="2160000" lvl="4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Fifth Outline Level</a:t>
            </a:r>
          </a:p>
          <a:p>
            <a:pPr marL="2592000" lvl="5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Sixth Outline Level</a:t>
            </a:r>
          </a:p>
          <a:p>
            <a:pPr marL="3024000" lvl="6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Seventh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/>
    <p:bodyStyle/>
    <p:otherStyle/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cs-CZ" sz="4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Click to edit the title text format</a:t>
            </a:r>
          </a:p>
        </p:txBody>
      </p:sp>
      <p:sp>
        <p:nvSpPr>
          <p:cNvPr id="3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6920"/>
          </a:xfrm>
          <a:prstGeom prst="rect">
            <a:avLst/>
          </a:prstGeom>
        </p:spPr>
        <p:txBody>
          <a:bodyPr lIns="0" tIns="0" rIns="0" bIns="0"/>
          <a:lstStyle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Click to edit the outline text format</a:t>
            </a:r>
          </a:p>
          <a:p>
            <a:pPr marL="864000" lvl="1" indent="-324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s-CZ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Second Outline Level</a:t>
            </a:r>
          </a:p>
          <a:p>
            <a:pPr marL="1296000" lvl="2" indent="-288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Third Outline Level</a:t>
            </a:r>
          </a:p>
          <a:p>
            <a:pPr marL="1728000" lvl="3" indent="-216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s-CZ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Fourth Outline Level</a:t>
            </a:r>
          </a:p>
          <a:p>
            <a:pPr marL="2160000" lvl="4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Fifth Outline Level</a:t>
            </a:r>
          </a:p>
          <a:p>
            <a:pPr marL="2592000" lvl="5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Sixth Outline Level</a:t>
            </a:r>
          </a:p>
          <a:p>
            <a:pPr marL="3024000" lvl="6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Seventh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CustomShape 1"/>
          <p:cNvSpPr/>
          <p:nvPr/>
        </p:nvSpPr>
        <p:spPr>
          <a:xfrm>
            <a:off x="685800" y="622080"/>
            <a:ext cx="7770960" cy="14684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cs-CZ" sz="4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Výroba kyseliny mléčné pomocí </a:t>
            </a:r>
            <a:r>
              <a:rPr lang="cs-CZ" sz="4400" b="0" i="1" strike="noStrike" spc="-1" dirty="0" err="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Lactobacillus</a:t>
            </a:r>
            <a:r>
              <a:rPr lang="cs-CZ" sz="4400" b="0" i="1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</a:t>
            </a:r>
            <a:r>
              <a:rPr lang="cs-CZ" sz="4400" i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d</a:t>
            </a:r>
            <a:r>
              <a:rPr lang="cs-CZ" sz="4400" b="0" i="1" strike="noStrike" spc="-1" dirty="0" err="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elbrueckii</a:t>
            </a:r>
            <a:endParaRPr lang="cs-CZ" sz="1800" b="0" i="1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3" name="CustomShape 2"/>
          <p:cNvSpPr/>
          <p:nvPr/>
        </p:nvSpPr>
        <p:spPr>
          <a:xfrm>
            <a:off x="1371600" y="3886200"/>
            <a:ext cx="6399360" cy="17510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74" name="Bild 3"/>
          <p:cNvPicPr/>
          <p:nvPr/>
        </p:nvPicPr>
        <p:blipFill>
          <a:blip r:embed="rId2" cstate="print"/>
          <a:stretch/>
        </p:blipFill>
        <p:spPr>
          <a:xfrm>
            <a:off x="3384000" y="2718000"/>
            <a:ext cx="2458800" cy="36892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CustomShape 1"/>
          <p:cNvSpPr/>
          <p:nvPr/>
        </p:nvSpPr>
        <p:spPr>
          <a:xfrm>
            <a:off x="457200" y="274680"/>
            <a:ext cx="8228160" cy="1141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cs-CZ" sz="4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4. Fermentace</a:t>
            </a:r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5" name="CustomShape 2"/>
          <p:cNvSpPr/>
          <p:nvPr/>
        </p:nvSpPr>
        <p:spPr>
          <a:xfrm>
            <a:off x="457200" y="1600200"/>
            <a:ext cx="8228160" cy="45244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cs-CZ" sz="3200" b="0" strike="noStrike" spc="-1" dirty="0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Úkol 2: Každé dvě hodiny změřte sondou optickou </a:t>
            </a:r>
            <a:r>
              <a:rPr lang="cs-CZ" sz="3200" b="0" strike="noStrike" spc="-1" dirty="0" err="1" smtClean="0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denzitu</a:t>
            </a:r>
            <a:r>
              <a:rPr lang="cs-CZ" sz="3200" b="0" strike="noStrike" spc="-1" dirty="0" smtClean="0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</a:t>
            </a:r>
            <a:r>
              <a:rPr lang="cs-CZ" sz="3200" b="0" strike="noStrike" spc="-1" dirty="0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a koncentraci </a:t>
            </a:r>
            <a:r>
              <a:rPr lang="cs-CZ" sz="3200" b="0" strike="noStrike" spc="-1" dirty="0" smtClean="0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jak glukózy, tak </a:t>
            </a:r>
            <a:r>
              <a:rPr lang="cs-CZ" sz="3200" b="0" strike="noStrike" spc="-1" dirty="0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k. </a:t>
            </a:r>
            <a:r>
              <a:rPr lang="cs-CZ" sz="3200" b="0" strike="noStrike" spc="-1" dirty="0" smtClean="0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mléčné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96" name="Bild 3"/>
          <p:cNvPicPr/>
          <p:nvPr/>
        </p:nvPicPr>
        <p:blipFill>
          <a:blip r:embed="rId2" cstate="print"/>
          <a:stretch/>
        </p:blipFill>
        <p:spPr>
          <a:xfrm>
            <a:off x="3293280" y="3237120"/>
            <a:ext cx="4266360" cy="3070800"/>
          </a:xfrm>
          <a:prstGeom prst="rect">
            <a:avLst/>
          </a:prstGeom>
          <a:ln w="9360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CustomShape 1"/>
          <p:cNvSpPr/>
          <p:nvPr/>
        </p:nvSpPr>
        <p:spPr>
          <a:xfrm>
            <a:off x="457200" y="274680"/>
            <a:ext cx="8228160" cy="1141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cs-CZ" sz="44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4. </a:t>
            </a:r>
            <a:r>
              <a:rPr lang="cs-CZ" sz="4400" b="1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Fermentace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8" name="CustomShape 2"/>
          <p:cNvSpPr/>
          <p:nvPr/>
        </p:nvSpPr>
        <p:spPr>
          <a:xfrm>
            <a:off x="457200" y="2054880"/>
            <a:ext cx="8228160" cy="45244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cs-CZ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Když je glukóza spotřebovaná, nakrmte médium roztokem glukózy (180g/l) tak, aby výsledná koncentrace byla 10g/l</a:t>
            </a:r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CustomShape 1"/>
          <p:cNvSpPr/>
          <p:nvPr/>
        </p:nvSpPr>
        <p:spPr>
          <a:xfrm>
            <a:off x="574920" y="922680"/>
            <a:ext cx="8228160" cy="66124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cs-CZ" sz="26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1.1	V </a:t>
            </a:r>
            <a:r>
              <a:rPr lang="cs-CZ" sz="26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1l</a:t>
            </a:r>
            <a:r>
              <a:rPr lang="cs-CZ" sz="26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destilované vody rozpusťte: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cs-CZ" sz="1800" b="0" i="1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164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cs-CZ" sz="2600" b="0" i="1" strike="noStrike" spc="-1" dirty="0"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</a:t>
            </a:r>
            <a:r>
              <a:rPr lang="cs-CZ" sz="2600" b="0" i="1" strike="noStrike" spc="-1" dirty="0" err="1"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Proteose</a:t>
            </a:r>
            <a:r>
              <a:rPr lang="cs-CZ" sz="2600" b="0" i="1" strike="noStrike" spc="-1" dirty="0"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Peptone </a:t>
            </a:r>
            <a:r>
              <a:rPr lang="cs-CZ" sz="2600" i="1" spc="-1" dirty="0" smtClean="0"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č.</a:t>
            </a:r>
            <a:r>
              <a:rPr lang="cs-CZ" sz="2600" b="0" i="1" strike="noStrike" spc="-1" dirty="0" smtClean="0"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</a:t>
            </a:r>
            <a:r>
              <a:rPr lang="cs-CZ" sz="2600" b="0" i="1" strike="noStrike" spc="-1" dirty="0"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3</a:t>
            </a:r>
            <a:r>
              <a:rPr lang="cs-CZ" sz="2600" b="0" strike="noStrike" spc="-1" dirty="0"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			</a:t>
            </a:r>
            <a:r>
              <a:rPr lang="cs-CZ" sz="2600" b="0" strike="noStrike" spc="-1" dirty="0" smtClean="0"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	          </a:t>
            </a:r>
            <a:r>
              <a:rPr lang="cs-CZ" sz="2600" b="0" strike="noStrike" spc="-1" dirty="0" smtClean="0"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10,0 </a:t>
            </a:r>
            <a:r>
              <a:rPr lang="cs-CZ" sz="2600" b="0" strike="noStrike" spc="-1" dirty="0"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g</a:t>
            </a:r>
            <a:endParaRPr lang="cs-CZ" sz="1800" b="0" strike="noStrike" spc="-1" dirty="0"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164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cs-CZ" sz="2600" b="0" strike="noStrike" spc="-1" dirty="0"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</a:t>
            </a:r>
            <a:r>
              <a:rPr lang="cs-CZ" sz="2600" b="0" strike="noStrike" spc="-1" dirty="0" smtClean="0"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Hovězí </a:t>
            </a:r>
            <a:r>
              <a:rPr lang="cs-CZ" sz="2600" spc="-1" dirty="0" smtClean="0"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extrakt</a:t>
            </a:r>
            <a:r>
              <a:rPr lang="cs-CZ" sz="2600" b="0" strike="noStrike" spc="-1" dirty="0"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			             	        </a:t>
            </a:r>
            <a:r>
              <a:rPr lang="cs-CZ" sz="2600" b="0" strike="noStrike" spc="-1" dirty="0" smtClean="0"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 </a:t>
            </a:r>
            <a:r>
              <a:rPr lang="cs-CZ" sz="2600" b="0" strike="noStrike" spc="-1" dirty="0" smtClean="0"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10,0 </a:t>
            </a:r>
            <a:r>
              <a:rPr lang="cs-CZ" sz="2600" b="0" strike="noStrike" spc="-1" dirty="0"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g</a:t>
            </a:r>
            <a:endParaRPr lang="cs-CZ" sz="1800" b="0" strike="noStrike" spc="-1" dirty="0"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164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cs-CZ" sz="2600" b="0" strike="noStrike" spc="-1" dirty="0"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Extrakt z kvasnic			 </a:t>
            </a:r>
            <a:r>
              <a:rPr lang="cs-CZ" sz="2600" spc="-1" dirty="0"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</a:t>
            </a:r>
            <a:r>
              <a:rPr lang="cs-CZ" sz="2600" spc="-1" dirty="0" smtClean="0"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                 </a:t>
            </a:r>
            <a:r>
              <a:rPr lang="cs-CZ" sz="2600" b="0" strike="noStrike" spc="-1" dirty="0"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	 </a:t>
            </a:r>
            <a:r>
              <a:rPr lang="cs-CZ" sz="2600" b="0" strike="noStrike" spc="-1" dirty="0" smtClean="0"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          </a:t>
            </a:r>
            <a:r>
              <a:rPr lang="cs-CZ" sz="2600" b="0" strike="noStrike" spc="-1" dirty="0" smtClean="0"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5,0 </a:t>
            </a:r>
            <a:r>
              <a:rPr lang="cs-CZ" sz="2600" b="0" strike="noStrike" spc="-1" dirty="0"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g</a:t>
            </a:r>
            <a:endParaRPr lang="cs-CZ" sz="1800" b="0" strike="noStrike" spc="-1" dirty="0"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164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cs-CZ" sz="2600" b="0" strike="noStrike" spc="-1" dirty="0"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D-Glukóza			            			</a:t>
            </a:r>
            <a:r>
              <a:rPr lang="cs-CZ" sz="2600" spc="-1" dirty="0"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</a:t>
            </a:r>
            <a:r>
              <a:rPr lang="cs-CZ" sz="2600" spc="-1" dirty="0" smtClean="0"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        </a:t>
            </a:r>
            <a:r>
              <a:rPr lang="cs-CZ" sz="2600" b="0" strike="noStrike" spc="-1" dirty="0" smtClean="0"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20,0 </a:t>
            </a:r>
            <a:r>
              <a:rPr lang="cs-CZ" sz="2600" b="0" strike="noStrike" spc="-1" dirty="0"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g</a:t>
            </a:r>
            <a:endParaRPr lang="cs-CZ" sz="1800" b="0" strike="noStrike" spc="-1" dirty="0"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164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cs-CZ" sz="2600" b="0" strike="noStrike" spc="-1" dirty="0"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</a:t>
            </a:r>
            <a:r>
              <a:rPr lang="cs-CZ" sz="2600" b="0" strike="noStrike" spc="-1" dirty="0" err="1" smtClean="0"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Polysorbát</a:t>
            </a:r>
            <a:r>
              <a:rPr lang="cs-CZ" sz="2600" b="0" strike="noStrike" spc="-1" dirty="0" smtClean="0"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</a:t>
            </a:r>
            <a:r>
              <a:rPr lang="cs-CZ" sz="2600" b="0" strike="noStrike" spc="-1" dirty="0"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80				      		</a:t>
            </a:r>
            <a:r>
              <a:rPr lang="cs-CZ" sz="2600" b="0" strike="noStrike" spc="-1" dirty="0" smtClean="0"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1,0 </a:t>
            </a:r>
            <a:r>
              <a:rPr lang="cs-CZ" sz="2600" b="0" strike="noStrike" spc="-1" dirty="0"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g</a:t>
            </a:r>
            <a:endParaRPr lang="cs-CZ" sz="1800" b="0" strike="noStrike" spc="-1" dirty="0"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164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cs-CZ" sz="2600" b="0" strike="noStrike" spc="-1" dirty="0"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Citrát </a:t>
            </a:r>
            <a:r>
              <a:rPr lang="cs-CZ" sz="26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amonný			                  	</a:t>
            </a:r>
            <a:r>
              <a:rPr lang="cs-CZ" sz="26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           2,0 g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164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cs-CZ" sz="26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Citrát sodný                		  	         </a:t>
            </a:r>
            <a:r>
              <a:rPr lang="cs-CZ" sz="26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             </a:t>
            </a:r>
            <a:r>
              <a:rPr lang="cs-CZ" sz="26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5,0 </a:t>
            </a:r>
            <a:r>
              <a:rPr lang="cs-CZ" sz="26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g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164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cs-CZ" sz="26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Síran hořečnatý		  	                   </a:t>
            </a:r>
            <a:r>
              <a:rPr lang="cs-CZ" sz="26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              </a:t>
            </a:r>
            <a:r>
              <a:rPr lang="cs-CZ" sz="26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 0,1 </a:t>
            </a:r>
            <a:r>
              <a:rPr lang="cs-CZ" sz="26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g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164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cs-CZ" sz="26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Síran manganatý					</a:t>
            </a:r>
            <a:r>
              <a:rPr lang="cs-CZ" sz="26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</a:t>
            </a:r>
            <a:r>
              <a:rPr lang="cs-CZ" sz="2600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       </a:t>
            </a:r>
            <a:r>
              <a:rPr lang="cs-CZ" sz="26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0,05 </a:t>
            </a:r>
            <a:r>
              <a:rPr lang="cs-CZ" sz="26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g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164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cs-CZ" sz="26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</a:t>
            </a:r>
            <a:r>
              <a:rPr lang="cs-CZ" sz="26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Dihydrogenfosforečnan</a:t>
            </a:r>
            <a:r>
              <a:rPr lang="cs-CZ" sz="26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draselný      </a:t>
            </a:r>
            <a:r>
              <a:rPr lang="cs-CZ" sz="26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                           </a:t>
            </a:r>
            <a:r>
              <a:rPr lang="cs-CZ" sz="26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2,0 </a:t>
            </a:r>
            <a:r>
              <a:rPr lang="cs-CZ" sz="26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g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cs-CZ" sz="26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  (pH = 5,4 ± </a:t>
            </a:r>
            <a:r>
              <a:rPr lang="cs-CZ" sz="26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0,2 </a:t>
            </a:r>
            <a:r>
              <a:rPr lang="cs-CZ" sz="26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při teplotě 25°C)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6" name="CustomShape 2"/>
          <p:cNvSpPr/>
          <p:nvPr/>
        </p:nvSpPr>
        <p:spPr>
          <a:xfrm>
            <a:off x="457200" y="274680"/>
            <a:ext cx="8228160" cy="1141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cs-CZ" sz="4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1. Výroba živného média</a:t>
            </a:r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CustomShape 1"/>
          <p:cNvSpPr/>
          <p:nvPr/>
        </p:nvSpPr>
        <p:spPr>
          <a:xfrm>
            <a:off x="457200" y="274680"/>
            <a:ext cx="8228160" cy="1141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cs-CZ" sz="4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Sterilizace</a:t>
            </a:r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8" name="CustomShape 2"/>
          <p:cNvSpPr/>
          <p:nvPr/>
        </p:nvSpPr>
        <p:spPr>
          <a:xfrm>
            <a:off x="457200" y="1600200"/>
            <a:ext cx="8228160" cy="45244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cs-CZ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1.2	Zahřívejte v autoklávu po dobu 20 minut při teplotě 121°C</a:t>
            </a:r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cs-CZ" sz="32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		</a:t>
            </a:r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79" name="Bild 3"/>
          <p:cNvPicPr/>
          <p:nvPr/>
        </p:nvPicPr>
        <p:blipFill>
          <a:blip r:embed="rId2" cstate="print"/>
          <a:stretch/>
        </p:blipFill>
        <p:spPr>
          <a:xfrm>
            <a:off x="4787280" y="2594880"/>
            <a:ext cx="3442320" cy="3779640"/>
          </a:xfrm>
          <a:prstGeom prst="rect">
            <a:avLst/>
          </a:prstGeom>
          <a:ln w="9360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CustomShape 1"/>
          <p:cNvSpPr/>
          <p:nvPr/>
        </p:nvSpPr>
        <p:spPr>
          <a:xfrm>
            <a:off x="457200" y="274680"/>
            <a:ext cx="8228160" cy="1141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cs-CZ" sz="4400" b="0" strike="noStrike" spc="-1" dirty="0"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2. Příprava nočního živného média</a:t>
            </a:r>
            <a:endParaRPr lang="cs-CZ" sz="1800" b="0" strike="noStrike" spc="-1" dirty="0"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1" name="CustomShape 2"/>
          <p:cNvSpPr/>
          <p:nvPr/>
        </p:nvSpPr>
        <p:spPr>
          <a:xfrm>
            <a:off x="457200" y="1600200"/>
            <a:ext cx="8228160" cy="45244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cs-CZ" sz="3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2.1 	Naočkujte 200 ml živného média 100 µL bakterií </a:t>
            </a:r>
            <a:r>
              <a:rPr lang="cs-CZ" sz="3200" b="0" i="1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Lactobacillus</a:t>
            </a:r>
            <a:r>
              <a:rPr lang="cs-CZ" sz="3200" b="0" i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</a:t>
            </a:r>
            <a:r>
              <a:rPr lang="cs-CZ" sz="3200" b="0" i="1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delbrueckii</a:t>
            </a:r>
            <a:r>
              <a:rPr lang="cs-CZ" sz="3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nebo </a:t>
            </a:r>
            <a:r>
              <a:rPr lang="cs-CZ" sz="3200" b="0" i="1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Lactobacillus</a:t>
            </a:r>
            <a:r>
              <a:rPr lang="cs-CZ" sz="3200" b="0" i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</a:t>
            </a:r>
            <a:r>
              <a:rPr lang="cs-CZ" sz="3200" b="0" i="1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plantarum</a:t>
            </a:r>
            <a:r>
              <a:rPr lang="cs-CZ" sz="3200" b="0" i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.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CustomShape 1"/>
          <p:cNvSpPr/>
          <p:nvPr/>
        </p:nvSpPr>
        <p:spPr>
          <a:xfrm>
            <a:off x="457200" y="274680"/>
            <a:ext cx="8228160" cy="1141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cs-CZ" sz="4400" b="0" strike="noStrike" spc="-1" dirty="0"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2. Příprava nočního živného média</a:t>
            </a:r>
            <a:endParaRPr lang="cs-CZ" sz="1800" b="0" strike="noStrike" spc="-1" dirty="0"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3" name="CustomShape 2"/>
          <p:cNvSpPr/>
          <p:nvPr/>
        </p:nvSpPr>
        <p:spPr>
          <a:xfrm>
            <a:off x="457200" y="1600200"/>
            <a:ext cx="8228160" cy="45244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cs-CZ" sz="3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2.2  	Inkubujte přes noc při teplotě 37°C, dokud </a:t>
            </a:r>
            <a:r>
              <a:rPr lang="cs-CZ" sz="3200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není</a:t>
            </a:r>
            <a:r>
              <a:rPr lang="cs-CZ" sz="32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</a:t>
            </a:r>
            <a:r>
              <a:rPr lang="cs-CZ" sz="3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viditelný zákal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84" name="Bild 3"/>
          <p:cNvPicPr/>
          <p:nvPr/>
        </p:nvPicPr>
        <p:blipFill>
          <a:blip r:embed="rId2" cstate="print"/>
          <a:stretch/>
        </p:blipFill>
        <p:spPr>
          <a:xfrm>
            <a:off x="1422720" y="2841480"/>
            <a:ext cx="3211560" cy="3299040"/>
          </a:xfrm>
          <a:prstGeom prst="rect">
            <a:avLst/>
          </a:prstGeom>
          <a:ln w="9360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CustomShape 1"/>
          <p:cNvSpPr/>
          <p:nvPr/>
        </p:nvSpPr>
        <p:spPr>
          <a:xfrm>
            <a:off x="457200" y="274680"/>
            <a:ext cx="8228160" cy="1202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cs-CZ" sz="44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3. Příprava fermentace</a:t>
            </a:r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6" name="CustomShape 2"/>
          <p:cNvSpPr/>
          <p:nvPr/>
        </p:nvSpPr>
        <p:spPr>
          <a:xfrm>
            <a:off x="457200" y="1600200"/>
            <a:ext cx="8228160" cy="45244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cs-CZ" sz="3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3.1  Fermentace probíhá po dobu dvou dní za podmínek: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57200" indent="-456480">
              <a:lnSpc>
                <a:spcPct val="100000"/>
              </a:lnSpc>
              <a:buClr>
                <a:srgbClr val="000000"/>
              </a:buClr>
              <a:buFont typeface="StarSymbol"/>
              <a:buChar char="-"/>
            </a:pPr>
            <a:r>
              <a:rPr lang="cs-CZ" sz="3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37 °C  (např. ve vodní lázni)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57200" indent="-456480">
              <a:lnSpc>
                <a:spcPct val="100000"/>
              </a:lnSpc>
              <a:buClr>
                <a:srgbClr val="000000"/>
              </a:buClr>
              <a:buFont typeface="StarSymbol"/>
              <a:buChar char="-"/>
            </a:pPr>
            <a:r>
              <a:rPr lang="cs-CZ" sz="3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Míchání 100 </a:t>
            </a:r>
            <a:r>
              <a:rPr lang="cs-CZ" sz="32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rpm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cs-CZ" sz="3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-    pH v rozmezí </a:t>
            </a:r>
            <a:r>
              <a:rPr lang="cs-CZ" sz="32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5,0 </a:t>
            </a:r>
            <a:r>
              <a:rPr lang="cs-CZ" sz="3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– </a:t>
            </a:r>
            <a:r>
              <a:rPr lang="cs-CZ" sz="32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6,0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623880" indent="-622440">
              <a:lnSpc>
                <a:spcPct val="100000"/>
              </a:lnSpc>
            </a:pP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87" name="Bild 3"/>
          <p:cNvPicPr/>
          <p:nvPr/>
        </p:nvPicPr>
        <p:blipFill>
          <a:blip r:embed="rId2" cstate="print"/>
          <a:stretch/>
        </p:blipFill>
        <p:spPr>
          <a:xfrm>
            <a:off x="5028120" y="3339360"/>
            <a:ext cx="3657240" cy="2509560"/>
          </a:xfrm>
          <a:prstGeom prst="rect">
            <a:avLst/>
          </a:prstGeom>
          <a:ln w="9360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CustomShape 1"/>
          <p:cNvSpPr/>
          <p:nvPr/>
        </p:nvSpPr>
        <p:spPr>
          <a:xfrm>
            <a:off x="457200" y="274680"/>
            <a:ext cx="8228160" cy="1141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cs-CZ" sz="44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3. Příprava fermentace</a:t>
            </a:r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9" name="CustomShape 2"/>
          <p:cNvSpPr/>
          <p:nvPr/>
        </p:nvSpPr>
        <p:spPr>
          <a:xfrm>
            <a:off x="457200" y="1600200"/>
            <a:ext cx="8228160" cy="45244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cs-CZ" sz="3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3.2 	Smíchejte fermentační médium s nočním médiem v poměru 10 : 1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cs-CZ" sz="3200" b="0" strike="noStrike" spc="-1" dirty="0"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Úkol 1: Na začátku změřte sondou optickou </a:t>
            </a:r>
            <a:r>
              <a:rPr lang="cs-CZ" sz="3200" b="0" strike="noStrike" spc="-1" dirty="0" err="1"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denzitu</a:t>
            </a:r>
            <a:r>
              <a:rPr lang="cs-CZ" sz="3200" b="0" strike="noStrike" spc="-1" dirty="0"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</a:t>
            </a:r>
            <a:r>
              <a:rPr lang="cs-CZ" sz="3200" spc="-1" dirty="0" smtClean="0"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při vlnové délce</a:t>
            </a:r>
            <a:r>
              <a:rPr lang="cs-CZ" sz="3200" b="0" strike="noStrike" spc="-1" dirty="0" smtClean="0"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</a:t>
            </a:r>
            <a:r>
              <a:rPr lang="cs-CZ" sz="3200" b="0" strike="noStrike" spc="-1" dirty="0"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600 </a:t>
            </a:r>
            <a:r>
              <a:rPr lang="cs-CZ" sz="3200" b="0" strike="noStrike" spc="-1" dirty="0" err="1"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nm</a:t>
            </a:r>
            <a:r>
              <a:rPr lang="cs-CZ" sz="3200" b="0" strike="noStrike" spc="-1" dirty="0"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a koncentraci k.mléčné </a:t>
            </a:r>
            <a:r>
              <a:rPr lang="cs-CZ" sz="3200" spc="-1" dirty="0" smtClean="0"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při vlnové délce</a:t>
            </a:r>
            <a:r>
              <a:rPr lang="cs-CZ" sz="3200" b="0" strike="noStrike" spc="-1" dirty="0" smtClean="0"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</a:t>
            </a:r>
            <a:r>
              <a:rPr lang="cs-CZ" sz="3200" b="0" strike="noStrike" spc="-1" dirty="0"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340 </a:t>
            </a:r>
            <a:r>
              <a:rPr lang="cs-CZ" sz="3200" b="0" strike="noStrike" spc="-1" dirty="0" err="1"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nm</a:t>
            </a:r>
            <a:r>
              <a:rPr lang="cs-CZ" sz="3200" b="0" strike="noStrike" spc="-1" dirty="0"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 </a:t>
            </a:r>
            <a:endParaRPr lang="cs-CZ" sz="1800" b="0" strike="noStrike" spc="-1" dirty="0"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CustomShape 1"/>
          <p:cNvSpPr/>
          <p:nvPr/>
        </p:nvSpPr>
        <p:spPr>
          <a:xfrm>
            <a:off x="457200" y="274680"/>
            <a:ext cx="8228160" cy="1141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cs-CZ" sz="4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4. Fermentace</a:t>
            </a:r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91" name="Inhaltsplatzhalter 3"/>
          <p:cNvPicPr/>
          <p:nvPr/>
        </p:nvPicPr>
        <p:blipFill>
          <a:blip r:embed="rId2" cstate="print"/>
          <a:srcRect t="15625" b="15625"/>
          <a:stretch/>
        </p:blipFill>
        <p:spPr>
          <a:xfrm>
            <a:off x="1728000" y="3384000"/>
            <a:ext cx="4941360" cy="2716920"/>
          </a:xfrm>
          <a:prstGeom prst="rect">
            <a:avLst/>
          </a:prstGeom>
          <a:ln w="9360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CustomShape 1"/>
          <p:cNvSpPr/>
          <p:nvPr/>
        </p:nvSpPr>
        <p:spPr>
          <a:xfrm>
            <a:off x="457200" y="274680"/>
            <a:ext cx="8228160" cy="1141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cs-CZ" sz="4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4. Fermentace</a:t>
            </a:r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3" name="CustomShape 2"/>
          <p:cNvSpPr/>
          <p:nvPr/>
        </p:nvSpPr>
        <p:spPr>
          <a:xfrm>
            <a:off x="457200" y="1600200"/>
            <a:ext cx="8228160" cy="45244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cs-CZ" sz="3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4.1	Fermentujte po dobu dvou dní při teplotě </a:t>
            </a:r>
            <a:r>
              <a:rPr lang="cs-CZ" sz="32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37°C </a:t>
            </a:r>
            <a:r>
              <a:rPr lang="cs-CZ" sz="3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a pH 5,5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cs-CZ" sz="32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Pro </a:t>
            </a:r>
            <a:r>
              <a:rPr lang="cs-CZ" sz="3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neutralizaci vzniklé k.mléčné přidejte </a:t>
            </a:r>
            <a:r>
              <a:rPr lang="cs-CZ" sz="32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/>
            </a:r>
            <a:br>
              <a:rPr lang="cs-CZ" sz="32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</a:br>
            <a:r>
              <a:rPr lang="cs-CZ" sz="3200" b="0" strike="noStrike" spc="-1" dirty="0" err="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2M</a:t>
            </a:r>
            <a:r>
              <a:rPr lang="cs-CZ" sz="32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</a:t>
            </a:r>
            <a:r>
              <a:rPr lang="cs-CZ" sz="3200" b="0" strike="noStrike" spc="-1" dirty="0" err="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NaOH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</TotalTime>
  <Words>118</Words>
  <Application>Microsoft Office PowerPoint</Application>
  <PresentationFormat>Předvádění na obrazovce (4:3)</PresentationFormat>
  <Paragraphs>41</Paragraphs>
  <Slides>11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2</vt:i4>
      </vt:variant>
      <vt:variant>
        <vt:lpstr>Nadpisy snímků</vt:lpstr>
      </vt:variant>
      <vt:variant>
        <vt:i4>11</vt:i4>
      </vt:variant>
    </vt:vector>
  </HeadingPairs>
  <TitlesOfParts>
    <vt:vector size="13" baseType="lpstr">
      <vt:lpstr>Office Theme</vt:lpstr>
      <vt:lpstr>Office Theme</vt:lpstr>
      <vt:lpstr>Snímek 1</vt:lpstr>
      <vt:lpstr>Snímek 2</vt:lpstr>
      <vt:lpstr>Snímek 3</vt:lpstr>
      <vt:lpstr>Snímek 4</vt:lpstr>
      <vt:lpstr>Snímek 5</vt:lpstr>
      <vt:lpstr>Snímek 6</vt:lpstr>
      <vt:lpstr>Snímek 7</vt:lpstr>
      <vt:lpstr>Snímek 8</vt:lpstr>
      <vt:lpstr>Snímek 9</vt:lpstr>
      <vt:lpstr>Snímek 10</vt:lpstr>
      <vt:lpstr>Snímek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Production of Lactic Acid by Lactobazillus Delbrückii</dc:title>
  <dc:subject/>
  <dc:creator>Dr Juergen Braun</dc:creator>
  <dc:description/>
  <cp:lastModifiedBy>Uživatel</cp:lastModifiedBy>
  <cp:revision>30</cp:revision>
  <dcterms:created xsi:type="dcterms:W3CDTF">2017-02-05T15:33:26Z</dcterms:created>
  <dcterms:modified xsi:type="dcterms:W3CDTF">2017-09-28T10:25:38Z</dcterms:modified>
  <dc:language>cs-CZ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16.0000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0</vt:i4>
  </property>
  <property fmtid="{D5CDD505-2E9C-101B-9397-08002B2CF9AE}" pid="8" name="PresentationFormat">
    <vt:lpwstr>Předvádění na obrazovce (4:3)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11</vt:i4>
  </property>
</Properties>
</file>