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8" autoAdjust="0"/>
    <p:restoredTop sz="94660"/>
  </p:normalViewPr>
  <p:slideViewPr>
    <p:cSldViewPr>
      <p:cViewPr varScale="1">
        <p:scale>
          <a:sx n="65" d="100"/>
          <a:sy n="65" d="100"/>
        </p:scale>
        <p:origin x="-1248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Obrázek 33"/>
          <p:cNvPicPr/>
          <p:nvPr/>
        </p:nvPicPr>
        <p:blipFill>
          <a:blip r:embed="rId2" cstate="print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 cstate="print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Obrázek 69"/>
          <p:cNvPicPr/>
          <p:nvPr/>
        </p:nvPicPr>
        <p:blipFill>
          <a:blip r:embed="rId2" cstate="print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71" name="Obrázek 70"/>
          <p:cNvPicPr/>
          <p:nvPr/>
        </p:nvPicPr>
        <p:blipFill>
          <a:blip r:embed="rId2" cstate="print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cs-CZ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cs-CZ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685800" y="622080"/>
            <a:ext cx="7770960" cy="146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Výroba kyseliny mléčné pomocí </a:t>
            </a:r>
            <a:r>
              <a:rPr lang="cs-CZ" sz="4400" b="0" i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Lactobacillus</a:t>
            </a:r>
            <a:r>
              <a:rPr lang="cs-CZ" sz="44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4400" i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</a:t>
            </a:r>
            <a:r>
              <a:rPr lang="cs-CZ" sz="4400" b="0" i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elbrueckii</a:t>
            </a:r>
            <a:endParaRPr lang="cs-CZ" sz="1800" b="0" i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1371600" y="3886200"/>
            <a:ext cx="6399360" cy="1751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4" name="Bild 3"/>
          <p:cNvPicPr/>
          <p:nvPr/>
        </p:nvPicPr>
        <p:blipFill>
          <a:blip r:embed="rId2" cstate="print"/>
          <a:stretch/>
        </p:blipFill>
        <p:spPr>
          <a:xfrm>
            <a:off x="3384000" y="2718000"/>
            <a:ext cx="2458800" cy="3689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 Fermentace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Úkol 2: Každé dvě hodiny změřte sondou optickou </a:t>
            </a:r>
            <a:r>
              <a:rPr lang="cs-CZ" sz="3200" b="0" strike="noStrike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denzitu</a:t>
            </a:r>
            <a:r>
              <a:rPr lang="cs-CZ" sz="3200" b="0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32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 koncentraci </a:t>
            </a:r>
            <a:r>
              <a:rPr lang="cs-CZ" sz="3200" b="0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jak glukózy, tak </a:t>
            </a:r>
            <a:r>
              <a:rPr lang="cs-CZ" sz="32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k. </a:t>
            </a:r>
            <a:r>
              <a:rPr lang="cs-CZ" sz="3200" b="0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mléčné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6" name="Bild 3"/>
          <p:cNvPicPr/>
          <p:nvPr/>
        </p:nvPicPr>
        <p:blipFill>
          <a:blip r:embed="rId2" cstate="print"/>
          <a:stretch/>
        </p:blipFill>
        <p:spPr>
          <a:xfrm>
            <a:off x="3293280" y="3237120"/>
            <a:ext cx="4266360" cy="30708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 </a:t>
            </a:r>
            <a:r>
              <a:rPr lang="cs-CZ" sz="4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Fermentace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457200" y="205488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Když je glukóza spotřebovaná, nakrmte médium roztokem glukózy (180g/l) tak, aby výsledná koncentrace byla 10g/l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574920" y="922680"/>
            <a:ext cx="8228160" cy="6612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1.1	V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1l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destilované vody rozpusťte: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i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i="1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2600" b="0" i="1" strike="noStrike" spc="-1" dirty="0" err="1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Proteose</a:t>
            </a:r>
            <a:r>
              <a:rPr lang="cs-CZ" sz="2600" b="0" i="1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Peptone </a:t>
            </a:r>
            <a:r>
              <a:rPr lang="cs-CZ" sz="2600" i="1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č.</a:t>
            </a:r>
            <a:r>
              <a:rPr lang="cs-CZ" sz="2600" b="0" i="1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2600" b="0" i="1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</a:t>
            </a: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	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          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10,0 </a:t>
            </a: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Hovězí </a:t>
            </a:r>
            <a:r>
              <a:rPr lang="cs-CZ" sz="26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extrakt</a:t>
            </a: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	             	        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10,0 </a:t>
            </a: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Extrakt z kvasnic			 </a:t>
            </a:r>
            <a:r>
              <a:rPr lang="cs-CZ" sz="2600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26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</a:t>
            </a: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 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5,0 </a:t>
            </a: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D-Glukóza			            			</a:t>
            </a:r>
            <a:r>
              <a:rPr lang="cs-CZ" sz="2600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26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20,0 </a:t>
            </a: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2600" b="0" strike="noStrike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Polysorbát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80				      		</a:t>
            </a:r>
            <a:r>
              <a:rPr lang="cs-CZ" sz="2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1,0 </a:t>
            </a: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Citrát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amonný			                  	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2,0 g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Citrát sodný                		  	        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5,0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Síran hořečnatý		  	                  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0,1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Síran manganatý					</a:t>
            </a:r>
            <a:r>
              <a:rPr lang="cs-CZ" sz="2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0,05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Dihydrogenfosforečnan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draselný     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     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2,0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(pH = 5,4 ±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0,2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při teplotě 25°C)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CustomShape 2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 Výroba živného média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Sterilizace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1.2	Zahřívejte v autoklávu po dobu 20 minut při teplotě 121°C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9" name="Bild 3"/>
          <p:cNvPicPr/>
          <p:nvPr/>
        </p:nvPicPr>
        <p:blipFill>
          <a:blip r:embed="rId2" cstate="print"/>
          <a:stretch/>
        </p:blipFill>
        <p:spPr>
          <a:xfrm>
            <a:off x="4787280" y="2594880"/>
            <a:ext cx="3442320" cy="3779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2. Příprava nočního živného média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2.1 	Naočkujte 200 ml živného média 100 µL bakterií </a:t>
            </a:r>
            <a:r>
              <a:rPr lang="cs-CZ" sz="32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Lactobacillus</a:t>
            </a:r>
            <a:r>
              <a:rPr lang="cs-CZ" sz="32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32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delbrueckii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nebo </a:t>
            </a:r>
            <a:r>
              <a:rPr lang="cs-CZ" sz="32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Lactobacillus</a:t>
            </a:r>
            <a:r>
              <a:rPr lang="cs-CZ" sz="32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32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plantarum</a:t>
            </a:r>
            <a:r>
              <a:rPr lang="cs-CZ" sz="32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2. Příprava nočního živného média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2.2  	Inkubujte přes noc při teplotě 37°C, dokud </a:t>
            </a:r>
            <a:r>
              <a:rPr lang="cs-CZ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není</a:t>
            </a:r>
            <a:r>
              <a:rPr lang="cs-CZ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viditelný zákal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4" name="Bild 3"/>
          <p:cNvPicPr/>
          <p:nvPr/>
        </p:nvPicPr>
        <p:blipFill>
          <a:blip r:embed="rId2" cstate="print"/>
          <a:stretch/>
        </p:blipFill>
        <p:spPr>
          <a:xfrm>
            <a:off x="1422720" y="2841480"/>
            <a:ext cx="3211560" cy="32990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200" y="274680"/>
            <a:ext cx="8228160" cy="1202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3. Příprava fermentace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3.1  Fermentace probíhá po dobu dvou dní za podmínek: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37 °C  (např. ve vodní lázni)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Míchání 100 </a:t>
            </a:r>
            <a:r>
              <a:rPr lang="cs-CZ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rpm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-    pH v rozmezí </a:t>
            </a:r>
            <a:r>
              <a:rPr lang="cs-CZ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5,0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– </a:t>
            </a:r>
            <a:r>
              <a:rPr lang="cs-CZ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6,0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23880" indent="-622440">
              <a:lnSpc>
                <a:spcPct val="100000"/>
              </a:lnSpc>
            </a:pP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7" name="Bild 3"/>
          <p:cNvPicPr/>
          <p:nvPr/>
        </p:nvPicPr>
        <p:blipFill>
          <a:blip r:embed="rId2" cstate="print"/>
          <a:stretch/>
        </p:blipFill>
        <p:spPr>
          <a:xfrm>
            <a:off x="5028120" y="3339360"/>
            <a:ext cx="3657240" cy="25095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cs-CZ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3. Příprava fermentace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3.2 	Smíchejte fermentační médium s nočním médiem v poměru 10 : 1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Úkol 1: Na začátku změřte sondou optickou </a:t>
            </a:r>
            <a:r>
              <a:rPr lang="cs-CZ" sz="3200" b="0" strike="noStrike" spc="-1" dirty="0" err="1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denzitu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32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při vlnové délce</a:t>
            </a:r>
            <a:r>
              <a:rPr lang="cs-CZ" sz="32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600 </a:t>
            </a:r>
            <a:r>
              <a:rPr lang="cs-CZ" sz="3200" b="0" strike="noStrike" spc="-1" dirty="0" err="1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nm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a koncentraci k.mléčné </a:t>
            </a:r>
            <a:r>
              <a:rPr lang="cs-CZ" sz="32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při vlnové délce</a:t>
            </a:r>
            <a:r>
              <a:rPr lang="cs-CZ" sz="32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340 </a:t>
            </a:r>
            <a:r>
              <a:rPr lang="cs-CZ" sz="3200" b="0" strike="noStrike" spc="-1" dirty="0" err="1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nm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 Fermentace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1" name="Inhaltsplatzhalter 3"/>
          <p:cNvPicPr/>
          <p:nvPr/>
        </p:nvPicPr>
        <p:blipFill>
          <a:blip r:embed="rId2" cstate="print"/>
          <a:srcRect t="15625" b="15625"/>
          <a:stretch/>
        </p:blipFill>
        <p:spPr>
          <a:xfrm>
            <a:off x="1728000" y="3384000"/>
            <a:ext cx="4941360" cy="27169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 Fermentace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4.1	Fermentujte po dobu dvou dní při teplotě </a:t>
            </a:r>
            <a:r>
              <a:rPr lang="cs-CZ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37°C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 pH 5,5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neutralizaci vzniklé k.mléčné přidejte </a:t>
            </a:r>
            <a:r>
              <a:rPr lang="cs-CZ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/>
            </a:r>
            <a:br>
              <a:rPr lang="cs-CZ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</a:br>
            <a:r>
              <a:rPr lang="cs-CZ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2M</a:t>
            </a:r>
            <a:r>
              <a:rPr lang="cs-CZ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cs-CZ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NaOH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118</Words>
  <Application>Microsoft Office PowerPoint</Application>
  <PresentationFormat>Předvádění na obrazovce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Office Theme</vt:lpstr>
      <vt:lpstr>Office Theme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Production of Lactic Acid by Lactobazillus Delbrückii</dc:title>
  <dc:subject/>
  <dc:creator>Dr Juergen Braun</dc:creator>
  <dc:description/>
  <cp:lastModifiedBy>Uživatel</cp:lastModifiedBy>
  <cp:revision>30</cp:revision>
  <dcterms:created xsi:type="dcterms:W3CDTF">2017-02-05T15:33:26Z</dcterms:created>
  <dcterms:modified xsi:type="dcterms:W3CDTF">2017-09-28T10:25:38Z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Předvádění na obrazovce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