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00" autoAdjust="0"/>
    <p:restoredTop sz="94660"/>
  </p:normalViewPr>
  <p:slideViewPr>
    <p:cSldViewPr>
      <p:cViewPr>
        <p:scale>
          <a:sx n="70" d="100"/>
          <a:sy n="70" d="100"/>
        </p:scale>
        <p:origin x="-103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notes' format</a:t>
            </a:r>
          </a:p>
        </p:txBody>
      </p:sp>
      <p:sp>
        <p:nvSpPr>
          <p:cNvPr id="79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32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cs-CZ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&lt;header&gt;</a:t>
            </a:r>
          </a:p>
        </p:txBody>
      </p:sp>
      <p:sp>
        <p:nvSpPr>
          <p:cNvPr id="80" name="PlaceHolder 3"/>
          <p:cNvSpPr>
            <a:spLocks noGrp="1"/>
          </p:cNvSpPr>
          <p:nvPr>
            <p:ph type="dt"/>
          </p:nvPr>
        </p:nvSpPr>
        <p:spPr>
          <a:xfrm>
            <a:off x="4279320" y="0"/>
            <a:ext cx="328032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cs-CZ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&lt;date/time&gt;</a:t>
            </a:r>
          </a:p>
        </p:txBody>
      </p:sp>
      <p:sp>
        <p:nvSpPr>
          <p:cNvPr id="81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32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cs-CZ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&lt;footer&gt;</a:t>
            </a:r>
          </a:p>
        </p:txBody>
      </p:sp>
      <p:sp>
        <p:nvSpPr>
          <p:cNvPr id="82" name="PlaceHolder 5"/>
          <p:cNvSpPr>
            <a:spLocks noGrp="1"/>
          </p:cNvSpPr>
          <p:nvPr>
            <p:ph type="sldNum"/>
          </p:nvPr>
        </p:nvSpPr>
        <p:spPr>
          <a:xfrm>
            <a:off x="4279320" y="10157400"/>
            <a:ext cx="328032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CB2393A3-82CE-410A-BDF5-B1452A014405}" type="slidenum">
              <a:rPr lang="cs-CZ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cs-CZ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4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147CE886-91F9-49E3-AB42-CFB1205F8756}" type="slidenum">
              <a:rPr lang="cs-CZ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pPr algn="r">
                <a:lnSpc>
                  <a:spcPct val="100000"/>
                </a:lnSpc>
              </a:pPr>
              <a:t>1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cs-CZ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2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5F05FE4E-46E0-4BEE-B424-AD7A745F5193}" type="slidenum">
              <a:rPr lang="cs-CZ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pPr algn="r">
                <a:lnSpc>
                  <a:spcPct val="100000"/>
                </a:lnSpc>
              </a:pPr>
              <a:t>10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cs-CZ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6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0CF7F942-62FD-40F5-AA57-07C2D6F40B41}" type="slidenum">
              <a:rPr lang="cs-CZ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pPr algn="r">
                <a:lnSpc>
                  <a:spcPct val="100000"/>
                </a:lnSpc>
              </a:pPr>
              <a:t>2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cs-CZ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8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7CF8308A-5E70-417A-B160-4B513FFD3D22}" type="slidenum">
              <a:rPr lang="cs-CZ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pPr algn="r">
                <a:lnSpc>
                  <a:spcPct val="100000"/>
                </a:lnSpc>
              </a:pPr>
              <a:t>3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cs-CZ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0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F1B16FCE-FA15-408F-BFCE-4C0C975D9F7E}" type="slidenum">
              <a:rPr lang="cs-CZ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pPr algn="r">
                <a:lnSpc>
                  <a:spcPct val="100000"/>
                </a:lnSpc>
              </a:pPr>
              <a:t>4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cs-CZ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2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6C08940B-36C4-4625-B6A7-F776667B1F9F}" type="slidenum">
              <a:rPr lang="cs-CZ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pPr algn="r">
                <a:lnSpc>
                  <a:spcPct val="100000"/>
                </a:lnSpc>
              </a:pPr>
              <a:t>5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cs-CZ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4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F36F7ABE-59AA-42FC-9093-C2338F5C5642}" type="slidenum">
              <a:rPr lang="cs-CZ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pPr algn="r">
                <a:lnSpc>
                  <a:spcPct val="100000"/>
                </a:lnSpc>
              </a:pPr>
              <a:t>6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cs-CZ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6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3B1E69CF-9274-418C-B7B2-F3F22C75B2BD}" type="slidenum">
              <a:rPr lang="cs-CZ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pPr algn="r">
                <a:lnSpc>
                  <a:spcPct val="100000"/>
                </a:lnSpc>
              </a:pPr>
              <a:t>7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cs-CZ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8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2835CC3F-FCE3-4610-8D22-ED0EC71B7B85}" type="slidenum">
              <a:rPr lang="cs-CZ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pPr algn="r">
                <a:lnSpc>
                  <a:spcPct val="100000"/>
                </a:lnSpc>
              </a:pPr>
              <a:t>8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cs-CZ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0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51A49EA2-1963-497E-995D-E4E13F22610D}" type="slidenum">
              <a:rPr lang="cs-CZ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pPr algn="r">
                <a:lnSpc>
                  <a:spcPct val="100000"/>
                </a:lnSpc>
              </a:pPr>
              <a:t>9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37" name="Obrázek 36"/>
          <p:cNvPicPr/>
          <p:nvPr/>
        </p:nvPicPr>
        <p:blipFill>
          <a:blip r:embed="rId2" cstate="print"/>
          <a:stretch/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  <p:pic>
        <p:nvPicPr>
          <p:cNvPr id="38" name="Obrázek 37"/>
          <p:cNvPicPr/>
          <p:nvPr/>
        </p:nvPicPr>
        <p:blipFill>
          <a:blip r:embed="rId2" cstate="print"/>
          <a:stretch/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76" name="Obrázek 75"/>
          <p:cNvPicPr/>
          <p:nvPr/>
        </p:nvPicPr>
        <p:blipFill>
          <a:blip r:embed="rId2" cstate="print"/>
          <a:stretch/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  <p:pic>
        <p:nvPicPr>
          <p:cNvPr id="77" name="Obrázek 76"/>
          <p:cNvPicPr/>
          <p:nvPr/>
        </p:nvPicPr>
        <p:blipFill>
          <a:blip r:embed="rId2" cstate="print"/>
          <a:stretch/>
        </p:blipFill>
        <p:spPr>
          <a:xfrm>
            <a:off x="2079360" y="1604160"/>
            <a:ext cx="4984200" cy="3976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de-DE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Titelmasterformat durch Klicken bearbeiten</a:t>
            </a:r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98989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27. 9. 2017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9D4C0674-22CE-4835-BC68-7D4E23202A20}" type="slidenum">
              <a:rPr lang="cs-CZ" sz="1200" b="0" strike="noStrike" spc="-1">
                <a:solidFill>
                  <a:srgbClr val="898989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pPr algn="r">
                <a:lnSpc>
                  <a:spcPct val="100000"/>
                </a:lnSpc>
              </a:p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Click to edit the outline text format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Second Outline Level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Third Outline Level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Fourth Outline Level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Fifth Outline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Sixth Outline Level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98989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27. 9. 2017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FFAB0CA1-2AFD-4E67-A3FC-41524ED3DB70}" type="slidenum">
              <a:rPr lang="cs-CZ" sz="1200" b="0" strike="noStrike" spc="-1">
                <a:solidFill>
                  <a:srgbClr val="898989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pPr algn="r">
                <a:lnSpc>
                  <a:spcPct val="100000"/>
                </a:lnSpc>
              </a:p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de-DE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43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692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Click to edit the outline text format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Second Outline Level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Third Outline Level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Fourth Outline Level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Fifth Outline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Sixth Outline Level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2"/>
          <p:cNvPicPr/>
          <p:nvPr/>
        </p:nvPicPr>
        <p:blipFill>
          <a:blip r:embed="rId3" cstate="print"/>
          <a:stretch/>
        </p:blipFill>
        <p:spPr>
          <a:xfrm>
            <a:off x="1619280" y="2349360"/>
            <a:ext cx="5905080" cy="3935160"/>
          </a:xfrm>
          <a:prstGeom prst="rect">
            <a:avLst/>
          </a:prstGeom>
          <a:ln>
            <a:noFill/>
          </a:ln>
        </p:spPr>
      </p:pic>
      <p:sp>
        <p:nvSpPr>
          <p:cNvPr id="84" name="TextShape 1"/>
          <p:cNvSpPr txBox="1"/>
          <p:nvPr/>
        </p:nvSpPr>
        <p:spPr>
          <a:xfrm>
            <a:off x="755640" y="69228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de-DE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Výroba a degradace PLA</a:t>
            </a:r>
            <a:endParaRPr lang="de-D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ustomShape 1"/>
          <p:cNvSpPr/>
          <p:nvPr/>
        </p:nvSpPr>
        <p:spPr>
          <a:xfrm>
            <a:off x="467544" y="620688"/>
            <a:ext cx="441252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marL="623880" indent="-623520">
              <a:lnSpc>
                <a:spcPct val="100000"/>
              </a:lnSpc>
            </a:pPr>
            <a:r>
              <a:rPr lang="cs-CZ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6. Rozpad </a:t>
            </a:r>
            <a:r>
              <a:rPr lang="cs-CZ" sz="28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PLA</a:t>
            </a:r>
            <a:r>
              <a:rPr lang="cs-CZ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 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39" name="Grafik 3"/>
          <p:cNvPicPr/>
          <p:nvPr/>
        </p:nvPicPr>
        <p:blipFill>
          <a:blip r:embed="rId3" cstate="print"/>
          <a:stretch/>
        </p:blipFill>
        <p:spPr>
          <a:xfrm>
            <a:off x="1332000" y="1773360"/>
            <a:ext cx="7162560" cy="4246200"/>
          </a:xfrm>
          <a:prstGeom prst="rect">
            <a:avLst/>
          </a:prstGeom>
          <a:ln>
            <a:noFill/>
          </a:ln>
        </p:spPr>
      </p:pic>
      <p:sp>
        <p:nvSpPr>
          <p:cNvPr id="140" name="CustomShape 2"/>
          <p:cNvSpPr/>
          <p:nvPr/>
        </p:nvSpPr>
        <p:spPr>
          <a:xfrm>
            <a:off x="244440" y="2421000"/>
            <a:ext cx="1212840" cy="2284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Ecovio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PLA-Folie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PE-Folie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1" name="CustomShape 3"/>
          <p:cNvSpPr/>
          <p:nvPr/>
        </p:nvSpPr>
        <p:spPr>
          <a:xfrm>
            <a:off x="1326960" y="5950080"/>
            <a:ext cx="784548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7 d                           9 d                           14 d                          17 d 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2" name="CustomShape 4"/>
          <p:cNvSpPr/>
          <p:nvPr/>
        </p:nvSpPr>
        <p:spPr>
          <a:xfrm>
            <a:off x="179280" y="6021360"/>
            <a:ext cx="129996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Zdroj: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BASF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179280" y="404640"/>
            <a:ext cx="8496000" cy="1796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2. Extrakce buněčné hmoty centrifugou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 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2.1 Naplňte dvě 50 ml centrifugační zkumavky 40 ml fermentačního roztoku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81000" y="2772720"/>
            <a:ext cx="842436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536400" indent="-536040">
              <a:lnSpc>
                <a:spcPct val="100000"/>
              </a:lnSpc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2.2 	Vložte do centrifugy (5000 rpm/10 min)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7" name="Picture 2"/>
          <p:cNvPicPr/>
          <p:nvPr/>
        </p:nvPicPr>
        <p:blipFill>
          <a:blip r:embed="rId3" cstate="print"/>
          <a:stretch/>
        </p:blipFill>
        <p:spPr>
          <a:xfrm>
            <a:off x="5264280" y="3500280"/>
            <a:ext cx="3096720" cy="2746080"/>
          </a:xfrm>
          <a:prstGeom prst="rect">
            <a:avLst/>
          </a:prstGeom>
          <a:ln>
            <a:noFill/>
          </a:ln>
        </p:spPr>
      </p:pic>
      <p:sp>
        <p:nvSpPr>
          <p:cNvPr id="88" name="CustomShape 3"/>
          <p:cNvSpPr/>
          <p:nvPr/>
        </p:nvSpPr>
        <p:spPr>
          <a:xfrm>
            <a:off x="5167440" y="5805360"/>
            <a:ext cx="1261800" cy="662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5400"/>
                </a:moveTo>
                <a:lnTo>
                  <a:pt x="20936" y="5400"/>
                </a:lnTo>
                <a:lnTo>
                  <a:pt x="20936" y="0"/>
                </a:lnTo>
                <a:lnTo>
                  <a:pt x="21600" y="10800"/>
                </a:lnTo>
                <a:lnTo>
                  <a:pt x="20936" y="21600"/>
                </a:lnTo>
                <a:lnTo>
                  <a:pt x="20936" y="162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rgbClr val="92D050"/>
          </a:solidFill>
          <a:ln w="25560">
            <a:solidFill>
              <a:srgbClr val="92D05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9" name="CustomShape 4"/>
          <p:cNvSpPr/>
          <p:nvPr/>
        </p:nvSpPr>
        <p:spPr>
          <a:xfrm>
            <a:off x="3788280" y="5690520"/>
            <a:ext cx="1378800" cy="39528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Bakterie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CustomShape 5"/>
          <p:cNvSpPr/>
          <p:nvPr/>
        </p:nvSpPr>
        <p:spPr>
          <a:xfrm>
            <a:off x="5167440" y="4807080"/>
            <a:ext cx="1752120" cy="662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5400"/>
                </a:moveTo>
                <a:lnTo>
                  <a:pt x="20936" y="5400"/>
                </a:lnTo>
                <a:lnTo>
                  <a:pt x="20936" y="0"/>
                </a:lnTo>
                <a:lnTo>
                  <a:pt x="21600" y="10800"/>
                </a:lnTo>
                <a:lnTo>
                  <a:pt x="20936" y="21600"/>
                </a:lnTo>
                <a:lnTo>
                  <a:pt x="20936" y="162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solidFill>
            <a:srgbClr val="92D050"/>
          </a:solidFill>
          <a:ln w="25560">
            <a:solidFill>
              <a:srgbClr val="92D05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1" name="CustomShape 6"/>
          <p:cNvSpPr/>
          <p:nvPr/>
        </p:nvSpPr>
        <p:spPr>
          <a:xfrm>
            <a:off x="3419640" y="4643280"/>
            <a:ext cx="1747440" cy="82116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400" b="0" strike="noStrike" spc="-1" dirty="0" err="1"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Supernatant</a:t>
            </a:r>
            <a:endParaRPr lang="cs-CZ" sz="1800" b="0" strike="noStrike" spc="-1" dirty="0"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179280" y="189000"/>
            <a:ext cx="856908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536400" indent="-536040">
              <a:lnSpc>
                <a:spcPct val="100000"/>
              </a:lnSpc>
            </a:pPr>
            <a:r>
              <a:rPr lang="cs-CZ" sz="2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3. Destilace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CustomShape 2"/>
          <p:cNvSpPr/>
          <p:nvPr/>
        </p:nvSpPr>
        <p:spPr>
          <a:xfrm>
            <a:off x="179280" y="765000"/>
            <a:ext cx="878472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536400" indent="-536040"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3.1   </a:t>
            </a:r>
            <a:r>
              <a:rPr lang="cs-CZ" sz="28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Připrav</a:t>
            </a:r>
            <a:r>
              <a:rPr lang="cs-CZ" sz="28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te </a:t>
            </a:r>
            <a:r>
              <a:rPr lang="cs-CZ" sz="28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75 ml </a:t>
            </a:r>
            <a:r>
              <a:rPr lang="cs-CZ" sz="2800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supernatantu</a:t>
            </a:r>
            <a:r>
              <a:rPr lang="cs-CZ" sz="28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 k destilaci</a:t>
            </a: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.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4" name="Grafik 2"/>
          <p:cNvPicPr/>
          <p:nvPr/>
        </p:nvPicPr>
        <p:blipFill>
          <a:blip r:embed="rId3" cstate="print"/>
          <a:srcRect l="13173" t="9600" r="8732" b="4899"/>
          <a:stretch/>
        </p:blipFill>
        <p:spPr>
          <a:xfrm>
            <a:off x="1665000" y="1719360"/>
            <a:ext cx="6362640" cy="4819320"/>
          </a:xfrm>
          <a:prstGeom prst="rect">
            <a:avLst/>
          </a:prstGeom>
          <a:ln>
            <a:noFill/>
          </a:ln>
        </p:spPr>
      </p:pic>
      <p:sp>
        <p:nvSpPr>
          <p:cNvPr id="95" name="CustomShape 3"/>
          <p:cNvSpPr/>
          <p:nvPr/>
        </p:nvSpPr>
        <p:spPr>
          <a:xfrm>
            <a:off x="5262840" y="5465520"/>
            <a:ext cx="1069560" cy="364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s-CZ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Hořák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CustomShape 4"/>
          <p:cNvSpPr/>
          <p:nvPr/>
        </p:nvSpPr>
        <p:spPr>
          <a:xfrm>
            <a:off x="5275440" y="4325400"/>
            <a:ext cx="2234160" cy="63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1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Držák destilační soustavy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CustomShape 5"/>
          <p:cNvSpPr/>
          <p:nvPr/>
        </p:nvSpPr>
        <p:spPr>
          <a:xfrm>
            <a:off x="2594160" y="3456360"/>
            <a:ext cx="905400" cy="638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Chladič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CustomShape 6"/>
          <p:cNvSpPr/>
          <p:nvPr/>
        </p:nvSpPr>
        <p:spPr>
          <a:xfrm>
            <a:off x="1979712" y="5373216"/>
            <a:ext cx="1635480" cy="913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Nádoba na výsledný produkt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" name="CustomShape 7"/>
          <p:cNvSpPr/>
          <p:nvPr/>
        </p:nvSpPr>
        <p:spPr>
          <a:xfrm rot="16200000">
            <a:off x="-134640" y="4759200"/>
            <a:ext cx="2101680" cy="365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s-CZ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Destilační soustava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CustomShape 9"/>
          <p:cNvSpPr/>
          <p:nvPr/>
        </p:nvSpPr>
        <p:spPr>
          <a:xfrm>
            <a:off x="2703600" y="2369160"/>
            <a:ext cx="1226520" cy="364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Teploměr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CustomShape 1"/>
          <p:cNvSpPr/>
          <p:nvPr/>
        </p:nvSpPr>
        <p:spPr>
          <a:xfrm>
            <a:off x="269536" y="1125528"/>
            <a:ext cx="8046880" cy="57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8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3.2 </a:t>
            </a:r>
            <a:r>
              <a:rPr lang="cs-CZ" sz="2800" spc="-1" dirty="0" smtClean="0"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Od</a:t>
            </a:r>
            <a:r>
              <a:rPr lang="cs-CZ" sz="2800" spc="-1" dirty="0" smtClean="0"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destilujte </a:t>
            </a:r>
            <a:r>
              <a:rPr lang="cs-CZ" sz="2800" spc="-1" dirty="0" smtClean="0"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cca 50 ml vody (</a:t>
            </a:r>
            <a:r>
              <a:rPr lang="cs-CZ" sz="2800" spc="-1" dirty="0" smtClean="0"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z původních </a:t>
            </a:r>
            <a:r>
              <a:rPr lang="cs-CZ" sz="2800" spc="-1" dirty="0" smtClean="0"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75 ml  </a:t>
            </a:r>
            <a:r>
              <a:rPr lang="cs-CZ" sz="2800" spc="-1" dirty="0" err="1" smtClean="0"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supernatantu</a:t>
            </a:r>
            <a:r>
              <a:rPr lang="cs-CZ" sz="2800" spc="-1" dirty="0"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3" name="CustomShape 2"/>
          <p:cNvSpPr/>
          <p:nvPr/>
        </p:nvSpPr>
        <p:spPr>
          <a:xfrm>
            <a:off x="755576" y="5517232"/>
            <a:ext cx="748260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3.3 Nechte vychladnout roztok k. mléčné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4" name="Grafik 2"/>
          <p:cNvPicPr/>
          <p:nvPr/>
        </p:nvPicPr>
        <p:blipFill>
          <a:blip r:embed="rId3" cstate="print"/>
          <a:srcRect l="13173" t="9600" r="8732" b="4899"/>
          <a:stretch/>
        </p:blipFill>
        <p:spPr>
          <a:xfrm>
            <a:off x="900000" y="2204864"/>
            <a:ext cx="4752120" cy="3042856"/>
          </a:xfrm>
          <a:prstGeom prst="rect">
            <a:avLst/>
          </a:prstGeom>
          <a:ln>
            <a:noFill/>
          </a:ln>
        </p:spPr>
      </p:pic>
      <p:sp>
        <p:nvSpPr>
          <p:cNvPr id="105" name="CustomShape 3"/>
          <p:cNvSpPr/>
          <p:nvPr/>
        </p:nvSpPr>
        <p:spPr>
          <a:xfrm>
            <a:off x="250920" y="333360"/>
            <a:ext cx="727344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536400" indent="-536040">
              <a:lnSpc>
                <a:spcPct val="100000"/>
              </a:lnSpc>
            </a:pPr>
            <a:r>
              <a:rPr lang="cs-CZ" sz="2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3. Destilace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CustomShape 4"/>
          <p:cNvSpPr/>
          <p:nvPr/>
        </p:nvSpPr>
        <p:spPr>
          <a:xfrm>
            <a:off x="5940360" y="4292640"/>
            <a:ext cx="1584000" cy="863280"/>
          </a:xfrm>
          <a:prstGeom prst="actionButtonMovie">
            <a:avLst/>
          </a:prstGeom>
          <a:gradFill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16200000"/>
          </a:gradFill>
          <a:ln w="9360">
            <a:solidFill>
              <a:srgbClr val="4A7EBB"/>
            </a:solidFill>
            <a:miter/>
          </a:ln>
          <a:effectLst>
            <a:outerShdw blurRad="635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CustomShape 1"/>
          <p:cNvSpPr/>
          <p:nvPr/>
        </p:nvSpPr>
        <p:spPr>
          <a:xfrm>
            <a:off x="611560" y="188640"/>
            <a:ext cx="5185176" cy="1370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536400" indent="-536040">
              <a:lnSpc>
                <a:spcPct val="100000"/>
              </a:lnSpc>
            </a:pPr>
            <a:r>
              <a:rPr lang="cs-CZ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Polymerace k. mléčné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36400" indent="-536040"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 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36400" indent="-536040"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4.1 Pomůcky: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8" name="Grafik 3"/>
          <p:cNvPicPr/>
          <p:nvPr/>
        </p:nvPicPr>
        <p:blipFill>
          <a:blip r:embed="rId3" cstate="print"/>
          <a:stretch/>
        </p:blipFill>
        <p:spPr>
          <a:xfrm>
            <a:off x="827584" y="1628800"/>
            <a:ext cx="6840760" cy="4844584"/>
          </a:xfrm>
          <a:prstGeom prst="rect">
            <a:avLst/>
          </a:prstGeom>
          <a:ln>
            <a:noFill/>
          </a:ln>
        </p:spPr>
      </p:pic>
      <p:sp>
        <p:nvSpPr>
          <p:cNvPr id="109" name="CustomShape 2"/>
          <p:cNvSpPr/>
          <p:nvPr/>
        </p:nvSpPr>
        <p:spPr>
          <a:xfrm>
            <a:off x="2689200" y="2489040"/>
            <a:ext cx="1510920" cy="328320"/>
          </a:xfrm>
          <a:prstGeom prst="rect">
            <a:avLst/>
          </a:prstGeom>
          <a:solidFill>
            <a:schemeClr val="bg1">
              <a:lumMod val="100000"/>
              <a:lumOff val="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10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Stojan na zkumavky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0" name="CustomShape 3"/>
          <p:cNvSpPr/>
          <p:nvPr/>
        </p:nvSpPr>
        <p:spPr>
          <a:xfrm>
            <a:off x="1220760" y="4021200"/>
            <a:ext cx="641160" cy="274320"/>
          </a:xfrm>
          <a:prstGeom prst="rect">
            <a:avLst/>
          </a:prstGeom>
          <a:solidFill>
            <a:schemeClr val="bg1">
              <a:lumMod val="100000"/>
              <a:lumOff val="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1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Trychtýř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CustomShape 4"/>
          <p:cNvSpPr/>
          <p:nvPr/>
        </p:nvSpPr>
        <p:spPr>
          <a:xfrm>
            <a:off x="1652400" y="5110200"/>
            <a:ext cx="898200" cy="282240"/>
          </a:xfrm>
          <a:prstGeom prst="rect">
            <a:avLst/>
          </a:prstGeom>
          <a:solidFill>
            <a:schemeClr val="bg1">
              <a:lumMod val="100000"/>
              <a:lumOff val="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1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Petriho miska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2" name="CustomShape 5"/>
          <p:cNvSpPr/>
          <p:nvPr/>
        </p:nvSpPr>
        <p:spPr>
          <a:xfrm>
            <a:off x="1454040" y="5491080"/>
            <a:ext cx="1372680" cy="280800"/>
          </a:xfrm>
          <a:prstGeom prst="rect">
            <a:avLst/>
          </a:prstGeom>
          <a:solidFill>
            <a:schemeClr val="bg1">
              <a:lumMod val="100000"/>
              <a:lumOff val="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1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Držák zkumavky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CustomShape 6"/>
          <p:cNvSpPr/>
          <p:nvPr/>
        </p:nvSpPr>
        <p:spPr>
          <a:xfrm>
            <a:off x="2292480" y="5857920"/>
            <a:ext cx="1060200" cy="226800"/>
          </a:xfrm>
          <a:prstGeom prst="rect">
            <a:avLst/>
          </a:prstGeom>
          <a:solidFill>
            <a:schemeClr val="bg1">
              <a:lumMod val="100000"/>
              <a:lumOff val="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1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Zkumavka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4" name="CustomShape 7"/>
          <p:cNvSpPr/>
          <p:nvPr/>
        </p:nvSpPr>
        <p:spPr>
          <a:xfrm>
            <a:off x="3435480" y="4122720"/>
            <a:ext cx="1238040" cy="261720"/>
          </a:xfrm>
          <a:prstGeom prst="rect">
            <a:avLst/>
          </a:prstGeom>
          <a:solidFill>
            <a:schemeClr val="bg1">
              <a:lumMod val="100000"/>
              <a:lumOff val="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1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Chlorid cínatý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5" name="CustomShape 8"/>
          <p:cNvSpPr/>
          <p:nvPr/>
        </p:nvSpPr>
        <p:spPr>
          <a:xfrm>
            <a:off x="5497560" y="2853360"/>
            <a:ext cx="843840" cy="381600"/>
          </a:xfrm>
          <a:prstGeom prst="rect">
            <a:avLst/>
          </a:prstGeom>
          <a:solidFill>
            <a:schemeClr val="bg1">
              <a:lumMod val="100000"/>
              <a:lumOff val="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1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Plynový hořák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CustomShape 9"/>
          <p:cNvSpPr/>
          <p:nvPr/>
        </p:nvSpPr>
        <p:spPr>
          <a:xfrm>
            <a:off x="5683320" y="5326200"/>
            <a:ext cx="850680" cy="264960"/>
          </a:xfrm>
          <a:prstGeom prst="rect">
            <a:avLst/>
          </a:prstGeom>
          <a:solidFill>
            <a:schemeClr val="bg1">
              <a:lumMod val="100000"/>
              <a:lumOff val="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1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Zapalovač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7" name="CustomShape 10"/>
          <p:cNvSpPr/>
          <p:nvPr/>
        </p:nvSpPr>
        <p:spPr>
          <a:xfrm>
            <a:off x="2176560" y="3552840"/>
            <a:ext cx="547200" cy="236160"/>
          </a:xfrm>
          <a:prstGeom prst="rect">
            <a:avLst/>
          </a:prstGeom>
          <a:solidFill>
            <a:schemeClr val="bg1">
              <a:lumMod val="100000"/>
              <a:lumOff val="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10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Vzorek</a:t>
            </a:r>
            <a:endParaRPr lang="cs-CZ" sz="10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8" name="CustomShape 11"/>
          <p:cNvSpPr/>
          <p:nvPr/>
        </p:nvSpPr>
        <p:spPr>
          <a:xfrm>
            <a:off x="4552920" y="5338800"/>
            <a:ext cx="950400" cy="279000"/>
          </a:xfrm>
          <a:prstGeom prst="rect">
            <a:avLst/>
          </a:prstGeom>
          <a:solidFill>
            <a:schemeClr val="bg1">
              <a:lumMod val="100000"/>
              <a:lumOff val="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Ochranné brýle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9" name="CustomShape 12"/>
          <p:cNvSpPr/>
          <p:nvPr/>
        </p:nvSpPr>
        <p:spPr>
          <a:xfrm>
            <a:off x="3784680" y="5870520"/>
            <a:ext cx="582480" cy="252000"/>
          </a:xfrm>
          <a:prstGeom prst="rect">
            <a:avLst/>
          </a:prstGeom>
          <a:solidFill>
            <a:schemeClr val="bg1">
              <a:lumMod val="100000"/>
              <a:lumOff val="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cs-CZ" sz="1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Špachtle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324000" y="476280"/>
            <a:ext cx="842436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536400" indent="-536040"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4.2 </a:t>
            </a:r>
            <a:r>
              <a:rPr lang="cs-CZ" sz="28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D</a:t>
            </a:r>
            <a:r>
              <a:rPr lang="cs-CZ" sz="28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o </a:t>
            </a:r>
            <a:r>
              <a:rPr lang="cs-CZ" sz="28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zkumavky </a:t>
            </a:r>
            <a:r>
              <a:rPr lang="cs-CZ" sz="2800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n</a:t>
            </a:r>
            <a:r>
              <a:rPr lang="cs-CZ" sz="2800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apipetujte</a:t>
            </a: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 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5 ml </a:t>
            </a: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roztoku k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. </a:t>
            </a: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mléčné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" name="CustomShape 2"/>
          <p:cNvSpPr/>
          <p:nvPr/>
        </p:nvSpPr>
        <p:spPr>
          <a:xfrm>
            <a:off x="330120" y="1700280"/>
            <a:ext cx="4457520" cy="1001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536400" indent="-536040"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4.3 přidejte katalyzátor
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SnCl</a:t>
            </a:r>
            <a:r>
              <a:rPr lang="cs-CZ" sz="2800" b="0" strike="noStrike" spc="-1" baseline="-25000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2</a:t>
            </a: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.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2" name="Grafik 4"/>
          <p:cNvPicPr/>
          <p:nvPr/>
        </p:nvPicPr>
        <p:blipFill>
          <a:blip r:embed="rId3" cstate="print"/>
          <a:srcRect r="39844"/>
          <a:stretch/>
        </p:blipFill>
        <p:spPr>
          <a:xfrm>
            <a:off x="4824000" y="1847880"/>
            <a:ext cx="3790440" cy="4200120"/>
          </a:xfrm>
          <a:prstGeom prst="rect">
            <a:avLst/>
          </a:prstGeom>
          <a:ln>
            <a:noFill/>
          </a:ln>
        </p:spPr>
      </p:pic>
      <p:sp>
        <p:nvSpPr>
          <p:cNvPr id="123" name="CustomShape 3"/>
          <p:cNvSpPr/>
          <p:nvPr/>
        </p:nvSpPr>
        <p:spPr>
          <a:xfrm>
            <a:off x="2916360" y="5229360"/>
            <a:ext cx="1510920" cy="791640"/>
          </a:xfrm>
          <a:prstGeom prst="actionButtonMovie">
            <a:avLst/>
          </a:prstGeom>
          <a:gradFill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16200000"/>
          </a:gradFill>
          <a:ln w="9360">
            <a:solidFill>
              <a:srgbClr val="4A7EBB"/>
            </a:solidFill>
            <a:miter/>
          </a:ln>
          <a:effectLst>
            <a:outerShdw blurRad="635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ustomShape 1"/>
          <p:cNvSpPr/>
          <p:nvPr/>
        </p:nvSpPr>
        <p:spPr>
          <a:xfrm>
            <a:off x="306360" y="603360"/>
            <a:ext cx="8297640" cy="1369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536400" indent="-536040"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4.4  Za stálého </a:t>
            </a:r>
            <a:r>
              <a:rPr lang="cs-CZ" sz="28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třepání</a:t>
            </a: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 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zahřívejte roztok po dobu </a:t>
            </a: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5-10 minut 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v </a:t>
            </a:r>
            <a:r>
              <a:rPr lang="cs-CZ" sz="2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digestoři tak, 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aby </a:t>
            </a:r>
            <a:r>
              <a:rPr lang="cs-CZ" sz="28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byl zajištěn rovnoměrný var celého roztoku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5" name="Grafik 4"/>
          <p:cNvPicPr/>
          <p:nvPr/>
        </p:nvPicPr>
        <p:blipFill>
          <a:blip r:embed="rId3" cstate="print"/>
          <a:stretch/>
        </p:blipFill>
        <p:spPr>
          <a:xfrm>
            <a:off x="899592" y="2348880"/>
            <a:ext cx="5760640" cy="3942464"/>
          </a:xfrm>
          <a:prstGeom prst="rect">
            <a:avLst/>
          </a:prstGeom>
          <a:ln>
            <a:noFill/>
          </a:ln>
        </p:spPr>
      </p:pic>
      <p:sp>
        <p:nvSpPr>
          <p:cNvPr id="126" name="CustomShape 2"/>
          <p:cNvSpPr/>
          <p:nvPr/>
        </p:nvSpPr>
        <p:spPr>
          <a:xfrm>
            <a:off x="6876256" y="5229200"/>
            <a:ext cx="1657080" cy="1080720"/>
          </a:xfrm>
          <a:prstGeom prst="actionButtonMovie">
            <a:avLst/>
          </a:prstGeom>
          <a:gradFill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16200000"/>
          </a:gradFill>
          <a:ln w="9360">
            <a:solidFill>
              <a:srgbClr val="4A7EBB"/>
            </a:solidFill>
            <a:miter/>
          </a:ln>
          <a:effectLst>
            <a:outerShdw blurRad="635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CustomShape 1"/>
          <p:cNvSpPr/>
          <p:nvPr/>
        </p:nvSpPr>
        <p:spPr>
          <a:xfrm>
            <a:off x="339840" y="404640"/>
            <a:ext cx="8424360" cy="94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536400" indent="-536040">
              <a:lnSpc>
                <a:spcPct val="100000"/>
              </a:lnSpc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4.5 Až roztok začne vřít a objeví se hustý bílý kouř, nalijte jej do 40ml kádinky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8" name="CustomShape 2"/>
          <p:cNvSpPr/>
          <p:nvPr/>
        </p:nvSpPr>
        <p:spPr>
          <a:xfrm>
            <a:off x="480600" y="3913560"/>
            <a:ext cx="745812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marL="457200" indent="-456840">
              <a:lnSpc>
                <a:spcPct val="100000"/>
              </a:lnSpc>
              <a:buClr>
                <a:srgbClr val="000000"/>
              </a:buClr>
              <a:buFont typeface="Wingdings" charset="2"/>
              <a:buChar char=""/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Vzniklá PLA postupně chladne a tuhne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9" name="Grafik 4"/>
          <p:cNvPicPr/>
          <p:nvPr/>
        </p:nvPicPr>
        <p:blipFill>
          <a:blip r:embed="rId3" cstate="print"/>
          <a:stretch/>
        </p:blipFill>
        <p:spPr>
          <a:xfrm>
            <a:off x="1042920" y="4581360"/>
            <a:ext cx="3092040" cy="2060280"/>
          </a:xfrm>
          <a:prstGeom prst="rect">
            <a:avLst/>
          </a:prstGeom>
          <a:ln>
            <a:noFill/>
          </a:ln>
        </p:spPr>
      </p:pic>
      <p:pic>
        <p:nvPicPr>
          <p:cNvPr id="130" name="Picture 2"/>
          <p:cNvPicPr/>
          <p:nvPr/>
        </p:nvPicPr>
        <p:blipFill>
          <a:blip r:embed="rId4" cstate="print"/>
          <a:stretch/>
        </p:blipFill>
        <p:spPr>
          <a:xfrm>
            <a:off x="1116000" y="1413000"/>
            <a:ext cx="2087280" cy="2612520"/>
          </a:xfrm>
          <a:prstGeom prst="rect">
            <a:avLst/>
          </a:prstGeom>
          <a:ln>
            <a:noFill/>
          </a:ln>
        </p:spPr>
      </p:pic>
      <p:sp>
        <p:nvSpPr>
          <p:cNvPr id="131" name="CustomShape 3"/>
          <p:cNvSpPr/>
          <p:nvPr/>
        </p:nvSpPr>
        <p:spPr>
          <a:xfrm>
            <a:off x="3348000" y="3068640"/>
            <a:ext cx="1510920" cy="936360"/>
          </a:xfrm>
          <a:prstGeom prst="actionButtonMovie">
            <a:avLst/>
          </a:prstGeom>
          <a:gradFill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16200000"/>
          </a:gradFill>
          <a:ln w="9360">
            <a:solidFill>
              <a:srgbClr val="4A7EBB"/>
            </a:solidFill>
            <a:miter/>
          </a:ln>
          <a:effectLst>
            <a:outerShdw blurRad="635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ustomShape 1"/>
          <p:cNvSpPr/>
          <p:nvPr/>
        </p:nvSpPr>
        <p:spPr>
          <a:xfrm>
            <a:off x="285840" y="333360"/>
            <a:ext cx="8569080" cy="222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623880" indent="-623520">
              <a:lnSpc>
                <a:spcPct val="100000"/>
              </a:lnSpc>
            </a:pPr>
            <a:r>
              <a:rPr lang="cs-CZ" sz="2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5. PLA-degradace hydrolýzou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623880" indent="-623520">
              <a:lnSpc>
                <a:spcPct val="100000"/>
              </a:lnSpc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5.1 Přidejte 10 ml destilované vody do kádinky a míchejte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623880" indent="-623520">
              <a:lnSpc>
                <a:spcPct val="100000"/>
              </a:lnSpc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
</a:t>
            </a: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Wingdings"/>
                <a:ea typeface="ＭＳ Ｐゴシック"/>
              </a:rPr>
              <a:t></a:t>
            </a: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 PLA se postupně rozpustí.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33" name="Bild 2"/>
          <p:cNvPicPr/>
          <p:nvPr/>
        </p:nvPicPr>
        <p:blipFill>
          <a:blip r:embed="rId3" cstate="print"/>
          <a:srcRect l="28701" t="7415" r="28806" b="21396"/>
          <a:stretch/>
        </p:blipFill>
        <p:spPr>
          <a:xfrm>
            <a:off x="971640" y="2565360"/>
            <a:ext cx="2015640" cy="2231640"/>
          </a:xfrm>
          <a:prstGeom prst="rect">
            <a:avLst/>
          </a:prstGeom>
          <a:ln>
            <a:noFill/>
          </a:ln>
        </p:spPr>
      </p:pic>
      <p:pic>
        <p:nvPicPr>
          <p:cNvPr id="134" name="Bild 3"/>
          <p:cNvPicPr/>
          <p:nvPr/>
        </p:nvPicPr>
        <p:blipFill>
          <a:blip r:embed="rId4" cstate="print"/>
          <a:srcRect l="28121" t="12237" r="30795" b="11215"/>
          <a:stretch/>
        </p:blipFill>
        <p:spPr>
          <a:xfrm>
            <a:off x="5195880" y="2565360"/>
            <a:ext cx="1728360" cy="2231640"/>
          </a:xfrm>
          <a:prstGeom prst="rect">
            <a:avLst/>
          </a:prstGeom>
          <a:ln>
            <a:noFill/>
          </a:ln>
        </p:spPr>
      </p:pic>
      <p:sp>
        <p:nvSpPr>
          <p:cNvPr id="135" name="CustomShape 2"/>
          <p:cNvSpPr/>
          <p:nvPr/>
        </p:nvSpPr>
        <p:spPr>
          <a:xfrm>
            <a:off x="3132000" y="3500280"/>
            <a:ext cx="1800000" cy="36000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6" name="CustomShape 3"/>
          <p:cNvSpPr/>
          <p:nvPr/>
        </p:nvSpPr>
        <p:spPr>
          <a:xfrm>
            <a:off x="3003840" y="3068640"/>
            <a:ext cx="1837440" cy="436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10 ml H</a:t>
            </a:r>
            <a:r>
              <a:rPr lang="cs-CZ" sz="2000" b="0" strike="noStrike" spc="-1" baseline="-250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2</a:t>
            </a: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O</a:t>
            </a:r>
            <a:r>
              <a:rPr lang="cs-CZ" sz="2000" b="0" strike="noStrike" spc="-1" baseline="-2500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dest.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7" name="CustomShape 4"/>
          <p:cNvSpPr/>
          <p:nvPr/>
        </p:nvSpPr>
        <p:spPr>
          <a:xfrm>
            <a:off x="7093080" y="3860640"/>
            <a:ext cx="1582200" cy="936360"/>
          </a:xfrm>
          <a:prstGeom prst="actionButtonMovie">
            <a:avLst/>
          </a:prstGeom>
          <a:gradFill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16200000"/>
          </a:gradFill>
          <a:ln w="9360">
            <a:solidFill>
              <a:srgbClr val="4A7EBB"/>
            </a:solidFill>
            <a:miter/>
          </a:ln>
          <a:effectLst>
            <a:outerShdw blurRad="635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</TotalTime>
  <Words>184</Words>
  <Application>Microsoft Office PowerPoint</Application>
  <PresentationFormat>Předvádění na obrazovce (4:3)</PresentationFormat>
  <Paragraphs>63</Paragraphs>
  <Slides>10</Slides>
  <Notes>10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10</vt:i4>
      </vt:variant>
    </vt:vector>
  </HeadingPairs>
  <TitlesOfParts>
    <vt:vector size="12" baseType="lpstr">
      <vt:lpstr>Office Theme</vt:lpstr>
      <vt:lpstr>Office Theme</vt:lpstr>
      <vt:lpstr>Snímek 1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Procedure of PLA-Production and Degradation</dc:title>
  <dc:subject/>
  <dc:creator/>
  <dc:description/>
  <cp:lastModifiedBy>Uživatel</cp:lastModifiedBy>
  <cp:revision>11</cp:revision>
  <dcterms:created xsi:type="dcterms:W3CDTF">2017-07-25T11:25:34Z</dcterms:created>
  <dcterms:modified xsi:type="dcterms:W3CDTF">2017-09-28T10:40:28Z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10</vt:i4>
  </property>
  <property fmtid="{D5CDD505-2E9C-101B-9397-08002B2CF9AE}" pid="8" name="PresentationFormat">
    <vt:lpwstr>Předvádění na obrazovce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10</vt:i4>
  </property>
</Properties>
</file>