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0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C391A-7BB3-4B61-92FB-0F8504FC1086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9EF8C-CC0E-42A5-B1E8-78CD1BE2AD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8996494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C391A-7BB3-4B61-92FB-0F8504FC1086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9EF8C-CC0E-42A5-B1E8-78CD1BE2AD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9070225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C391A-7BB3-4B61-92FB-0F8504FC1086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9EF8C-CC0E-42A5-B1E8-78CD1BE2AD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4154829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C391A-7BB3-4B61-92FB-0F8504FC1086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9EF8C-CC0E-42A5-B1E8-78CD1BE2AD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9026863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C391A-7BB3-4B61-92FB-0F8504FC1086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9EF8C-CC0E-42A5-B1E8-78CD1BE2AD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9734389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C391A-7BB3-4B61-92FB-0F8504FC1086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9EF8C-CC0E-42A5-B1E8-78CD1BE2AD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0587760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C391A-7BB3-4B61-92FB-0F8504FC1086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9EF8C-CC0E-42A5-B1E8-78CD1BE2AD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2008037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C391A-7BB3-4B61-92FB-0F8504FC1086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9EF8C-CC0E-42A5-B1E8-78CD1BE2AD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2081840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C391A-7BB3-4B61-92FB-0F8504FC1086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9EF8C-CC0E-42A5-B1E8-78CD1BE2AD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0794799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C391A-7BB3-4B61-92FB-0F8504FC1086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9EF8C-CC0E-42A5-B1E8-78CD1BE2AD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3704184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C391A-7BB3-4B61-92FB-0F8504FC1086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9EF8C-CC0E-42A5-B1E8-78CD1BE2AD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0609216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2C391A-7BB3-4B61-92FB-0F8504FC1086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49EF8C-CC0E-42A5-B1E8-78CD1BE2AD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202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hyperlink" Target="https://spis.korzar.sme.sk/c/5201525/hasici-budu-zasahovat-v-tuneli-branisko-vodnym-delom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firebrno.cz/modules/marwel/index.php?rewrite=brezen-1&amp;str=3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hyperlink" Target="https://www.hradeckralove.org/noviny-a-novinky/psychologicka-poradenska-linka-ministerstva-vnintra-povodne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firebrno.cz/brno/stanice-brno-lidicka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hyperlink" Target="http://www.firebrno.cz/brno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www.google.cz/url?sa=i&amp;rct=j&amp;q=&amp;esrc=s&amp;source=images&amp;cd=&amp;ved=0ahUKEwjZtvmw07XWAhUFuhQKHQvKDeIQjRwIBw&amp;url=http://www.firebrno.cz/&amp;psig=AFQjCNED9Joi5IbpojTmXo6iJNPHArq4Mg&amp;ust=1506061743637963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www.google.cz/url?sa=i&amp;rct=j&amp;q=&amp;esrc=s&amp;source=images&amp;cd=&amp;cad=rja&amp;uact=8&amp;ved=0ahUKEwjMpdif1bXWAhVGtxQKHQgRBB8QjRwIBw&amp;url=http://modrahvezdazivota.cz/2017/05/28/v-rokycanech-probehla-soutez-spolecnych-tymu-hasicu-a-zachranaru-ve-vyprostovani-osob-z-havarovanych-vozidel/nggallery/slideshow&amp;psig=AFQjCNF1-VzeTSLsGnFpiISDk0Ny9iEIWg&amp;ust=1506062169219418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mostecky.denik.cz/zpravy_region/hasici_brandov_zasahove_obleky_20170328.ht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firebrno.cz/brno/lezecka-skupina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www.google.cz/url?sa=i&amp;rct=j&amp;q=&amp;esrc=s&amp;source=images&amp;cd=&amp;cad=rja&amp;uact=8&amp;ved=0ahUKEwjZnqrQ5bXWAhVJ6xQKHS5bD28QjRwIBw&amp;url=http://hasicuvblog.blogspot.com/2014/06/oslavy-ke-150-vyroci-hasicu-v-brne.html&amp;psig=AFQjCNF6FHP3rRWeB-n_WKig0GkWYRozQg&amp;ust=1506066640963201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billingsgazette.com/news/state-and-regional/montana/landusky-residents-stay-after-july-fire-puts-the-tiny-montana/article_c528f9fa-4541-5698-81a8-33bfa2c44f65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YM31fgA7SFo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6" name="Picture 2" descr="Image result for hasici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14" y="0"/>
            <a:ext cx="92581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-900608" y="2492896"/>
            <a:ext cx="7772400" cy="1470025"/>
          </a:xfrm>
        </p:spPr>
        <p:txBody>
          <a:bodyPr>
            <a:normAutofit/>
          </a:bodyPr>
          <a:lstStyle/>
          <a:p>
            <a:r>
              <a:rPr lang="cs-CZ" sz="6600" b="1" dirty="0" smtClean="0">
                <a:solidFill>
                  <a:schemeClr val="bg1"/>
                </a:solidFill>
              </a:rPr>
              <a:t>HASIČI V BRNĚ</a:t>
            </a:r>
            <a:endParaRPr lang="cs-CZ" sz="6600" b="1" dirty="0">
              <a:solidFill>
                <a:schemeClr val="bg1"/>
              </a:solidFill>
            </a:endParaRPr>
          </a:p>
        </p:txBody>
      </p:sp>
      <p:pic>
        <p:nvPicPr>
          <p:cNvPr id="4" name="Scooter - Fire (Official Video HQ)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347864" y="48691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04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581"/>
    </mc:Choice>
    <mc:Fallback xmlns="">
      <p:transition advTm="85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0" objId="4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Image result for hzs jihomoravského kraj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2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Historie</a:t>
            </a:r>
            <a:r>
              <a:rPr lang="cs-CZ" sz="5400" b="1" dirty="0" smtClean="0">
                <a:ln>
                  <a:solidFill>
                    <a:schemeClr val="tx1"/>
                  </a:solidFill>
                </a:ln>
              </a:rPr>
              <a:t> </a:t>
            </a:r>
            <a:r>
              <a:rPr lang="cs-CZ" sz="5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brněnských</a:t>
            </a:r>
            <a:r>
              <a:rPr lang="cs-CZ" sz="5400" b="1" dirty="0" smtClean="0">
                <a:ln>
                  <a:solidFill>
                    <a:schemeClr val="tx1"/>
                  </a:solidFill>
                </a:ln>
              </a:rPr>
              <a:t> </a:t>
            </a:r>
            <a:r>
              <a:rPr lang="cs-CZ" sz="5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hasičů</a:t>
            </a:r>
            <a:endParaRPr lang="cs-CZ" sz="5400" b="1" dirty="0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  <p:pic>
        <p:nvPicPr>
          <p:cNvPr id="2050" name="Picture 2" descr="Related image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312948"/>
            <a:ext cx="3384376" cy="2545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3222901"/>
      </p:ext>
    </p:extLst>
  </p:cSld>
  <p:clrMapOvr>
    <a:masterClrMapping/>
  </p:clrMapOvr>
  <p:transition spd="slow" advTm="8855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hzs jihomoravského kraje požární stanic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4" y="-412"/>
            <a:ext cx="9171923" cy="6858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75656" y="5733256"/>
            <a:ext cx="8229600" cy="1143000"/>
          </a:xfrm>
        </p:spPr>
        <p:txBody>
          <a:bodyPr>
            <a:normAutofit/>
          </a:bodyPr>
          <a:lstStyle/>
          <a:p>
            <a:r>
              <a:rPr lang="cs-CZ" sz="5400" b="1" dirty="0" smtClean="0">
                <a:solidFill>
                  <a:schemeClr val="bg1"/>
                </a:solidFill>
              </a:rPr>
              <a:t>Požární stanice v Brně</a:t>
            </a:r>
            <a:endParaRPr lang="cs-CZ" sz="5400" b="1" dirty="0">
              <a:solidFill>
                <a:schemeClr val="bg1"/>
              </a:solidFill>
            </a:endParaRPr>
          </a:p>
        </p:txBody>
      </p:sp>
      <p:pic>
        <p:nvPicPr>
          <p:cNvPr id="3078" name="Picture 6" descr="Image result for hasiči Brno znak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4" y="0"/>
            <a:ext cx="1879102" cy="234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0098141"/>
      </p:ext>
    </p:extLst>
  </p:cSld>
  <p:clrMapOvr>
    <a:masterClrMapping/>
  </p:clrMapOvr>
  <p:transition spd="slow" advTm="8719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 result for hzs jihomoravského kraje požární vźbava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1" r="7671"/>
          <a:stretch/>
        </p:blipFill>
        <p:spPr bwMode="auto">
          <a:xfrm>
            <a:off x="0" y="0"/>
            <a:ext cx="91808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31640" y="188640"/>
            <a:ext cx="8352928" cy="1656184"/>
          </a:xfrm>
        </p:spPr>
        <p:txBody>
          <a:bodyPr>
            <a:noAutofit/>
          </a:bodyPr>
          <a:lstStyle/>
          <a:p>
            <a:r>
              <a:rPr lang="cs-CZ" sz="5400" b="1" dirty="0" smtClean="0">
                <a:solidFill>
                  <a:srgbClr val="FFFF00"/>
                </a:solidFill>
              </a:rPr>
              <a:t>Výbava a technika brněnských hasičů</a:t>
            </a:r>
            <a:endParaRPr lang="cs-CZ" sz="5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54091"/>
      </p:ext>
    </p:extLst>
  </p:cSld>
  <p:clrMapOvr>
    <a:masterClrMapping/>
  </p:clrMapOvr>
  <p:transition spd="slow" advTm="8154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mage result for hzs jihomoravského kraje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89"/>
          <a:stretch/>
        </p:blipFill>
        <p:spPr bwMode="auto">
          <a:xfrm>
            <a:off x="1" y="13590"/>
            <a:ext cx="9144000" cy="6844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b="1" dirty="0" smtClean="0">
                <a:solidFill>
                  <a:srgbClr val="FFFF00"/>
                </a:solidFill>
              </a:rPr>
              <a:t>Zajímavosti </a:t>
            </a:r>
            <a:r>
              <a:rPr lang="cs-CZ" sz="5400" b="1" dirty="0" smtClean="0">
                <a:solidFill>
                  <a:srgbClr val="002060"/>
                </a:solidFill>
              </a:rPr>
              <a:t>o hasičích</a:t>
            </a:r>
            <a:endParaRPr lang="cs-CZ" sz="5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298688"/>
      </p:ext>
    </p:extLst>
  </p:cSld>
  <p:clrMapOvr>
    <a:masterClrMapping/>
  </p:clrMapOvr>
  <p:transition spd="slow" advTm="9019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Picture 8" descr="Image result for zásahový oblek hasiči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710" y="0"/>
            <a:ext cx="9258703" cy="695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55776" y="4221088"/>
            <a:ext cx="8229600" cy="1143000"/>
          </a:xfrm>
        </p:spPr>
        <p:txBody>
          <a:bodyPr>
            <a:normAutofit/>
          </a:bodyPr>
          <a:lstStyle/>
          <a:p>
            <a:r>
              <a:rPr lang="cs-CZ" sz="5400" b="1" dirty="0" smtClean="0">
                <a:solidFill>
                  <a:schemeClr val="bg1"/>
                </a:solidFill>
              </a:rPr>
              <a:t>Hasičské obleky</a:t>
            </a:r>
            <a:endParaRPr lang="cs-CZ" sz="5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179887"/>
      </p:ext>
    </p:extLst>
  </p:cSld>
  <p:clrMapOvr>
    <a:masterClrMapping/>
  </p:clrMapOvr>
  <p:transition spd="slow" advTm="9215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Image result for hasiči Brno lezecka skupina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999"/>
          <a:stretch/>
        </p:blipFill>
        <p:spPr bwMode="auto">
          <a:xfrm>
            <a:off x="0" y="-2818"/>
            <a:ext cx="10332640" cy="6867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b="1" dirty="0" smtClean="0">
                <a:solidFill>
                  <a:srgbClr val="FF0000"/>
                </a:solidFill>
              </a:rPr>
              <a:t>Speciální skupiny v Brně</a:t>
            </a:r>
            <a:endParaRPr lang="cs-CZ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206112"/>
      </p:ext>
    </p:extLst>
  </p:cSld>
  <p:clrMapOvr>
    <a:masterClrMapping/>
  </p:clrMapOvr>
  <p:transition spd="slow" advTm="8743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mage result for výročí hasičů brno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10" r="-2930"/>
          <a:stretch/>
        </p:blipFill>
        <p:spPr bwMode="auto">
          <a:xfrm>
            <a:off x="0" y="-6559"/>
            <a:ext cx="9434938" cy="6853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828600" y="4581128"/>
            <a:ext cx="6660232" cy="2592288"/>
          </a:xfrm>
        </p:spPr>
        <p:txBody>
          <a:bodyPr>
            <a:noAutofit/>
          </a:bodyPr>
          <a:lstStyle/>
          <a:p>
            <a:r>
              <a:rPr lang="cs-CZ" sz="54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Výročí a pomníky hasičů v Brně</a:t>
            </a:r>
            <a:endParaRPr lang="cs-CZ" sz="5400" b="1" dirty="0">
              <a:ln>
                <a:solidFill>
                  <a:schemeClr val="tx1"/>
                </a:solidFill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405471"/>
      </p:ext>
    </p:extLst>
  </p:cSld>
  <p:clrMapOvr>
    <a:masterClrMapping/>
  </p:clrMapOvr>
  <p:transition spd="slow" advTm="8371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Image result for fire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65"/>
          <a:stretch/>
        </p:blipFill>
        <p:spPr bwMode="auto">
          <a:xfrm>
            <a:off x="-12374" y="0"/>
            <a:ext cx="926489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1476672" y="5715000"/>
            <a:ext cx="8229600" cy="1143000"/>
          </a:xfrm>
        </p:spPr>
        <p:txBody>
          <a:bodyPr>
            <a:normAutofit/>
          </a:bodyPr>
          <a:lstStyle/>
          <a:p>
            <a:r>
              <a:rPr lang="cs-CZ" sz="2800" dirty="0" smtClean="0">
                <a:solidFill>
                  <a:schemeClr val="bg1"/>
                </a:solidFill>
              </a:rPr>
              <a:t>Mareček, Kobylka, Pokorný, </a:t>
            </a:r>
            <a:r>
              <a:rPr lang="cs-CZ" sz="2800" dirty="0" err="1" smtClean="0">
                <a:solidFill>
                  <a:schemeClr val="bg1"/>
                </a:solidFill>
              </a:rPr>
              <a:t>Levíček</a:t>
            </a:r>
            <a:endParaRPr lang="cs-CZ" sz="2800" dirty="0">
              <a:solidFill>
                <a:schemeClr val="bg1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2286000" y="282883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ctr"/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  <a:p>
            <a:r>
              <a:rPr lang="cs-CZ" dirty="0">
                <a:hlinkClick r:id="rId4"/>
              </a:rPr>
              <a:t/>
            </a:r>
            <a:br>
              <a:rPr lang="cs-CZ" dirty="0">
                <a:hlinkClick r:id="rId4"/>
              </a:rPr>
            </a:br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2286000" y="282883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ctr"/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  <a:p>
            <a:r>
              <a:rPr lang="cs-CZ" dirty="0">
                <a:hlinkClick r:id="rId4"/>
              </a:rPr>
              <a:t/>
            </a:r>
            <a:br>
              <a:rPr lang="cs-CZ" dirty="0">
                <a:hlinkClick r:id="rId4"/>
              </a:rPr>
            </a:br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2286000" y="282883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ctr"/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  <a:p>
            <a:r>
              <a:rPr lang="cs-CZ" dirty="0">
                <a:hlinkClick r:id="rId4"/>
              </a:rPr>
              <a:t/>
            </a:r>
            <a:br>
              <a:rPr lang="cs-CZ" dirty="0">
                <a:hlinkClick r:id="rId4"/>
              </a:rPr>
            </a:br>
            <a:endParaRPr lang="cs-CZ" dirty="0"/>
          </a:p>
        </p:txBody>
      </p:sp>
      <p:sp>
        <p:nvSpPr>
          <p:cNvPr id="8" name="Obdélník 7"/>
          <p:cNvSpPr/>
          <p:nvPr/>
        </p:nvSpPr>
        <p:spPr>
          <a:xfrm>
            <a:off x="2286000" y="282883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ctr"/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  <a:p>
            <a:r>
              <a:rPr lang="cs-CZ" dirty="0">
                <a:hlinkClick r:id="rId4"/>
              </a:rPr>
              <a:t/>
            </a:r>
            <a:br>
              <a:rPr lang="cs-CZ" dirty="0">
                <a:hlinkClick r:id="rId4"/>
              </a:rPr>
            </a:b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7596335" y="6204453"/>
            <a:ext cx="13836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>
                <a:solidFill>
                  <a:schemeClr val="bg1"/>
                </a:solidFill>
              </a:rPr>
              <a:t>Kvarta A</a:t>
            </a:r>
            <a:endParaRPr lang="cs-CZ" sz="2800" dirty="0">
              <a:solidFill>
                <a:schemeClr val="bg1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179512" y="116632"/>
            <a:ext cx="655272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dirty="0" smtClean="0">
                <a:solidFill>
                  <a:schemeClr val="bg1"/>
                </a:solidFill>
              </a:rPr>
              <a:t>Zveme vás na naši expozici 9.10. 2017 v 2.patře</a:t>
            </a:r>
          </a:p>
        </p:txBody>
      </p:sp>
    </p:spTree>
    <p:extLst>
      <p:ext uri="{BB962C8B-B14F-4D97-AF65-F5344CB8AC3E}">
        <p14:creationId xmlns:p14="http://schemas.microsoft.com/office/powerpoint/2010/main" val="2390408222"/>
      </p:ext>
    </p:extLst>
  </p:cSld>
  <p:clrMapOvr>
    <a:masterClrMapping/>
  </p:clrMapOvr>
  <p:transition spd="slow" advTm="8746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49</Words>
  <Application>Microsoft Office PowerPoint</Application>
  <PresentationFormat>Předvádění na obrazovce (4:3)</PresentationFormat>
  <Paragraphs>19</Paragraphs>
  <Slides>9</Slides>
  <Notes>0</Notes>
  <HiddenSlides>0</HiddenSlides>
  <MMClips>1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Motiv systému Office</vt:lpstr>
      <vt:lpstr>HASIČI V BRNĚ</vt:lpstr>
      <vt:lpstr>Historie brněnských hasičů</vt:lpstr>
      <vt:lpstr>Požární stanice v Brně</vt:lpstr>
      <vt:lpstr>Výbava a technika brněnských hasičů</vt:lpstr>
      <vt:lpstr>Zajímavosti o hasičích</vt:lpstr>
      <vt:lpstr>Hasičské obleky</vt:lpstr>
      <vt:lpstr>Speciální skupiny v Brně</vt:lpstr>
      <vt:lpstr>Výročí a pomníky hasičů v Brně</vt:lpstr>
      <vt:lpstr>Mareček, Kobylka, Pokorný, Levíček</vt:lpstr>
    </vt:vector>
  </TitlesOfParts>
  <Company>Univerzita Palackého v Olomouci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HASIČI V BRNĚ</dc:title>
  <dc:creator>Petr Mareček</dc:creator>
  <cp:lastModifiedBy>Šimon Pokorný</cp:lastModifiedBy>
  <cp:revision>15</cp:revision>
  <dcterms:created xsi:type="dcterms:W3CDTF">2017-09-21T06:07:50Z</dcterms:created>
  <dcterms:modified xsi:type="dcterms:W3CDTF">2017-09-21T09:33:05Z</dcterms:modified>
</cp:coreProperties>
</file>