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1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2AC1"/>
    <a:srgbClr val="2BF535"/>
    <a:srgbClr val="F8A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20" y="-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ca.BIBUSNT\Desktop\graf%20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/>
              <a:t>POČET</a:t>
            </a:r>
            <a:r>
              <a:rPr lang="cs-CZ" baseline="0"/>
              <a:t> STUDENTŮ NA JEDNOLIVÝCH VEŘEJNÝCH VŠ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15435634213885491"/>
          <c:y val="8.203598006425590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List1!$C$2</c:f>
              <c:strCache>
                <c:ptCount val="1"/>
                <c:pt idx="0">
                  <c:v>počet studentů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2BF535"/>
              </a:solidFill>
            </c:spPr>
          </c:dPt>
          <c:dPt>
            <c:idx val="3"/>
            <c:bubble3D val="0"/>
            <c:spPr>
              <a:solidFill>
                <a:schemeClr val="tx1"/>
              </a:solidFill>
            </c:spPr>
          </c:dPt>
          <c:dPt>
            <c:idx val="4"/>
            <c:bubble3D val="0"/>
            <c:spPr>
              <a:solidFill>
                <a:srgbClr val="EA2AC1"/>
              </a:solidFill>
            </c:spPr>
          </c:dPt>
          <c:dPt>
            <c:idx val="5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1.658219486878388E-2"/>
                  <c:y val="-0.346471279755478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540273511084094E-2"/>
                  <c:y val="5.167043333477282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744001873267837E-2"/>
                  <c:y val="2.675034907656652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9</a:t>
                    </a:r>
                    <a:r>
                      <a:rPr lang="cs-CZ" sz="1600" b="1"/>
                      <a:t>000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2892800849960327E-2"/>
                  <c:y val="1.455421363006041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176849065637765E-2"/>
                  <c:y val="-9.29661671632910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6805029863943441E-2"/>
                  <c:y val="-1.68376302139563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List1!$B$3:$B$8</c:f>
              <c:strCache>
                <c:ptCount val="6"/>
                <c:pt idx="0">
                  <c:v>Masarykova univerzita</c:v>
                </c:pt>
                <c:pt idx="1">
                  <c:v>VUT</c:v>
                </c:pt>
                <c:pt idx="2">
                  <c:v>Mendelova univerzita</c:v>
                </c:pt>
                <c:pt idx="3">
                  <c:v>Veterinární a farmaceutická</c:v>
                </c:pt>
                <c:pt idx="4">
                  <c:v>JAMU</c:v>
                </c:pt>
                <c:pt idx="5">
                  <c:v>Univerzita obrany</c:v>
                </c:pt>
              </c:strCache>
            </c:strRef>
          </c:cat>
          <c:val>
            <c:numRef>
              <c:f>List1!$C$3:$C$8</c:f>
              <c:numCache>
                <c:formatCode>General</c:formatCode>
                <c:ptCount val="6"/>
                <c:pt idx="0">
                  <c:v>36000</c:v>
                </c:pt>
                <c:pt idx="1">
                  <c:v>22000</c:v>
                </c:pt>
                <c:pt idx="2">
                  <c:v>9199</c:v>
                </c:pt>
                <c:pt idx="3">
                  <c:v>3000</c:v>
                </c:pt>
                <c:pt idx="4">
                  <c:v>700</c:v>
                </c:pt>
                <c:pt idx="5">
                  <c:v>1000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1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2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3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4"/>
        <c:txPr>
          <a:bodyPr/>
          <a:lstStyle/>
          <a:p>
            <a:pPr>
              <a:defRPr sz="1600" b="1"/>
            </a:pPr>
            <a:endParaRPr lang="cs-CZ"/>
          </a:p>
        </c:txPr>
      </c:legendEntry>
      <c:legendEntry>
        <c:idx val="5"/>
        <c:txPr>
          <a:bodyPr/>
          <a:lstStyle/>
          <a:p>
            <a:pPr>
              <a:defRPr sz="1600" b="1"/>
            </a:pPr>
            <a:endParaRPr lang="cs-CZ"/>
          </a:p>
        </c:txPr>
      </c:legendEntry>
      <c:layout>
        <c:manualLayout>
          <c:xMode val="edge"/>
          <c:yMode val="edge"/>
          <c:x val="0.58634342925747451"/>
          <c:y val="0.37243979399042842"/>
          <c:w val="0.41365657074252549"/>
          <c:h val="0.46834524306370445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F7EDE-4F34-44DF-AACF-C48BE9BE58D3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737DC-E68E-4AF6-A5A2-142E721B07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41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56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2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66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92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830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94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30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0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3271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80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6E69-CA1D-4537-AE0E-D4DF6716F25C}" type="datetimeFigureOut">
              <a:rPr lang="cs-CZ" smtClean="0"/>
              <a:t>21.9.2017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EE087-AEAA-4633-8AC8-B1A3D48372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73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11" Type="http://schemas.openxmlformats.org/officeDocument/2006/relationships/hyperlink" Target="https://www.google.cz/url?sa=i&amp;rct=j&amp;q=&amp;esrc=s&amp;source=images&amp;cd=&amp;cad=rja&amp;uact=8&amp;ved=0ahUKEwiV1s-7l7HWAhWEvBQKHUZCA3AQjRwIBw&amp;url=https://twitter.com/vsohbrno/status/729970293440192512&amp;psig=AFQjCNGQbYni25QT4Z8cWkQgh6B5nus6Yg&amp;ust=1505908147519988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ages&amp;cd=&amp;cad=rja&amp;uact=8&amp;ved=0ahUKEwiXtfD20bXWAhVHrRQKHbkZC_EQjRwIBw&amp;url=https://www.cirkev.cz/archiv/150420-biskupske-gymnazium-ma-dalsiho-viteze&amp;psig=AFQjCNH92Q7XYVnUtOW5xtNhZ6G4xxFXQg&amp;ust=150606134351260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r>
              <a:rPr lang="cs-CZ" sz="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Vysoké</a:t>
            </a:r>
            <a:r>
              <a:rPr lang="cs-CZ" sz="6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cs-CZ" sz="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školy</a:t>
            </a:r>
            <a:r>
              <a:rPr lang="cs-CZ" sz="6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/>
            </a:r>
            <a:br>
              <a:rPr lang="cs-CZ" sz="6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</a:br>
            <a:r>
              <a:rPr lang="cs-CZ" sz="6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cs-CZ" sz="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v</a:t>
            </a:r>
            <a:r>
              <a:rPr lang="cs-CZ" sz="6600" b="1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cs-CZ" sz="66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Arial" panose="020B0604020202020204" pitchFamily="34" charset="0"/>
              </a:rPr>
              <a:t>Brně</a:t>
            </a:r>
            <a:endParaRPr lang="cs-CZ" sz="6600" dirty="0"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632848" cy="1248544"/>
          </a:xfrm>
        </p:spPr>
        <p:txBody>
          <a:bodyPr/>
          <a:lstStyle/>
          <a:p>
            <a:pPr marL="360000" indent="-432000" algn="l">
              <a:buFont typeface="Arial" panose="020B0604020202020204" pitchFamily="34" charset="0"/>
              <a:buChar char="•"/>
            </a:pPr>
            <a:r>
              <a:rPr lang="cs-CZ" dirty="0"/>
              <a:t>p</a:t>
            </a:r>
            <a:r>
              <a:rPr lang="cs-CZ" dirty="0" smtClean="0"/>
              <a:t>rojekt Brno moje město</a:t>
            </a:r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8" y="5685147"/>
            <a:ext cx="2592288" cy="1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alimb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>
                  <p14:fade out="1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91680" y="507554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613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4"/>
    </mc:Choice>
    <mc:Fallback xmlns="">
      <p:transition spd="slow" advTm="3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49685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Na našem stánku se můžete dozvědět informace o 12 vysokých školách </a:t>
            </a:r>
            <a:br>
              <a:rPr lang="cs-CZ" sz="2400" dirty="0" smtClean="0"/>
            </a:br>
            <a:r>
              <a:rPr lang="cs-CZ" sz="2400" dirty="0" smtClean="0"/>
              <a:t>v Brně s 34 fakultami, na kterých studuje přes 80 000 studentů.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34" y="443985"/>
            <a:ext cx="1673561" cy="167356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2" y="3175894"/>
            <a:ext cx="3059884" cy="219320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15277"/>
            <a:ext cx="2016224" cy="134414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85" y="2956373"/>
            <a:ext cx="1656184" cy="168514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592" y="3587534"/>
            <a:ext cx="1327119" cy="136992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592" y="5211208"/>
            <a:ext cx="1929477" cy="144834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72481"/>
            <a:ext cx="1938081" cy="193808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13" y="5026577"/>
            <a:ext cx="1632973" cy="1632973"/>
          </a:xfrm>
          <a:prstGeom prst="rect">
            <a:avLst/>
          </a:prstGeom>
        </p:spPr>
      </p:pic>
      <p:pic>
        <p:nvPicPr>
          <p:cNvPr id="17" name="Picture 2" descr="Související obrázek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150831"/>
            <a:ext cx="1440160" cy="13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55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41"/>
    </mc:Choice>
    <mc:Fallback xmlns="">
      <p:transition spd="slow" advTm="9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236" y="260648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Kde a proč studovat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/>
              <a:t>O</a:t>
            </a:r>
            <a:r>
              <a:rPr lang="cs-CZ" sz="2400" dirty="0" smtClean="0"/>
              <a:t> úspěšnosti studentů v jejich budoucí kariéře</a:t>
            </a:r>
            <a:endParaRPr lang="cs-CZ" sz="2400" dirty="0"/>
          </a:p>
          <a:p>
            <a:r>
              <a:rPr lang="cs-CZ" sz="2400" dirty="0" smtClean="0"/>
              <a:t>A jaké jsou výhody i nevýhody studia na vysokých školách</a:t>
            </a:r>
            <a:endParaRPr lang="cs-CZ" sz="2400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8" y="5685147"/>
            <a:ext cx="2592288" cy="1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58" y="1506433"/>
            <a:ext cx="4323199" cy="2739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7544" y="1352449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Vyberte si ze široké nabídky oborů a zaměření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Inspirujte se prostředím </a:t>
            </a:r>
            <a:br>
              <a:rPr lang="cs-CZ" sz="2400" dirty="0" smtClean="0"/>
            </a:br>
            <a:r>
              <a:rPr lang="cs-CZ" sz="2400" dirty="0" smtClean="0"/>
              <a:t>a vybavením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Informujte se o programu </a:t>
            </a:r>
            <a:br>
              <a:rPr lang="cs-CZ" sz="2400" dirty="0" smtClean="0"/>
            </a:br>
            <a:r>
              <a:rPr lang="cs-CZ" sz="2400" dirty="0" smtClean="0"/>
              <a:t>a akcích nabízených školami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O možnostech studijního pobytu v zahraničí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4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24"/>
    </mc:Choice>
    <mc:Fallback xmlns="">
      <p:transition spd="slow" advTm="17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vysokých škol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/>
              <a:t>Jaká je cena školného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Kde je škola situována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Možnost bydlení na internátu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Jaké jsou jiné poplatky</a:t>
            </a:r>
          </a:p>
          <a:p>
            <a:endParaRPr lang="cs-CZ" sz="2400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8" y="5685147"/>
            <a:ext cx="2592288" cy="1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uvisející obráze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3849083" cy="2555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444" y="1628800"/>
            <a:ext cx="440183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0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5"/>
    </mc:Choice>
    <mc:Fallback xmlns="">
      <p:transition spd="slow" advTm="80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Jaké jsou šance uspět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2400" dirty="0" smtClean="0"/>
              <a:t>Podmínky pro přijetí na VŠ</a:t>
            </a:r>
          </a:p>
          <a:p>
            <a:pPr>
              <a:spcBef>
                <a:spcPts val="0"/>
              </a:spcBef>
            </a:pPr>
            <a:r>
              <a:rPr lang="cs-CZ" sz="2400" dirty="0" smtClean="0"/>
              <a:t>Kolik procent studentů je každoročně </a:t>
            </a:r>
            <a:r>
              <a:rPr lang="cs-CZ" sz="2400" dirty="0" err="1" smtClean="0"/>
              <a:t>přijmuto</a:t>
            </a:r>
            <a:endParaRPr lang="cs-CZ" sz="2400" dirty="0" smtClean="0"/>
          </a:p>
          <a:p>
            <a:pPr>
              <a:spcBef>
                <a:spcPts val="0"/>
              </a:spcBef>
            </a:pPr>
            <a:r>
              <a:rPr lang="cs-CZ" sz="2400" dirty="0" smtClean="0"/>
              <a:t>Jak snadno se dá po dostudování sehnat práce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8" y="5685147"/>
            <a:ext cx="2592288" cy="1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2079440992"/>
              </p:ext>
            </p:extLst>
          </p:nvPr>
        </p:nvGraphicFramePr>
        <p:xfrm>
          <a:off x="214650" y="2636912"/>
          <a:ext cx="6323608" cy="4324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611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72"/>
    </mc:Choice>
    <mc:Fallback xmlns="">
      <p:transition spd="slow" advTm="14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Kde se dál informovat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Poskytneme vám: </a:t>
            </a:r>
          </a:p>
          <a:p>
            <a:r>
              <a:rPr lang="cs-CZ" sz="2400" dirty="0" smtClean="0"/>
              <a:t>termíny Dnů otevřených dveří na vysokých školách</a:t>
            </a:r>
          </a:p>
          <a:p>
            <a:r>
              <a:rPr lang="cs-CZ" sz="2400" dirty="0"/>
              <a:t>i</a:t>
            </a:r>
            <a:r>
              <a:rPr lang="cs-CZ" sz="2400" dirty="0" smtClean="0"/>
              <a:t>nformace o akcích, které školy pořádají</a:t>
            </a:r>
          </a:p>
          <a:p>
            <a:r>
              <a:rPr lang="cs-CZ" sz="2400" dirty="0"/>
              <a:t>k</a:t>
            </a:r>
            <a:r>
              <a:rPr lang="cs-CZ" sz="2400" dirty="0" smtClean="0"/>
              <a:t>ontakt a odkazy na webové stránky jednotlivých škol</a:t>
            </a:r>
            <a:endParaRPr lang="cs-CZ" sz="2400" dirty="0"/>
          </a:p>
        </p:txBody>
      </p:sp>
      <p:pic>
        <p:nvPicPr>
          <p:cNvPr id="4" name="Picture 4" descr="Související obr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8" y="5685147"/>
            <a:ext cx="2592288" cy="1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mend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0" y="3789040"/>
            <a:ext cx="5913918" cy="224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90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6"/>
    </mc:Choice>
    <mc:Fallback xmlns="">
      <p:transition spd="slow" advTm="10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258" y="5685147"/>
            <a:ext cx="2592288" cy="117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34480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1989" y="836712"/>
            <a:ext cx="51845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Budeme se na vás těšit na našem stánku 9. října od 9:30, ve druhém a třetím patře </a:t>
            </a:r>
            <a:r>
              <a:rPr lang="cs-CZ" sz="2400" dirty="0" err="1" smtClean="0"/>
              <a:t>Bigy</a:t>
            </a:r>
            <a:r>
              <a:rPr lang="cs-CZ" sz="2400" dirty="0" smtClean="0"/>
              <a:t>.</a:t>
            </a:r>
            <a:br>
              <a:rPr lang="cs-CZ" sz="2400" dirty="0" smtClean="0"/>
            </a:b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Aneta Báčová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Barbora Hudečková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Eliška </a:t>
            </a:r>
            <a:r>
              <a:rPr lang="cs-CZ" sz="2400" dirty="0" err="1" smtClean="0"/>
              <a:t>Štykarová</a:t>
            </a:r>
            <a:endParaRPr lang="cs-CZ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smtClean="0"/>
              <a:t>Eva Müllerová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49454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"/>
    </mc:Choice>
    <mc:Fallback xmlns="">
      <p:transition spd="slow" advTm="4865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5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</TotalTime>
  <Words>155</Words>
  <Application>Microsoft Office PowerPoint</Application>
  <PresentationFormat>Předvádění na obrazovce (4:3)</PresentationFormat>
  <Paragraphs>39</Paragraphs>
  <Slides>7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Vysoké školy  v Brně</vt:lpstr>
      <vt:lpstr>Úvod</vt:lpstr>
      <vt:lpstr>Kde a proč studovat</vt:lpstr>
      <vt:lpstr>Dostupnost vysokých škol</vt:lpstr>
      <vt:lpstr>Jaké jsou šance uspět</vt:lpstr>
      <vt:lpstr>Kde se dál informovat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Vysoké školy v Brně</dc:title>
  <dc:creator>Báča Martin Ing.</dc:creator>
  <cp:lastModifiedBy>Eva Müllerová</cp:lastModifiedBy>
  <cp:revision>57</cp:revision>
  <dcterms:created xsi:type="dcterms:W3CDTF">2017-09-17T14:12:27Z</dcterms:created>
  <dcterms:modified xsi:type="dcterms:W3CDTF">2017-09-21T07:02:06Z</dcterms:modified>
</cp:coreProperties>
</file>