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58" r:id="rId4"/>
    <p:sldId id="260" r:id="rId5"/>
    <p:sldId id="273" r:id="rId6"/>
    <p:sldId id="271" r:id="rId7"/>
    <p:sldId id="272" r:id="rId8"/>
    <p:sldId id="261" r:id="rId9"/>
    <p:sldId id="262" r:id="rId10"/>
    <p:sldId id="263" r:id="rId11"/>
    <p:sldId id="264" r:id="rId12"/>
    <p:sldId id="265" r:id="rId13"/>
    <p:sldId id="266" r:id="rId14"/>
    <p:sldId id="274" r:id="rId15"/>
    <p:sldId id="267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1FC1D758-9045-4C54-AF66-45C9BCB3076A}">
          <p14:sldIdLst>
            <p14:sldId id="256"/>
            <p14:sldId id="259"/>
            <p14:sldId id="258"/>
            <p14:sldId id="260"/>
            <p14:sldId id="273"/>
            <p14:sldId id="271"/>
            <p14:sldId id="272"/>
            <p14:sldId id="261"/>
            <p14:sldId id="262"/>
            <p14:sldId id="263"/>
            <p14:sldId id="264"/>
            <p14:sldId id="265"/>
            <p14:sldId id="266"/>
            <p14:sldId id="274"/>
            <p14:sldId id="26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94590" autoAdjust="0"/>
  </p:normalViewPr>
  <p:slideViewPr>
    <p:cSldViewPr>
      <p:cViewPr varScale="1">
        <p:scale>
          <a:sx n="71" d="100"/>
          <a:sy n="71" d="100"/>
        </p:scale>
        <p:origin x="-134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8CADC-BBE9-4277-A05C-DD2280F52157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D39C848-6A3E-4827-874E-EF4CE5BF0467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8CADC-BBE9-4277-A05C-DD2280F52157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9C848-6A3E-4827-874E-EF4CE5BF046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8CADC-BBE9-4277-A05C-DD2280F52157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9C848-6A3E-4827-874E-EF4CE5BF046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8CADC-BBE9-4277-A05C-DD2280F52157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D39C848-6A3E-4827-874E-EF4CE5BF0467}" type="slidenum">
              <a:rPr lang="cs-CZ" smtClean="0"/>
              <a:t>‹#›</a:t>
            </a:fld>
            <a:endParaRPr lang="cs-CZ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8CADC-BBE9-4277-A05C-DD2280F52157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D39C848-6A3E-4827-874E-EF4CE5BF0467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8CADC-BBE9-4277-A05C-DD2280F52157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D39C848-6A3E-4827-874E-EF4CE5BF0467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8CADC-BBE9-4277-A05C-DD2280F52157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D39C848-6A3E-4827-874E-EF4CE5BF0467}" type="slidenum">
              <a:rPr lang="cs-CZ" smtClean="0"/>
              <a:t>‹#›</a:t>
            </a:fld>
            <a:endParaRPr lang="cs-CZ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8CADC-BBE9-4277-A05C-DD2280F52157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D39C848-6A3E-4827-874E-EF4CE5BF0467}" type="slidenum">
              <a:rPr lang="cs-CZ" smtClean="0"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8CADC-BBE9-4277-A05C-DD2280F52157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D39C848-6A3E-4827-874E-EF4CE5BF0467}" type="slidenum">
              <a:rPr lang="cs-CZ" smtClean="0"/>
              <a:t>‹#›</a:t>
            </a:fld>
            <a:endParaRPr lang="cs-CZ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8CADC-BBE9-4277-A05C-DD2280F52157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D39C848-6A3E-4827-874E-EF4CE5BF0467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8CADC-BBE9-4277-A05C-DD2280F52157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D39C848-6A3E-4827-874E-EF4CE5BF0467}" type="slidenum">
              <a:rPr lang="cs-CZ" smtClean="0"/>
              <a:t>‹#›</a:t>
            </a:fld>
            <a:endParaRPr lang="cs-CZ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41A8CADC-BBE9-4277-A05C-DD2280F52157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ED39C848-6A3E-4827-874E-EF4CE5BF0467}" type="slidenum">
              <a:rPr lang="cs-CZ" smtClean="0"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vtipalek.cz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7200" dirty="0" smtClean="0"/>
              <a:t>Fastfoody v Brně</a:t>
            </a:r>
            <a:endParaRPr lang="cs-CZ" sz="72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Šokující odhalení rychlých občerstvení</a:t>
            </a:r>
            <a:endParaRPr lang="cs-CZ" dirty="0"/>
          </a:p>
        </p:txBody>
      </p:sp>
      <p:pic>
        <p:nvPicPr>
          <p:cNvPr id="4" name="205-SUCHY-&amp;-SLITR---Co-jsem-mel-dnes-k-obedu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07704" y="51947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237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8948">
        <p14:flash/>
      </p:transition>
    </mc:Choice>
    <mc:Fallback xmlns="">
      <p:transition spd="slow" advTm="894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0" objId="4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92808"/>
            <a:ext cx="5695502" cy="5720373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52533">
            <a:off x="5079462" y="3488370"/>
            <a:ext cx="1317486" cy="643304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795" y="4831925"/>
            <a:ext cx="2016224" cy="135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352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9102">
        <p14:flash/>
      </p:transition>
    </mc:Choice>
    <mc:Fallback xmlns="">
      <p:transition spd="slow" advTm="910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1351310"/>
            <a:ext cx="9163050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Přímá spojnice 2"/>
          <p:cNvCxnSpPr/>
          <p:nvPr/>
        </p:nvCxnSpPr>
        <p:spPr>
          <a:xfrm>
            <a:off x="7110028" y="1354485"/>
            <a:ext cx="0" cy="207769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extovéPole 3"/>
          <p:cNvSpPr txBox="1"/>
          <p:nvPr/>
        </p:nvSpPr>
        <p:spPr>
          <a:xfrm>
            <a:off x="5076056" y="3429000"/>
            <a:ext cx="4067944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4000" dirty="0" smtClean="0"/>
              <a:t>A jak je to dnes?</a:t>
            </a:r>
            <a:endParaRPr lang="cs-CZ" sz="40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449609" y="2883643"/>
            <a:ext cx="4104456" cy="35394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3200" dirty="0" smtClean="0"/>
              <a:t>V roce 2004 byly nejčastěji konzumované pokrmy z rychlých občerstvení párek v rohlíku, hamburger a pizza</a:t>
            </a:r>
            <a:endParaRPr lang="cs-CZ" sz="3200" dirty="0"/>
          </a:p>
        </p:txBody>
      </p:sp>
      <p:cxnSp>
        <p:nvCxnSpPr>
          <p:cNvPr id="8" name="Přímá spojnice 7"/>
          <p:cNvCxnSpPr/>
          <p:nvPr/>
        </p:nvCxnSpPr>
        <p:spPr>
          <a:xfrm>
            <a:off x="1691680" y="1351310"/>
            <a:ext cx="0" cy="15016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4231139"/>
            <a:ext cx="5310015" cy="267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008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14248">
        <p14:flash/>
      </p:transition>
    </mc:Choice>
    <mc:Fallback xmlns="">
      <p:transition spd="slow" advTm="1424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83568" y="1916832"/>
            <a:ext cx="81369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200" dirty="0" smtClean="0"/>
              <a:t>Na tuto otázku vám odpovíme!</a:t>
            </a:r>
            <a:endParaRPr lang="cs-CZ" sz="7200" dirty="0"/>
          </a:p>
        </p:txBody>
      </p:sp>
    </p:spTree>
    <p:extLst>
      <p:ext uri="{BB962C8B-B14F-4D97-AF65-F5344CB8AC3E}">
        <p14:creationId xmlns:p14="http://schemas.microsoft.com/office/powerpoint/2010/main" val="101475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6993">
        <p14:flash/>
      </p:transition>
    </mc:Choice>
    <mc:Fallback xmlns="">
      <p:transition spd="slow" advTm="699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11560" y="404664"/>
            <a:ext cx="820891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dirty="0" smtClean="0"/>
              <a:t>Provedly jsme výzkum…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cs-CZ" sz="3200" dirty="0"/>
              <a:t>p</a:t>
            </a:r>
            <a:r>
              <a:rPr lang="cs-CZ" sz="3200" dirty="0" smtClean="0"/>
              <a:t>rošly jsme nejnavštěvovanější fastfoody v Brně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cs-CZ" sz="3200" dirty="0"/>
              <a:t>p</a:t>
            </a:r>
            <a:r>
              <a:rPr lang="cs-CZ" sz="3200" dirty="0" smtClean="0"/>
              <a:t>taly jsme se zaměstnanců i zákazníků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755" y="2942746"/>
            <a:ext cx="6982521" cy="393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088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13266">
        <p14:flash/>
      </p:transition>
    </mc:Choice>
    <mc:Fallback xmlns="">
      <p:transition spd="slow" advTm="1326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80347" y="260648"/>
            <a:ext cx="8208912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>
                <a:solidFill>
                  <a:srgbClr val="FFFFFF"/>
                </a:solidFill>
              </a:rPr>
              <a:t>… a jeho výsledky se dozvíte u našeho </a:t>
            </a:r>
            <a:r>
              <a:rPr lang="cs-CZ" sz="4400" dirty="0" smtClean="0">
                <a:solidFill>
                  <a:srgbClr val="FFFFFF"/>
                </a:solidFill>
              </a:rPr>
              <a:t>stánku dne </a:t>
            </a:r>
            <a:r>
              <a:rPr lang="cs-CZ" sz="4400" b="1" dirty="0">
                <a:solidFill>
                  <a:srgbClr val="FFFFFF"/>
                </a:solidFill>
              </a:rPr>
              <a:t>9. 10.</a:t>
            </a:r>
          </a:p>
          <a:p>
            <a:endParaRPr lang="cs-CZ" sz="3600" dirty="0" smtClean="0">
              <a:solidFill>
                <a:srgbClr val="FFFFFF"/>
              </a:solidFill>
            </a:endParaRPr>
          </a:p>
          <a:p>
            <a:r>
              <a:rPr lang="cs-CZ" sz="3600" dirty="0" smtClean="0">
                <a:solidFill>
                  <a:srgbClr val="FFFFFF"/>
                </a:solidFill>
              </a:rPr>
              <a:t>Tvůrci:</a:t>
            </a:r>
          </a:p>
          <a:p>
            <a:r>
              <a:rPr lang="cs-CZ" sz="3600" dirty="0" smtClean="0">
                <a:solidFill>
                  <a:srgbClr val="FFFFFF"/>
                </a:solidFill>
              </a:rPr>
              <a:t>Kvarta A</a:t>
            </a:r>
          </a:p>
          <a:p>
            <a:r>
              <a:rPr lang="cs-CZ" sz="3600" dirty="0" smtClean="0">
                <a:solidFill>
                  <a:srgbClr val="FFFFFF"/>
                </a:solidFill>
              </a:rPr>
              <a:t>A. Hurtová</a:t>
            </a:r>
          </a:p>
          <a:p>
            <a:r>
              <a:rPr lang="cs-CZ" sz="3600" dirty="0" smtClean="0">
                <a:solidFill>
                  <a:srgbClr val="FFFFFF"/>
                </a:solidFill>
              </a:rPr>
              <a:t>M. </a:t>
            </a:r>
            <a:r>
              <a:rPr lang="cs-CZ" sz="3600" dirty="0" err="1" smtClean="0">
                <a:solidFill>
                  <a:srgbClr val="FFFFFF"/>
                </a:solidFill>
              </a:rPr>
              <a:t>Kampánová</a:t>
            </a:r>
            <a:endParaRPr lang="cs-CZ" sz="3600" dirty="0" smtClean="0">
              <a:solidFill>
                <a:srgbClr val="FFFFFF"/>
              </a:solidFill>
            </a:endParaRPr>
          </a:p>
          <a:p>
            <a:r>
              <a:rPr lang="cs-CZ" sz="3600" dirty="0" smtClean="0">
                <a:solidFill>
                  <a:srgbClr val="FFFFFF"/>
                </a:solidFill>
              </a:rPr>
              <a:t>K. Ráčková</a:t>
            </a:r>
          </a:p>
          <a:p>
            <a:r>
              <a:rPr lang="cs-CZ" sz="3600" dirty="0" smtClean="0">
                <a:solidFill>
                  <a:srgbClr val="FFFFFF"/>
                </a:solidFill>
              </a:rPr>
              <a:t>E. Vališová</a:t>
            </a:r>
          </a:p>
          <a:p>
            <a:r>
              <a:rPr lang="cs-CZ" sz="3600" dirty="0" smtClean="0">
                <a:solidFill>
                  <a:srgbClr val="FFFFFF"/>
                </a:solidFill>
              </a:rPr>
              <a:t>E. </a:t>
            </a:r>
            <a:r>
              <a:rPr lang="cs-CZ" sz="3600" dirty="0" err="1" smtClean="0">
                <a:solidFill>
                  <a:srgbClr val="FFFFFF"/>
                </a:solidFill>
              </a:rPr>
              <a:t>Vícenová</a:t>
            </a:r>
            <a:endParaRPr lang="cs-CZ" sz="3600" dirty="0">
              <a:solidFill>
                <a:srgbClr val="FFFFFF"/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721"/>
          <a:stretch/>
        </p:blipFill>
        <p:spPr>
          <a:xfrm>
            <a:off x="3934382" y="2373146"/>
            <a:ext cx="5198858" cy="376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03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3544">
        <p14:flash/>
      </p:transition>
    </mc:Choice>
    <mc:Fallback xmlns="">
      <p:transition spd="slow" advTm="354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83568" y="692696"/>
            <a:ext cx="799288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ZDROJE:</a:t>
            </a:r>
          </a:p>
          <a:p>
            <a:r>
              <a:rPr lang="cs-CZ" dirty="0" smtClean="0"/>
              <a:t>https://praha.idnes.cz/do-kfc-chodi-cesi-uz-20-let-mekac-je-tu-o-dva-roky-dele-fwu-/metro.aspx?c=A141221_114322_co-se-deje_jbs</a:t>
            </a:r>
          </a:p>
          <a:p>
            <a:r>
              <a:rPr lang="cs-CZ" dirty="0" smtClean="0"/>
              <a:t>cs.wikipedia.org</a:t>
            </a:r>
          </a:p>
          <a:p>
            <a:r>
              <a:rPr lang="cs-CZ" dirty="0" smtClean="0"/>
              <a:t>kfc.cz/</a:t>
            </a:r>
          </a:p>
          <a:p>
            <a:r>
              <a:rPr lang="cs-CZ" dirty="0" smtClean="0"/>
              <a:t>www.mcdonalds.cz/</a:t>
            </a:r>
          </a:p>
          <a:p>
            <a:r>
              <a:rPr lang="cs-CZ" dirty="0" smtClean="0"/>
              <a:t>www.biography.com/people/colonel-harland-sanders-12353545</a:t>
            </a:r>
          </a:p>
          <a:p>
            <a:r>
              <a:rPr lang="cs-CZ" dirty="0" smtClean="0"/>
              <a:t>Fast food v České republice, Bakalářská práce Zuzana </a:t>
            </a:r>
            <a:r>
              <a:rPr lang="cs-CZ" dirty="0" err="1" smtClean="0"/>
              <a:t>Chreňová</a:t>
            </a:r>
            <a:r>
              <a:rPr lang="cs-CZ" dirty="0" smtClean="0"/>
              <a:t>, Vysoká škola hotelová v Praze</a:t>
            </a:r>
          </a:p>
          <a:p>
            <a:r>
              <a:rPr lang="cs-CZ" dirty="0" smtClean="0">
                <a:hlinkClick r:id="rId2"/>
              </a:rPr>
              <a:t>www.vtipalek.cz</a:t>
            </a:r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1794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8725">
        <p14:flash/>
      </p:transition>
    </mc:Choice>
    <mc:Fallback xmlns="">
      <p:transition spd="slow" advTm="872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11560" y="692696"/>
            <a:ext cx="82809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600" dirty="0" smtClean="0"/>
              <a:t>Věděli jste, že…</a:t>
            </a:r>
          </a:p>
          <a:p>
            <a:endParaRPr lang="cs-CZ" sz="3200" dirty="0" smtClean="0"/>
          </a:p>
          <a:p>
            <a:r>
              <a:rPr lang="cs-CZ" sz="3200" dirty="0" smtClean="0"/>
              <a:t>Slovo hot dog se používá od 19. století, kdy bylo složení párků velkou záhadou</a:t>
            </a:r>
            <a:endParaRPr lang="cs-CZ" sz="3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9896" y="3328010"/>
            <a:ext cx="3524248" cy="352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228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10496">
        <p14:flash/>
      </p:transition>
    </mc:Choice>
    <mc:Fallback xmlns="">
      <p:transition spd="slow" advTm="1049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11560" y="764704"/>
            <a:ext cx="8064896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dirty="0" smtClean="0"/>
              <a:t>Proběhl průzkum názorů národů celého světa</a:t>
            </a:r>
          </a:p>
          <a:p>
            <a:r>
              <a:rPr lang="cs-CZ" sz="4400" dirty="0" smtClean="0"/>
              <a:t> </a:t>
            </a:r>
            <a:r>
              <a:rPr lang="cs-CZ" sz="3200" dirty="0" smtClean="0"/>
              <a:t>Otázka zněla: "Prosím vás, jaký je </a:t>
            </a:r>
            <a:r>
              <a:rPr lang="cs-CZ" sz="3200" dirty="0" smtClean="0"/>
              <a:t>váš </a:t>
            </a:r>
            <a:r>
              <a:rPr lang="cs-CZ" sz="3200" dirty="0" smtClean="0"/>
              <a:t>názor na nedostatek jídla v jiných částech světa?" Výsledek byl katastrofální</a:t>
            </a:r>
            <a:r>
              <a:rPr lang="cs-CZ" sz="3200" dirty="0"/>
              <a:t>!</a:t>
            </a:r>
            <a:endParaRPr lang="cs-CZ" sz="4400" dirty="0" smtClean="0"/>
          </a:p>
          <a:p>
            <a:r>
              <a:rPr lang="cs-CZ" sz="4400" dirty="0" smtClean="0"/>
              <a:t> 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432" y="3859342"/>
            <a:ext cx="4788024" cy="2337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180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9550">
        <p14:flash/>
      </p:transition>
    </mc:Choice>
    <mc:Fallback xmlns="">
      <p:transition spd="slow" advTm="955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27584" y="548680"/>
            <a:ext cx="777686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smtClean="0"/>
              <a:t>1) V Africe nikdo nevěděl, co je to "jídlo".</a:t>
            </a:r>
          </a:p>
          <a:p>
            <a:r>
              <a:rPr lang="cs-CZ" sz="3200" dirty="0" smtClean="0"/>
              <a:t>2) V západní Evropě nikdo nevěděl, co je to "nedostatek".</a:t>
            </a:r>
          </a:p>
          <a:p>
            <a:r>
              <a:rPr lang="cs-CZ" sz="3200" dirty="0" smtClean="0"/>
              <a:t>3) Ve východní Evropě nikdo nevěděl, co je to "váš názor".</a:t>
            </a:r>
          </a:p>
          <a:p>
            <a:r>
              <a:rPr lang="cs-CZ" sz="3200" dirty="0"/>
              <a:t>4</a:t>
            </a:r>
            <a:r>
              <a:rPr lang="cs-CZ" sz="3200" dirty="0" smtClean="0"/>
              <a:t>) V USA nikdo nevěděl, co je to "v jiných částech světa".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261467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16507">
        <p14:flash/>
      </p:transition>
    </mc:Choice>
    <mc:Fallback xmlns="">
      <p:transition spd="slow" advTm="1650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755576" y="1484784"/>
            <a:ext cx="7488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200" dirty="0" smtClean="0">
                <a:solidFill>
                  <a:srgbClr val="FFFFFF"/>
                </a:solidFill>
              </a:rPr>
              <a:t>V duchu přiřaď…</a:t>
            </a:r>
            <a:endParaRPr lang="cs-CZ" sz="7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462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2385">
        <p14:flash/>
      </p:transition>
    </mc:Choice>
    <mc:Fallback xmlns="">
      <p:transition spd="slow" advTm="238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755576" y="980728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	</a:t>
            </a:r>
            <a:endParaRPr lang="cs-CZ" dirty="0" smtClean="0">
              <a:solidFill>
                <a:srgbClr val="FFFFFF"/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604" y="4618181"/>
            <a:ext cx="2615952" cy="1171729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3607027" y="498779"/>
            <a:ext cx="2232248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3200" dirty="0" smtClean="0">
                <a:solidFill>
                  <a:srgbClr val="FFFFFF"/>
                </a:solidFill>
              </a:rPr>
              <a:t>Brno - </a:t>
            </a:r>
            <a:r>
              <a:rPr lang="cs-CZ" sz="3200" dirty="0" err="1" smtClean="0">
                <a:solidFill>
                  <a:srgbClr val="FFFFFF"/>
                </a:solidFill>
              </a:rPr>
              <a:t>Prýgl</a:t>
            </a:r>
            <a:endParaRPr lang="cs-CZ" sz="3200" dirty="0">
              <a:solidFill>
                <a:srgbClr val="FFFFFF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5061467" y="3255848"/>
            <a:ext cx="3922330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3200" dirty="0" smtClean="0">
                <a:solidFill>
                  <a:srgbClr val="FFFFFF"/>
                </a:solidFill>
              </a:rPr>
              <a:t>Legendární párek v rohlíku</a:t>
            </a:r>
            <a:endParaRPr lang="cs-CZ" sz="3200" dirty="0">
              <a:solidFill>
                <a:srgbClr val="FFFFFF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101" y="5137654"/>
            <a:ext cx="2090057" cy="1389888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>
          <a:xfrm>
            <a:off x="2978746" y="4557806"/>
            <a:ext cx="2372765" cy="5847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cs-CZ" sz="3200" dirty="0" err="1" smtClean="0">
                <a:solidFill>
                  <a:srgbClr val="FFFFFF"/>
                </a:solidFill>
              </a:rPr>
              <a:t>Käsekrainer</a:t>
            </a:r>
            <a:endParaRPr lang="cs-CZ" sz="3200" dirty="0">
              <a:solidFill>
                <a:srgbClr val="FFFFFF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3707904" y="1868385"/>
            <a:ext cx="2340260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3200" dirty="0" smtClean="0">
                <a:solidFill>
                  <a:srgbClr val="FFFFFF"/>
                </a:solidFill>
              </a:rPr>
              <a:t>Vídeň</a:t>
            </a:r>
            <a:endParaRPr lang="cs-CZ" sz="3200" dirty="0">
              <a:solidFill>
                <a:srgbClr val="FFFFFF"/>
              </a:solidFill>
            </a:endParaRP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305157"/>
            <a:ext cx="2692400" cy="1797050"/>
          </a:xfrm>
          <a:prstGeom prst="rect">
            <a:avLst/>
          </a:prstGeom>
        </p:spPr>
      </p:pic>
      <p:sp>
        <p:nvSpPr>
          <p:cNvPr id="13" name="Obdélník 12"/>
          <p:cNvSpPr/>
          <p:nvPr/>
        </p:nvSpPr>
        <p:spPr>
          <a:xfrm>
            <a:off x="377705" y="3689684"/>
            <a:ext cx="2296013" cy="5847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cs-CZ" sz="3200" dirty="0" err="1" smtClean="0">
                <a:solidFill>
                  <a:srgbClr val="FFFFFF"/>
                </a:solidFill>
              </a:rPr>
              <a:t>Weisswurst</a:t>
            </a:r>
            <a:endParaRPr lang="cs-CZ" sz="3200" dirty="0">
              <a:solidFill>
                <a:srgbClr val="FFFFFF"/>
              </a:solidFill>
            </a:endParaRPr>
          </a:p>
        </p:txBody>
      </p:sp>
      <p:sp>
        <p:nvSpPr>
          <p:cNvPr id="14" name="Obdélník 13"/>
          <p:cNvSpPr/>
          <p:nvPr/>
        </p:nvSpPr>
        <p:spPr>
          <a:xfrm>
            <a:off x="6801688" y="1575997"/>
            <a:ext cx="1810111" cy="5847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cs-CZ" sz="3200" dirty="0" smtClean="0">
                <a:solidFill>
                  <a:srgbClr val="FFFFFF"/>
                </a:solidFill>
              </a:rPr>
              <a:t>Mnicho</a:t>
            </a:r>
            <a:r>
              <a:rPr lang="cs-CZ" sz="3200" dirty="0">
                <a:solidFill>
                  <a:srgbClr val="FFFFFF"/>
                </a:solidFill>
              </a:rPr>
              <a:t>v</a:t>
            </a:r>
            <a:endParaRPr lang="cs-CZ" sz="3200" dirty="0" smtClean="0">
              <a:solidFill>
                <a:srgbClr val="FFFFFF"/>
              </a:solidFill>
            </a:endParaRPr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58" y="1868385"/>
            <a:ext cx="2411760" cy="1594173"/>
          </a:xfrm>
          <a:prstGeom prst="rect">
            <a:avLst/>
          </a:prstGeom>
        </p:spPr>
      </p:pic>
      <p:sp>
        <p:nvSpPr>
          <p:cNvPr id="16" name="Obdélník 15"/>
          <p:cNvSpPr/>
          <p:nvPr/>
        </p:nvSpPr>
        <p:spPr>
          <a:xfrm>
            <a:off x="261958" y="1269282"/>
            <a:ext cx="2335896" cy="5847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cs-CZ" sz="3200" dirty="0" err="1" smtClean="0">
                <a:solidFill>
                  <a:srgbClr val="FFFFFF"/>
                </a:solidFill>
              </a:rPr>
              <a:t>Currywurst</a:t>
            </a:r>
            <a:endParaRPr lang="cs-CZ" sz="3200" dirty="0">
              <a:solidFill>
                <a:srgbClr val="FFFFFF"/>
              </a:solidFill>
            </a:endParaRPr>
          </a:p>
        </p:txBody>
      </p:sp>
      <p:sp>
        <p:nvSpPr>
          <p:cNvPr id="17" name="Obdélník 16"/>
          <p:cNvSpPr/>
          <p:nvPr/>
        </p:nvSpPr>
        <p:spPr>
          <a:xfrm>
            <a:off x="6918372" y="576786"/>
            <a:ext cx="1273105" cy="5847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cs-CZ" sz="3200" dirty="0" err="1" smtClean="0">
                <a:solidFill>
                  <a:srgbClr val="FFFFFF"/>
                </a:solidFill>
              </a:rPr>
              <a:t>Berlin</a:t>
            </a:r>
            <a:endParaRPr lang="cs-CZ" sz="3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60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18526">
        <p14:flash/>
      </p:transition>
    </mc:Choice>
    <mc:Fallback xmlns="">
      <p:transition spd="slow" advTm="1852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755576" y="980728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	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604" y="4618181"/>
            <a:ext cx="2615952" cy="1171729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61" y="3982072"/>
            <a:ext cx="2990438" cy="2443945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6013522" y="1827636"/>
            <a:ext cx="2232248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3200" dirty="0" smtClean="0">
                <a:solidFill>
                  <a:srgbClr val="FFFFFF"/>
                </a:solidFill>
              </a:rPr>
              <a:t>Brno - </a:t>
            </a:r>
            <a:r>
              <a:rPr lang="cs-CZ" sz="3200" dirty="0" err="1" smtClean="0">
                <a:solidFill>
                  <a:srgbClr val="FFFFFF"/>
                </a:solidFill>
              </a:rPr>
              <a:t>Prýgl</a:t>
            </a:r>
            <a:endParaRPr lang="cs-CZ" sz="3200" dirty="0">
              <a:solidFill>
                <a:srgbClr val="FFFFFF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5085478" y="2904854"/>
            <a:ext cx="3922330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3200" dirty="0">
                <a:solidFill>
                  <a:srgbClr val="FFFFFF"/>
                </a:solidFill>
              </a:rPr>
              <a:t>Legendární párek v rohlíku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101" y="5137654"/>
            <a:ext cx="2090057" cy="1389888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>
          <a:xfrm>
            <a:off x="2978746" y="4557806"/>
            <a:ext cx="2372765" cy="5847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cs-CZ" sz="3200" dirty="0" err="1">
                <a:solidFill>
                  <a:srgbClr val="FFFFFF"/>
                </a:solidFill>
              </a:rPr>
              <a:t>Käsekrainer</a:t>
            </a:r>
            <a:endParaRPr lang="cs-CZ" sz="3200" dirty="0">
              <a:solidFill>
                <a:srgbClr val="FFFFFF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2978746" y="3973031"/>
            <a:ext cx="2340260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3200" dirty="0">
                <a:solidFill>
                  <a:srgbClr val="FFFFFF"/>
                </a:solidFill>
              </a:rPr>
              <a:t>Vídeň</a:t>
            </a: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305157"/>
            <a:ext cx="2692400" cy="1797050"/>
          </a:xfrm>
          <a:prstGeom prst="rect">
            <a:avLst/>
          </a:prstGeom>
        </p:spPr>
      </p:pic>
      <p:sp>
        <p:nvSpPr>
          <p:cNvPr id="13" name="Obdélník 12"/>
          <p:cNvSpPr/>
          <p:nvPr/>
        </p:nvSpPr>
        <p:spPr>
          <a:xfrm>
            <a:off x="377705" y="3689684"/>
            <a:ext cx="2296013" cy="5847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cs-CZ" sz="3200" dirty="0" err="1">
                <a:solidFill>
                  <a:srgbClr val="FFFFFF"/>
                </a:solidFill>
              </a:rPr>
              <a:t>Weisswurst</a:t>
            </a:r>
            <a:endParaRPr lang="cs-CZ" sz="3200" dirty="0">
              <a:solidFill>
                <a:srgbClr val="FFFFFF"/>
              </a:solidFill>
            </a:endParaRPr>
          </a:p>
        </p:txBody>
      </p:sp>
      <p:sp>
        <p:nvSpPr>
          <p:cNvPr id="14" name="Obdélník 13"/>
          <p:cNvSpPr/>
          <p:nvPr/>
        </p:nvSpPr>
        <p:spPr>
          <a:xfrm>
            <a:off x="620656" y="3074987"/>
            <a:ext cx="1810111" cy="5847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cs-CZ" sz="3200" dirty="0">
                <a:solidFill>
                  <a:srgbClr val="FFFFFF"/>
                </a:solidFill>
              </a:rPr>
              <a:t>Mnichov</a:t>
            </a:r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718" y="1517149"/>
            <a:ext cx="2411760" cy="1594173"/>
          </a:xfrm>
          <a:prstGeom prst="rect">
            <a:avLst/>
          </a:prstGeom>
        </p:spPr>
      </p:pic>
      <p:sp>
        <p:nvSpPr>
          <p:cNvPr id="16" name="Obdélník 15"/>
          <p:cNvSpPr/>
          <p:nvPr/>
        </p:nvSpPr>
        <p:spPr>
          <a:xfrm>
            <a:off x="2759215" y="916815"/>
            <a:ext cx="2335896" cy="5847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cs-CZ" sz="3200" dirty="0" err="1">
                <a:solidFill>
                  <a:srgbClr val="FFFFFF"/>
                </a:solidFill>
              </a:rPr>
              <a:t>Currywurst</a:t>
            </a:r>
            <a:endParaRPr lang="cs-CZ" sz="3200" dirty="0">
              <a:solidFill>
                <a:srgbClr val="FFFFFF"/>
              </a:solidFill>
            </a:endParaRPr>
          </a:p>
        </p:txBody>
      </p:sp>
      <p:sp>
        <p:nvSpPr>
          <p:cNvPr id="17" name="Obdélník 16"/>
          <p:cNvSpPr/>
          <p:nvPr/>
        </p:nvSpPr>
        <p:spPr>
          <a:xfrm>
            <a:off x="3275856" y="332040"/>
            <a:ext cx="1273105" cy="5847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cs-CZ" sz="3200" dirty="0" err="1">
                <a:solidFill>
                  <a:srgbClr val="FFFFFF"/>
                </a:solidFill>
              </a:rPr>
              <a:t>Berlin</a:t>
            </a:r>
            <a:endParaRPr lang="cs-CZ" sz="3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03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9129">
        <p14:flash/>
      </p:transition>
    </mc:Choice>
    <mc:Fallback xmlns="">
      <p:transition spd="slow" advTm="912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83568" y="692696"/>
            <a:ext cx="820891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600" dirty="0" smtClean="0"/>
              <a:t>Chcete se o fastfoodech dozvědět více???</a:t>
            </a:r>
            <a:endParaRPr lang="cs-CZ" sz="66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3017477"/>
            <a:ext cx="5292080" cy="387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3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7725">
        <p14:flash/>
      </p:transition>
    </mc:Choice>
    <mc:Fallback xmlns="">
      <p:transition spd="slow" advTm="772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1340768"/>
            <a:ext cx="9144000" cy="14401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cxnSp>
        <p:nvCxnSpPr>
          <p:cNvPr id="4" name="Přímá spojnice 3"/>
          <p:cNvCxnSpPr/>
          <p:nvPr/>
        </p:nvCxnSpPr>
        <p:spPr>
          <a:xfrm>
            <a:off x="755576" y="1340768"/>
            <a:ext cx="0" cy="5760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ovéPole 4"/>
          <p:cNvSpPr txBox="1"/>
          <p:nvPr/>
        </p:nvSpPr>
        <p:spPr>
          <a:xfrm>
            <a:off x="179512" y="1930516"/>
            <a:ext cx="3096344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3200" dirty="0" smtClean="0"/>
              <a:t>Pravěk: kdo ví</a:t>
            </a:r>
            <a:endParaRPr lang="cs-CZ" sz="3200" dirty="0"/>
          </a:p>
        </p:txBody>
      </p:sp>
      <p:cxnSp>
        <p:nvCxnSpPr>
          <p:cNvPr id="7" name="Přímá spojnice 6"/>
          <p:cNvCxnSpPr/>
          <p:nvPr/>
        </p:nvCxnSpPr>
        <p:spPr>
          <a:xfrm>
            <a:off x="2915816" y="1340768"/>
            <a:ext cx="0" cy="204351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ovéPole 7"/>
          <p:cNvSpPr txBox="1"/>
          <p:nvPr/>
        </p:nvSpPr>
        <p:spPr>
          <a:xfrm>
            <a:off x="323528" y="3381071"/>
            <a:ext cx="4896544" cy="20621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3200" dirty="0" smtClean="0"/>
              <a:t>Starověk: Řecko - chleba s olivami</a:t>
            </a:r>
          </a:p>
          <a:p>
            <a:r>
              <a:rPr lang="cs-CZ" sz="3200" dirty="0" smtClean="0"/>
              <a:t>Střední Východ – chlebové placky a </a:t>
            </a:r>
            <a:r>
              <a:rPr lang="cs-CZ" sz="3200" dirty="0" err="1" smtClean="0"/>
              <a:t>falafel</a:t>
            </a:r>
            <a:endParaRPr lang="cs-CZ" sz="3200" dirty="0"/>
          </a:p>
        </p:txBody>
      </p:sp>
      <p:cxnSp>
        <p:nvCxnSpPr>
          <p:cNvPr id="11" name="Přímá spojnice 10"/>
          <p:cNvCxnSpPr/>
          <p:nvPr/>
        </p:nvCxnSpPr>
        <p:spPr>
          <a:xfrm>
            <a:off x="5724128" y="1340768"/>
            <a:ext cx="0" cy="331236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5292080" y="4658669"/>
            <a:ext cx="3245040" cy="20621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3200" dirty="0" smtClean="0"/>
              <a:t>Středověk: zdroj jídla pro chudé – koláče, placky a masové taštičky</a:t>
            </a:r>
            <a:endParaRPr lang="cs-CZ" sz="3200" dirty="0"/>
          </a:p>
        </p:txBody>
      </p:sp>
      <p:cxnSp>
        <p:nvCxnSpPr>
          <p:cNvPr id="16" name="Přímá spojnice 15"/>
          <p:cNvCxnSpPr/>
          <p:nvPr/>
        </p:nvCxnSpPr>
        <p:spPr>
          <a:xfrm>
            <a:off x="7956376" y="1340768"/>
            <a:ext cx="0" cy="10124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ovéPole 16"/>
          <p:cNvSpPr txBox="1"/>
          <p:nvPr/>
        </p:nvSpPr>
        <p:spPr>
          <a:xfrm>
            <a:off x="5796136" y="2353235"/>
            <a:ext cx="3240360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3200" dirty="0" smtClean="0"/>
              <a:t>Novověk: Fastfood, </a:t>
            </a:r>
            <a:r>
              <a:rPr lang="cs-CZ" sz="3200" dirty="0" err="1" smtClean="0"/>
              <a:t>Junk</a:t>
            </a:r>
            <a:r>
              <a:rPr lang="cs-CZ" sz="3200" dirty="0" smtClean="0"/>
              <a:t> food a </a:t>
            </a:r>
            <a:r>
              <a:rPr lang="cs-CZ" sz="3200" dirty="0" err="1" smtClean="0"/>
              <a:t>takeaway</a:t>
            </a:r>
            <a:endParaRPr lang="cs-CZ" sz="3200" dirty="0"/>
          </a:p>
        </p:txBody>
      </p:sp>
      <p:sp>
        <p:nvSpPr>
          <p:cNvPr id="20" name="TextovéPole 19"/>
          <p:cNvSpPr txBox="1"/>
          <p:nvPr/>
        </p:nvSpPr>
        <p:spPr>
          <a:xfrm>
            <a:off x="1331640" y="332656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 smtClean="0"/>
              <a:t>Vývoj fastfoodů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562434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23471">
        <p14:flash/>
      </p:transition>
    </mc:Choice>
    <mc:Fallback xmlns="">
      <p:transition spd="slow" advTm="2347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Živly">
  <a:themeElements>
    <a:clrScheme name="Základní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Živly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Živly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145</TotalTime>
  <Words>303</Words>
  <Application>Microsoft Office PowerPoint</Application>
  <PresentationFormat>Předvádění na obrazovce (4:3)</PresentationFormat>
  <Paragraphs>62</Paragraphs>
  <Slides>15</Slides>
  <Notes>0</Notes>
  <HiddenSlides>0</HiddenSlides>
  <MMClips>1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Živly</vt:lpstr>
      <vt:lpstr>Fastfoody v Brně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Fastfoody v brně</dc:title>
  <dc:creator>Markéta</dc:creator>
  <cp:lastModifiedBy>Markéta</cp:lastModifiedBy>
  <cp:revision>24</cp:revision>
  <dcterms:created xsi:type="dcterms:W3CDTF">2017-09-20T16:31:33Z</dcterms:created>
  <dcterms:modified xsi:type="dcterms:W3CDTF">2017-09-21T07:26:54Z</dcterms:modified>
</cp:coreProperties>
</file>