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00" r:id="rId3"/>
    <p:sldId id="275" r:id="rId4"/>
    <p:sldId id="270" r:id="rId5"/>
    <p:sldId id="360" r:id="rId6"/>
    <p:sldId id="301" r:id="rId7"/>
    <p:sldId id="257" r:id="rId8"/>
    <p:sldId id="356" r:id="rId9"/>
    <p:sldId id="354" r:id="rId10"/>
    <p:sldId id="263" r:id="rId11"/>
    <p:sldId id="258" r:id="rId12"/>
    <p:sldId id="282" r:id="rId13"/>
    <p:sldId id="264" r:id="rId14"/>
    <p:sldId id="355" r:id="rId15"/>
    <p:sldId id="358" r:id="rId16"/>
    <p:sldId id="377" r:id="rId17"/>
    <p:sldId id="259" r:id="rId18"/>
    <p:sldId id="378" r:id="rId19"/>
    <p:sldId id="261" r:id="rId20"/>
    <p:sldId id="379" r:id="rId21"/>
    <p:sldId id="361" r:id="rId22"/>
    <p:sldId id="357" r:id="rId23"/>
    <p:sldId id="362" r:id="rId24"/>
    <p:sldId id="363" r:id="rId25"/>
    <p:sldId id="260" r:id="rId26"/>
    <p:sldId id="350" r:id="rId27"/>
    <p:sldId id="364" r:id="rId28"/>
    <p:sldId id="365" r:id="rId29"/>
    <p:sldId id="376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E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30"/>
    <p:restoredTop sz="96132"/>
  </p:normalViewPr>
  <p:slideViewPr>
    <p:cSldViewPr snapToGrid="0">
      <p:cViewPr varScale="1">
        <p:scale>
          <a:sx n="50" d="100"/>
          <a:sy n="50" d="100"/>
        </p:scale>
        <p:origin x="160" y="1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7A206-D2E7-E441-881A-654CA523CC3D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F83C0-3480-6240-815E-AA77398CBD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20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D0730BBE-5B1E-BA29-D7CB-650FC30AD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034E4B-201C-9D40-B38C-EDF30A29E01A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A3BA689-01F5-E852-0069-96C74E1BBC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DC51874-3223-09B7-6A20-7233766E1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de-DE"/>
              <a:t>Notizen.</a:t>
            </a:r>
          </a:p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3C326125-58EA-9924-4104-8921035166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F3A435AD-3074-58DC-3B55-FF4F424C0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de-DE"/>
              <a:t>Notizen.</a:t>
            </a:r>
          </a:p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A9697-FB95-F0E5-4133-ACDCA7249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80537C-C238-A6EC-FB3A-B870AB262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CAB57C-3EC1-FA7B-985D-8E084557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240C46-7FFE-1CD4-73FB-9B6DA80F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2F431A-BDBC-E20B-627F-1692320D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3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8C5B0-C3EC-F55E-28C4-A8F20946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F825FF-C78D-E8AC-D258-EB960D6C7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6B2BA0-52AC-3DCD-DB4B-CD1AC260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5040DD-D781-4478-1DCE-B22A585B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1428CE-A226-4E70-D87C-D00722F0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946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EFF6F1-B4A8-8E73-FF08-3B9CC5A64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8F4CAB9-EBCB-D6D0-B543-EA843C0EA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B67F46-B30F-A3A0-2D3F-723F53CA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D5305F-D334-476C-8392-E57686DB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10069B-6807-1D11-C3A3-FDFEC81F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99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A2AE8-9E36-1026-5F93-665DE0B0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9F9411-2FAD-571F-DB61-559483A10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C5776D-B608-A643-F8F1-601C8473B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088F01-81A5-2C67-4EE5-CAE100B4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0A2E1B-51F4-B4C8-D172-9D401AC4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00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BF54B-6022-F3EA-3037-B1975FF0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43187F-0DF4-00F1-725B-FD8040A5F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10EF5-2095-2DB5-F8AE-19637F640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AD174E-DA3C-7DA9-B917-DE1BEBA9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AE8A60-C931-6050-47B9-BB40488C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27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95949-C00A-2EFA-9152-7BDC7CD2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E79799-27AD-0A30-0AAB-33D64613D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E9CA90-0D8C-DDE4-1438-94704EEC1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1F00F0-73DF-4D2B-66F3-117E1BEE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B9DE85-9B0C-4DF0-AA11-C4E56079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943667-C6C2-B401-A98A-316F1B27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92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4E45B-DEFB-1097-E9C5-C0F14A84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0C2C3A-C6E3-160D-4EAA-A70E02B49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59894A-FBEC-17F3-0550-8072724E6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679902-A7B0-B2DA-0E44-B7A123A15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163428D-41AB-1AD5-D2E8-CA4B4E5BF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FDCB16-23DB-1821-F93A-60AC9769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539808-AC47-5027-D48C-3DA20C41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07AE58-DB70-D3F5-3607-C0AE2D86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25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15424-9251-0CC0-3143-CAC1FB4F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3FE6415-6C11-9C2A-FA68-9B34692A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79D5C7-3F33-1E36-CAC4-8C89EB2A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7739ED-E448-B914-B674-05C819FD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497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B9008C-CF4B-4A83-0E7B-C3E7F9E1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CD9ECB-2C98-4529-614B-82B8084E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78A263-09EF-4EE2-632D-2D09F3EC3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62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A8D3C-4A25-DD8F-13CC-624DE425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59EFA2-2139-1B36-22BE-AFAEB747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DAE258-2B63-A1C0-47A4-FF98AED03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7BA242-EC33-E7EC-7127-A4E1C0B8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40E4DE-D427-08DD-47E0-F5D70A77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6522BF-442D-FBC9-C24F-02E3A7C5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075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4C32CF-CCC5-D508-7678-A786BCE73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A163CE8-F7E5-8BF5-8485-F992D80740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193BBD-9F03-008C-AA43-F8CCCEE48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884CD7-2A6B-E4E2-A084-B017F9E5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56C6C8-D376-90E3-567E-0EA3B1E7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6FACDA-BB2E-7BAC-8790-2D120899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75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AB68198-5F13-70C1-2B73-1A0975B1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E04A64-B80C-94EF-4699-22148E3D3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AA97DB-69DA-D6B3-B2B3-362195184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6117-1686-5247-9EE6-27991C20F76A}" type="datetimeFigureOut">
              <a:rPr lang="de-DE" smtClean="0"/>
              <a:t>29.11.25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A56BA2-4FB1-52AD-2855-84DF76AA6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9BE2E9-9881-A3D4-EF1E-854C670E4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2739C-38C8-7D48-862F-0FE512144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36F62-F8CF-466D-BF28-9A20B701F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78786"/>
            <a:ext cx="9144000" cy="979414"/>
          </a:xfrm>
        </p:spPr>
        <p:txBody>
          <a:bodyPr>
            <a:normAutofit/>
          </a:bodyPr>
          <a:lstStyle/>
          <a:p>
            <a:r>
              <a:rPr lang="de-DE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 Downstream Processing</a:t>
            </a:r>
            <a:endParaRPr lang="de-DE" sz="4000" i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9A528F-27AD-FFB5-288D-6DB9A0303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6117" y="2716597"/>
            <a:ext cx="10219764" cy="2675990"/>
          </a:xfrm>
        </p:spPr>
        <p:txBody>
          <a:bodyPr>
            <a:normAutofit/>
          </a:bodyPr>
          <a:lstStyle/>
          <a:p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Isolation,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Purification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Evaluation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Purification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Green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Fluorescing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 (GFP)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produced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3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6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coli </a:t>
            </a:r>
            <a:endParaRPr lang="de-DE" sz="3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92990B-DFDE-51F8-B1D1-21DE6334FC01}"/>
              </a:ext>
            </a:extLst>
          </p:cNvPr>
          <p:cNvSpPr txBox="1"/>
          <p:nvPr/>
        </p:nvSpPr>
        <p:spPr>
          <a:xfrm>
            <a:off x="3300277" y="5392587"/>
            <a:ext cx="571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/>
              <a:t>Introduction</a:t>
            </a:r>
            <a:r>
              <a:rPr lang="de-DE" sz="4000" dirty="0"/>
              <a:t> and </a:t>
            </a:r>
            <a:r>
              <a:rPr lang="de-DE" sz="4000" dirty="0" err="1"/>
              <a:t>Overview</a:t>
            </a:r>
            <a:endParaRPr lang="de-DE" sz="4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4E2C40-7F76-A90E-9B00-FE19E0B31C30}"/>
              </a:ext>
            </a:extLst>
          </p:cNvPr>
          <p:cNvSpPr txBox="1"/>
          <p:nvPr/>
        </p:nvSpPr>
        <p:spPr>
          <a:xfrm>
            <a:off x="4499825" y="650517"/>
            <a:ext cx="3192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Meeting in </a:t>
            </a:r>
            <a:r>
              <a:rPr lang="de-DE" sz="3200" dirty="0" err="1"/>
              <a:t>Evreux</a:t>
            </a:r>
            <a:endParaRPr lang="de-DE" sz="32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7AB95E-4673-82C4-8CCC-DB717243E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232390"/>
            <a:ext cx="3810000" cy="1085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11EF693-4AEE-6DAE-0208-A03AE1F6F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833" y="428554"/>
            <a:ext cx="1739900" cy="10287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AC9741-014D-2107-ABE7-51669245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028" y="4531343"/>
            <a:ext cx="2187556" cy="225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6FFA7-89A8-6A95-9EEE-7F7D1BC5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Separation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i="1" dirty="0"/>
              <a:t>E. coli </a:t>
            </a:r>
            <a:r>
              <a:rPr lang="de-DE" dirty="0"/>
              <a:t>Cells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F290BE-EE1D-7D4F-0D5F-861D265C1DD8}"/>
              </a:ext>
            </a:extLst>
          </p:cNvPr>
          <p:cNvSpPr txBox="1"/>
          <p:nvPr/>
        </p:nvSpPr>
        <p:spPr>
          <a:xfrm>
            <a:off x="5436704" y="1801436"/>
            <a:ext cx="65697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28600" algn="l"/>
              </a:tabLst>
            </a:pP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aliquots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fermentation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media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centrifuged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minutes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at </a:t>
            </a:r>
            <a:r>
              <a:rPr lang="de-D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000 </a:t>
            </a:r>
            <a:r>
              <a:rPr lang="de-DE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rpm</a:t>
            </a:r>
            <a:r>
              <a:rPr lang="de-DE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6DDE51D-3776-B8CE-DB96-152632C3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1" y="1811375"/>
            <a:ext cx="4471085" cy="37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6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8DB26-50B2-4A09-91B0-4F499A67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8529" cy="1325563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Cell Lysis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69901-D258-20F6-BA24-92AE86E3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383928" cy="4345703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Gram negative </a:t>
            </a:r>
            <a:r>
              <a:rPr lang="de-DE" sz="1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E. coli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cell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walls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lysed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enzyme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lysozyme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9438" indent="-579438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Bacteria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resuspended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750 𝜇L PM-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buffer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2700" indent="-1270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350 𝜇L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lysozyme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solution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added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mixed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1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snipping</a:t>
            </a:r>
            <a:r>
              <a:rPr lang="de-DE" sz="1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endParaRPr lang="de-DE" sz="1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de-DE" sz="112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3200" i="1" dirty="0"/>
          </a:p>
          <a:p>
            <a:pPr marL="0" indent="0">
              <a:buNone/>
            </a:pPr>
            <a:r>
              <a:rPr lang="de-DE" sz="3200" i="1" dirty="0"/>
              <a:t> </a:t>
            </a:r>
            <a:endParaRPr lang="de-DE" sz="3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AF07D8-BAF9-56D4-1BE3-4A1E8503B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128" y="704850"/>
            <a:ext cx="2514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3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A9220-BAA8-8C2F-D418-5AA55544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Cell Lysis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AF2DDC-D818-65AD-0139-71531451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64537"/>
            <a:ext cx="10659035" cy="4228338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de-DE" sz="3800" dirty="0">
                <a:latin typeface="Times New Roman" panose="02020603050405020304" pitchFamily="18" charset="0"/>
              </a:rPr>
              <a:t>The </a:t>
            </a:r>
            <a:r>
              <a:rPr lang="de-DE" sz="3800" dirty="0" err="1">
                <a:latin typeface="Times New Roman" panose="02020603050405020304" pitchFamily="18" charset="0"/>
              </a:rPr>
              <a:t>mixture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is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incubated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for</a:t>
            </a:r>
            <a:r>
              <a:rPr lang="de-DE" sz="3800" dirty="0">
                <a:latin typeface="Times New Roman" panose="02020603050405020304" pitchFamily="18" charset="0"/>
              </a:rPr>
              <a:t> 20 </a:t>
            </a:r>
            <a:r>
              <a:rPr lang="de-DE" sz="3800" dirty="0" err="1">
                <a:latin typeface="Times New Roman" panose="02020603050405020304" pitchFamily="18" charset="0"/>
              </a:rPr>
              <a:t>minutes</a:t>
            </a:r>
            <a:r>
              <a:rPr lang="de-DE" sz="3800" dirty="0">
                <a:latin typeface="Times New Roman" panose="02020603050405020304" pitchFamily="18" charset="0"/>
              </a:rPr>
              <a:t> at 37 °C.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de-DE" sz="2400" dirty="0">
              <a:latin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de-DE" sz="3800" dirty="0" err="1">
                <a:latin typeface="Times New Roman" panose="02020603050405020304" pitchFamily="18" charset="0"/>
              </a:rPr>
              <a:t>To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increase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cell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lysis</a:t>
            </a:r>
            <a:r>
              <a:rPr lang="de-DE" sz="3800" dirty="0">
                <a:latin typeface="Times New Roman" panose="02020603050405020304" pitchFamily="18" charset="0"/>
              </a:rPr>
              <a:t> rate </a:t>
            </a:r>
            <a:r>
              <a:rPr lang="de-DE" sz="3800" dirty="0" err="1">
                <a:latin typeface="Times New Roman" panose="02020603050405020304" pitchFamily="18" charset="0"/>
              </a:rPr>
              <a:t>the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mixture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is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frozen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till</a:t>
            </a:r>
            <a:r>
              <a:rPr lang="de-DE" sz="3800" dirty="0">
                <a:latin typeface="Times New Roman" panose="02020603050405020304" pitchFamily="18" charset="0"/>
              </a:rPr>
              <a:t> </a:t>
            </a:r>
            <a:r>
              <a:rPr lang="de-DE" sz="3800" dirty="0" err="1">
                <a:latin typeface="Times New Roman" panose="02020603050405020304" pitchFamily="18" charset="0"/>
              </a:rPr>
              <a:t>purification</a:t>
            </a:r>
            <a:r>
              <a:rPr lang="de-DE" sz="3800" dirty="0">
                <a:latin typeface="Times New Roman" panose="02020603050405020304" pitchFamily="18" charset="0"/>
              </a:rPr>
              <a:t> at -18 °C.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417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C3690-F8F8-7BAC-C4F9-93D639F4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2.1 </a:t>
            </a:r>
            <a:r>
              <a:rPr lang="de-DE" b="1" dirty="0" err="1"/>
              <a:t>Production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  </a:t>
            </a:r>
            <a:br>
              <a:rPr lang="de-DE" b="1" dirty="0"/>
            </a:br>
            <a:r>
              <a:rPr lang="de-DE" b="1" dirty="0"/>
              <a:t>       </a:t>
            </a:r>
            <a:r>
              <a:rPr lang="de-DE" b="1" dirty="0" err="1"/>
              <a:t>Particle</a:t>
            </a:r>
            <a:r>
              <a:rPr lang="de-DE" b="1" dirty="0"/>
              <a:t> Free Lysate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48EF3C-6C91-C374-E0E9-FB723942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b="1" dirty="0"/>
              <a:t>By </a:t>
            </a:r>
            <a:r>
              <a:rPr lang="de-DE" sz="3200" b="1" dirty="0" err="1"/>
              <a:t>centrifugation</a:t>
            </a:r>
            <a:r>
              <a:rPr lang="de-DE" sz="3200" b="1" dirty="0"/>
              <a:t> and </a:t>
            </a:r>
            <a:r>
              <a:rPr lang="de-DE" sz="3200" b="1" dirty="0" err="1"/>
              <a:t>filtration</a:t>
            </a:r>
            <a:br>
              <a:rPr lang="de-DE" sz="3200" b="1" dirty="0"/>
            </a:br>
            <a:r>
              <a:rPr lang="de-DE" sz="3200" b="1" dirty="0" err="1"/>
              <a:t>cell</a:t>
            </a:r>
            <a:r>
              <a:rPr lang="de-DE" sz="3200" b="1" dirty="0"/>
              <a:t> </a:t>
            </a:r>
            <a:r>
              <a:rPr lang="de-DE" sz="3200" b="1" dirty="0" err="1"/>
              <a:t>debries</a:t>
            </a:r>
            <a:r>
              <a:rPr lang="de-DE" sz="3200" b="1" dirty="0"/>
              <a:t> </a:t>
            </a:r>
            <a:r>
              <a:rPr lang="de-DE" sz="3200" b="1" dirty="0" err="1"/>
              <a:t>are</a:t>
            </a:r>
            <a:r>
              <a:rPr lang="de-DE" sz="3200" b="1" dirty="0"/>
              <a:t> </a:t>
            </a:r>
            <a:r>
              <a:rPr lang="de-DE" sz="3200" b="1" dirty="0" err="1"/>
              <a:t>taken</a:t>
            </a:r>
            <a:r>
              <a:rPr lang="de-DE" sz="3200" b="1" dirty="0"/>
              <a:t> out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the</a:t>
            </a:r>
            <a:r>
              <a:rPr lang="de-DE" sz="3200" b="1" dirty="0"/>
              <a:t> </a:t>
            </a:r>
            <a:br>
              <a:rPr lang="de-DE" sz="3200" b="1" dirty="0"/>
            </a:br>
            <a:r>
              <a:rPr lang="de-DE" sz="3200" b="1" dirty="0" err="1"/>
              <a:t>lysate</a:t>
            </a:r>
            <a:r>
              <a:rPr lang="de-DE" sz="3200" b="1" dirty="0"/>
              <a:t>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AE7C189-5A87-C086-5AA4-7A63704E6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A57CD7B-CC06-B72D-2CE1-359C17FEFA22}"/>
              </a:ext>
            </a:extLst>
          </p:cNvPr>
          <p:cNvSpPr txBox="1"/>
          <p:nvPr/>
        </p:nvSpPr>
        <p:spPr>
          <a:xfrm>
            <a:off x="2804160" y="4070501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By UV </a:t>
            </a:r>
            <a:r>
              <a:rPr lang="de-DE" sz="2800" dirty="0" err="1"/>
              <a:t>radiation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GFP </a:t>
            </a:r>
            <a:r>
              <a:rPr lang="de-DE" sz="2800" dirty="0" err="1"/>
              <a:t>is</a:t>
            </a:r>
            <a:r>
              <a:rPr lang="de-DE" sz="2800" dirty="0"/>
              <a:t> visible </a:t>
            </a:r>
            <a:r>
              <a:rPr lang="de-DE" sz="2800" dirty="0" err="1"/>
              <a:t>by</a:t>
            </a:r>
            <a:r>
              <a:rPr lang="de-DE" sz="2800" dirty="0"/>
              <a:t> </a:t>
            </a:r>
            <a:r>
              <a:rPr lang="de-DE" sz="2800" dirty="0" err="1"/>
              <a:t>green</a:t>
            </a:r>
            <a:r>
              <a:rPr lang="de-DE" sz="2800" dirty="0"/>
              <a:t> </a:t>
            </a:r>
            <a:r>
              <a:rPr lang="de-DE" sz="2800" dirty="0" err="1"/>
              <a:t>fluorescence</a:t>
            </a:r>
            <a:r>
              <a:rPr lang="de-DE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77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DDD32-D396-19A6-2C20-C74C5C6E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Step</a:t>
            </a:r>
            <a:r>
              <a:rPr lang="de-DE" dirty="0"/>
              <a:t> 3: </a:t>
            </a:r>
            <a:r>
              <a:rPr lang="de-DE" dirty="0" err="1"/>
              <a:t>Purification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Chromatography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A834F-6C26-6A7E-E919-CAF89B6DF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Chromatography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separate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substance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different </a:t>
            </a:r>
            <a:r>
              <a:rPr lang="de-DE" dirty="0" err="1"/>
              <a:t>substances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e.g. a </a:t>
            </a:r>
            <a:r>
              <a:rPr lang="de-DE" dirty="0" err="1"/>
              <a:t>protein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proteins</a:t>
            </a:r>
            <a:r>
              <a:rPr lang="de-DE" dirty="0"/>
              <a:t>, DNA etc.  </a:t>
            </a:r>
            <a:r>
              <a:rPr lang="de-DE" dirty="0" err="1"/>
              <a:t>existing</a:t>
            </a:r>
            <a:r>
              <a:rPr lang="de-DE" dirty="0"/>
              <a:t> in a </a:t>
            </a:r>
            <a:r>
              <a:rPr lang="de-DE" dirty="0" err="1"/>
              <a:t>cell</a:t>
            </a:r>
            <a:r>
              <a:rPr lang="de-DE" dirty="0"/>
              <a:t>. </a:t>
            </a:r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 in </a:t>
            </a:r>
            <a:r>
              <a:rPr lang="de-DE" dirty="0" err="1"/>
              <a:t>chromatography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a </a:t>
            </a:r>
            <a:r>
              <a:rPr lang="de-DE" dirty="0" err="1"/>
              <a:t>stationary</a:t>
            </a:r>
            <a:r>
              <a:rPr lang="de-DE" dirty="0"/>
              <a:t> and a mobile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different </a:t>
            </a:r>
            <a:r>
              <a:rPr lang="de-DE" dirty="0" err="1"/>
              <a:t>abilities</a:t>
            </a:r>
            <a:r>
              <a:rPr lang="de-DE" dirty="0"/>
              <a:t> e.g.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polar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then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mobile </a:t>
            </a:r>
            <a:r>
              <a:rPr lang="de-DE" dirty="0" err="1">
                <a:sym typeface="Wingdings" pitchFamily="2" charset="2"/>
              </a:rPr>
              <a:t>phase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is</a:t>
            </a:r>
            <a:r>
              <a:rPr lang="de-DE" dirty="0">
                <a:sym typeface="Wingdings" pitchFamily="2" charset="2"/>
              </a:rPr>
              <a:t> 		   relative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stationary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phase</a:t>
            </a:r>
            <a:r>
              <a:rPr lang="de-DE" dirty="0">
                <a:sym typeface="Wingdings" pitchFamily="2" charset="2"/>
              </a:rPr>
              <a:t> non polar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	-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non polar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then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mobile </a:t>
            </a:r>
            <a:r>
              <a:rPr lang="de-DE" dirty="0" err="1">
                <a:sym typeface="Wingdings" pitchFamily="2" charset="2"/>
              </a:rPr>
              <a:t>phase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is</a:t>
            </a:r>
            <a:r>
              <a:rPr lang="de-DE" dirty="0">
                <a:sym typeface="Wingdings" pitchFamily="2" charset="2"/>
              </a:rPr>
              <a:t> 	   relative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stationary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phase</a:t>
            </a:r>
            <a:r>
              <a:rPr lang="de-DE" dirty="0">
                <a:sym typeface="Wingdings" pitchFamily="2" charset="2"/>
              </a:rPr>
              <a:t> polar</a:t>
            </a:r>
            <a:r>
              <a:rPr lang="de-DE" dirty="0"/>
              <a:t> </a:t>
            </a:r>
          </a:p>
          <a:p>
            <a:pPr lvl="1"/>
            <a:endParaRPr lang="de-DE" dirty="0">
              <a:sym typeface="Wingdings" pitchFamily="2" charset="2"/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7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DDD32-D396-19A6-2C20-C74C5C6E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Step</a:t>
            </a:r>
            <a:r>
              <a:rPr lang="de-DE" dirty="0"/>
              <a:t> 3: </a:t>
            </a:r>
            <a:r>
              <a:rPr lang="de-DE" dirty="0" err="1"/>
              <a:t>Purification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Protein </a:t>
            </a:r>
            <a:r>
              <a:rPr lang="de-DE" dirty="0" err="1"/>
              <a:t>of</a:t>
            </a:r>
            <a:r>
              <a:rPr lang="de-DE" dirty="0"/>
              <a:t> Interest </a:t>
            </a:r>
            <a:r>
              <a:rPr lang="de-DE" dirty="0" err="1"/>
              <a:t>by</a:t>
            </a:r>
            <a:br>
              <a:rPr lang="de-DE" dirty="0"/>
            </a:br>
            <a:r>
              <a:rPr lang="de-DE" dirty="0"/>
              <a:t>             </a:t>
            </a:r>
            <a:r>
              <a:rPr lang="de-DE" dirty="0" err="1"/>
              <a:t>Column-Chromatography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A834F-6C26-6A7E-E919-CAF89B6D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1084"/>
            <a:ext cx="10515600" cy="4386915"/>
          </a:xfrm>
        </p:spPr>
        <p:txBody>
          <a:bodyPr>
            <a:normAutofit lnSpcReduction="10000"/>
          </a:bodyPr>
          <a:lstStyle/>
          <a:p>
            <a:r>
              <a:rPr lang="de-DE" sz="3200" dirty="0" err="1"/>
              <a:t>If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molecule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interest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non polar</a:t>
            </a:r>
          </a:p>
          <a:p>
            <a:pPr marL="457200" lvl="1" indent="0">
              <a:buNone/>
            </a:pPr>
            <a:r>
              <a:rPr lang="de-DE" sz="3200" dirty="0">
                <a:sym typeface="Wingdings" pitchFamily="2" charset="2"/>
              </a:rPr>
              <a:t> </a:t>
            </a:r>
            <a:r>
              <a:rPr lang="de-DE" sz="3200" dirty="0" err="1">
                <a:sym typeface="Wingdings" pitchFamily="2" charset="2"/>
              </a:rPr>
              <a:t>i</a:t>
            </a:r>
            <a:r>
              <a:rPr lang="de-DE" sz="3200" dirty="0" err="1"/>
              <a:t>t</a:t>
            </a:r>
            <a:r>
              <a:rPr lang="de-DE" sz="3200" dirty="0"/>
              <a:t> </a:t>
            </a:r>
            <a:r>
              <a:rPr lang="de-DE" sz="3200" dirty="0" err="1"/>
              <a:t>binds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a non polar </a:t>
            </a:r>
            <a:r>
              <a:rPr lang="de-DE" sz="3200" dirty="0" err="1"/>
              <a:t>stationary</a:t>
            </a:r>
            <a:r>
              <a:rPr lang="de-DE" sz="3200" dirty="0"/>
              <a:t> </a:t>
            </a:r>
            <a:r>
              <a:rPr lang="de-DE" sz="3200" dirty="0" err="1"/>
              <a:t>phase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hydrophobic</a:t>
            </a:r>
            <a:br>
              <a:rPr lang="de-DE" sz="3200" dirty="0"/>
            </a:br>
            <a:r>
              <a:rPr lang="de-DE" sz="3200" dirty="0"/>
              <a:t>     </a:t>
            </a:r>
            <a:r>
              <a:rPr lang="de-DE" sz="3200" dirty="0" err="1"/>
              <a:t>interactions</a:t>
            </a:r>
            <a:r>
              <a:rPr lang="de-DE" sz="3200" dirty="0"/>
              <a:t> </a:t>
            </a:r>
            <a:r>
              <a:rPr lang="de-DE" sz="3200" dirty="0" err="1"/>
              <a:t>called</a:t>
            </a:r>
            <a:r>
              <a:rPr lang="de-DE" sz="3200" dirty="0"/>
              <a:t> Van der Waals </a:t>
            </a:r>
            <a:r>
              <a:rPr lang="de-DE" sz="3200" dirty="0" err="1"/>
              <a:t>forces</a:t>
            </a:r>
            <a:r>
              <a:rPr lang="de-DE" sz="3200" dirty="0"/>
              <a:t> 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>
                <a:sym typeface="Wingdings" pitchFamily="2" charset="2"/>
              </a:rPr>
              <a:t> polar </a:t>
            </a:r>
            <a:r>
              <a:rPr lang="de-DE" sz="3200" dirty="0" err="1">
                <a:sym typeface="Wingdings" pitchFamily="2" charset="2"/>
              </a:rPr>
              <a:t>substances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can`t</a:t>
            </a:r>
            <a:r>
              <a:rPr lang="de-DE" sz="3200" dirty="0">
                <a:sym typeface="Wingdings" pitchFamily="2" charset="2"/>
              </a:rPr>
              <a:t> bind </a:t>
            </a:r>
            <a:r>
              <a:rPr lang="de-DE" sz="3200" dirty="0" err="1">
                <a:sym typeface="Wingdings" pitchFamily="2" charset="2"/>
              </a:rPr>
              <a:t>to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the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stationary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phase</a:t>
            </a:r>
            <a:br>
              <a:rPr lang="de-DE" sz="3200" dirty="0">
                <a:sym typeface="Wingdings" pitchFamily="2" charset="2"/>
              </a:rPr>
            </a:br>
            <a:br>
              <a:rPr lang="de-DE" sz="3200" dirty="0">
                <a:sym typeface="Wingdings" pitchFamily="2" charset="2"/>
              </a:rPr>
            </a:br>
            <a:r>
              <a:rPr lang="de-DE" sz="3200" dirty="0">
                <a:sym typeface="Wingdings" pitchFamily="2" charset="2"/>
              </a:rPr>
              <a:t> time </a:t>
            </a:r>
            <a:r>
              <a:rPr lang="de-DE" sz="3200" dirty="0" err="1">
                <a:sym typeface="Wingdings" pitchFamily="2" charset="2"/>
              </a:rPr>
              <a:t>of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stay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inside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the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column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of</a:t>
            </a:r>
            <a:r>
              <a:rPr lang="de-DE" sz="3200" dirty="0">
                <a:sym typeface="Wingdings" pitchFamily="2" charset="2"/>
              </a:rPr>
              <a:t> polar and non polar</a:t>
            </a:r>
            <a:br>
              <a:rPr lang="de-DE" sz="3200" dirty="0">
                <a:sym typeface="Wingdings" pitchFamily="2" charset="2"/>
              </a:rPr>
            </a:br>
            <a:r>
              <a:rPr lang="de-DE" sz="3200" dirty="0">
                <a:sym typeface="Wingdings" pitchFamily="2" charset="2"/>
              </a:rPr>
              <a:t>     </a:t>
            </a:r>
            <a:r>
              <a:rPr lang="de-DE" sz="3200" dirty="0" err="1">
                <a:sym typeface="Wingdings" pitchFamily="2" charset="2"/>
              </a:rPr>
              <a:t>substances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dirty="0" err="1">
                <a:sym typeface="Wingdings" pitchFamily="2" charset="2"/>
              </a:rPr>
              <a:t>is</a:t>
            </a:r>
            <a:r>
              <a:rPr lang="de-DE" sz="3200" dirty="0">
                <a:sym typeface="Wingdings" pitchFamily="2" charset="2"/>
              </a:rPr>
              <a:t> different, </a:t>
            </a:r>
            <a:br>
              <a:rPr lang="de-DE" sz="3200" dirty="0">
                <a:sym typeface="Wingdings" pitchFamily="2" charset="2"/>
              </a:rPr>
            </a:br>
            <a:r>
              <a:rPr lang="de-DE" sz="3200" dirty="0">
                <a:sym typeface="Wingdings" pitchFamily="2" charset="2"/>
              </a:rPr>
              <a:t>     </a:t>
            </a:r>
            <a:r>
              <a:rPr lang="de-DE" sz="3200" dirty="0" err="1">
                <a:sym typeface="Wingdings" pitchFamily="2" charset="2"/>
              </a:rPr>
              <a:t>called</a:t>
            </a:r>
            <a:r>
              <a:rPr lang="de-DE" sz="3200" dirty="0">
                <a:sym typeface="Wingdings" pitchFamily="2" charset="2"/>
              </a:rPr>
              <a:t> </a:t>
            </a:r>
            <a:r>
              <a:rPr lang="de-DE" sz="3200" b="1" dirty="0" err="1">
                <a:sym typeface="Wingdings" pitchFamily="2" charset="2"/>
              </a:rPr>
              <a:t>adsorption</a:t>
            </a:r>
            <a:r>
              <a:rPr lang="de-DE" sz="3200" b="1" dirty="0">
                <a:sym typeface="Wingdings" pitchFamily="2" charset="2"/>
              </a:rPr>
              <a:t> </a:t>
            </a:r>
            <a:r>
              <a:rPr lang="de-DE" sz="3200" b="1" dirty="0" err="1">
                <a:sym typeface="Wingdings" pitchFamily="2" charset="2"/>
              </a:rPr>
              <a:t>chromatography</a:t>
            </a:r>
            <a:r>
              <a:rPr lang="de-DE" sz="3200" b="1" dirty="0">
                <a:sym typeface="Wingdings" pitchFamily="2" charset="2"/>
              </a:rPr>
              <a:t>.</a:t>
            </a:r>
            <a:br>
              <a:rPr lang="de-DE" sz="3200" dirty="0">
                <a:sym typeface="Wingdings" pitchFamily="2" charset="2"/>
              </a:rPr>
            </a:br>
            <a:endParaRPr lang="de-DE" sz="3200" dirty="0">
              <a:sym typeface="Wingdings" pitchFamily="2" charset="2"/>
            </a:endParaRP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154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0" descr="C:\CD 9 13.10.04\Interaktionschroma\Protein.GIF">
            <a:extLst>
              <a:ext uri="{FF2B5EF4-FFF2-40B4-BE49-F238E27FC236}">
                <a16:creationId xmlns:a16="http://schemas.microsoft.com/office/drawing/2014/main" id="{8042B49E-7F5D-273A-790C-804C93CF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209800"/>
            <a:ext cx="35671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>
            <a:extLst>
              <a:ext uri="{FF2B5EF4-FFF2-40B4-BE49-F238E27FC236}">
                <a16:creationId xmlns:a16="http://schemas.microsoft.com/office/drawing/2014/main" id="{850FDDD6-535C-BFA7-9B4D-48EAFA19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084" y="369055"/>
            <a:ext cx="108771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44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4400" dirty="0" err="1">
                <a:latin typeface="Arial" panose="020B0604020202020204" pitchFamily="34" charset="0"/>
              </a:rPr>
              <a:t>Hydrophobic</a:t>
            </a:r>
            <a:r>
              <a:rPr lang="de-DE" altLang="de-DE" sz="4400" dirty="0">
                <a:latin typeface="Arial" panose="020B0604020202020204" pitchFamily="34" charset="0"/>
              </a:rPr>
              <a:t> Interaction </a:t>
            </a:r>
            <a:r>
              <a:rPr lang="de-DE" altLang="de-DE" sz="4400" dirty="0" err="1">
                <a:latin typeface="Arial" panose="020B0604020202020204" pitchFamily="34" charset="0"/>
              </a:rPr>
              <a:t>Chromatography</a:t>
            </a:r>
            <a:br>
              <a:rPr lang="de-DE" altLang="de-DE" sz="4400" dirty="0">
                <a:latin typeface="Arial" panose="020B0604020202020204" pitchFamily="34" charset="0"/>
              </a:rPr>
            </a:br>
            <a:r>
              <a:rPr lang="de-DE" altLang="de-DE" sz="4400" dirty="0">
                <a:latin typeface="Arial" panose="020B0604020202020204" pitchFamily="34" charset="0"/>
              </a:rPr>
              <a:t> </a:t>
            </a:r>
            <a:r>
              <a:rPr lang="de-DE" altLang="de-DE" sz="4400" dirty="0" err="1">
                <a:latin typeface="Arial" panose="020B0604020202020204" pitchFamily="34" charset="0"/>
              </a:rPr>
              <a:t>to</a:t>
            </a:r>
            <a:r>
              <a:rPr lang="de-DE" altLang="de-DE" sz="4400" dirty="0">
                <a:latin typeface="Arial" panose="020B0604020202020204" pitchFamily="34" charset="0"/>
              </a:rPr>
              <a:t> separate GFP out </a:t>
            </a:r>
            <a:r>
              <a:rPr lang="de-DE" altLang="de-DE" sz="4400" dirty="0" err="1">
                <a:latin typeface="Arial" panose="020B0604020202020204" pitchFamily="34" charset="0"/>
              </a:rPr>
              <a:t>of</a:t>
            </a:r>
            <a:r>
              <a:rPr lang="de-DE" altLang="de-DE" sz="4400" dirty="0">
                <a:latin typeface="Arial" panose="020B0604020202020204" pitchFamily="34" charset="0"/>
              </a:rPr>
              <a:t> a Cell Lysate</a:t>
            </a:r>
            <a:endParaRPr lang="de-DE" altLang="de-DE" sz="3600" dirty="0">
              <a:latin typeface="Arial" panose="020B0604020202020204" pitchFamily="34" charset="0"/>
            </a:endParaRPr>
          </a:p>
        </p:txBody>
      </p:sp>
      <p:sp>
        <p:nvSpPr>
          <p:cNvPr id="4100" name="Line 11">
            <a:extLst>
              <a:ext uri="{FF2B5EF4-FFF2-40B4-BE49-F238E27FC236}">
                <a16:creationId xmlns:a16="http://schemas.microsoft.com/office/drawing/2014/main" id="{538EB84D-F52D-3450-B587-95B2E42BFA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4191000"/>
            <a:ext cx="990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1" name="Rectangle 12">
            <a:extLst>
              <a:ext uri="{FF2B5EF4-FFF2-40B4-BE49-F238E27FC236}">
                <a16:creationId xmlns:a16="http://schemas.microsoft.com/office/drawing/2014/main" id="{1572EB50-4A92-1949-BE4A-19C09577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292600"/>
            <a:ext cx="19050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102" name="Text Box 13">
            <a:extLst>
              <a:ext uri="{FF2B5EF4-FFF2-40B4-BE49-F238E27FC236}">
                <a16:creationId xmlns:a16="http://schemas.microsoft.com/office/drawing/2014/main" id="{81A879B0-E07F-376A-F9EF-5DF6728F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196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</a:rPr>
              <a:t>Polare AS-Reste</a:t>
            </a:r>
          </a:p>
        </p:txBody>
      </p:sp>
      <p:sp>
        <p:nvSpPr>
          <p:cNvPr id="4103" name="Line 14">
            <a:extLst>
              <a:ext uri="{FF2B5EF4-FFF2-40B4-BE49-F238E27FC236}">
                <a16:creationId xmlns:a16="http://schemas.microsoft.com/office/drawing/2014/main" id="{E62BDA60-3F71-5E11-667F-52A3A63696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38862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4" name="Line 15">
            <a:extLst>
              <a:ext uri="{FF2B5EF4-FFF2-40B4-BE49-F238E27FC236}">
                <a16:creationId xmlns:a16="http://schemas.microsoft.com/office/drawing/2014/main" id="{15DCF21E-B5B1-DDFC-1F61-0D9D22EB0B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0" y="43434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5" name="Rectangle 16">
            <a:extLst>
              <a:ext uri="{FF2B5EF4-FFF2-40B4-BE49-F238E27FC236}">
                <a16:creationId xmlns:a16="http://schemas.microsoft.com/office/drawing/2014/main" id="{4A9FFE6B-F7BA-B8E6-5645-EC11EA6D8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14600"/>
            <a:ext cx="2209800" cy="609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106" name="Text Box 17">
            <a:extLst>
              <a:ext uri="{FF2B5EF4-FFF2-40B4-BE49-F238E27FC236}">
                <a16:creationId xmlns:a16="http://schemas.microsoft.com/office/drawing/2014/main" id="{9E69416E-5F05-FB45-AB3F-AFBC0E91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641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</a:rPr>
              <a:t>Unpolare AS-Reste</a:t>
            </a:r>
          </a:p>
        </p:txBody>
      </p:sp>
      <p:sp>
        <p:nvSpPr>
          <p:cNvPr id="4107" name="Line 18">
            <a:extLst>
              <a:ext uri="{FF2B5EF4-FFF2-40B4-BE49-F238E27FC236}">
                <a16:creationId xmlns:a16="http://schemas.microsoft.com/office/drawing/2014/main" id="{28C83BA2-2C00-3116-277C-795F14BB8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4600" y="26670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4AE9672-D52A-C982-5E5F-D8E50B2CAC95}"/>
              </a:ext>
            </a:extLst>
          </p:cNvPr>
          <p:cNvSpPr txBox="1"/>
          <p:nvPr/>
        </p:nvSpPr>
        <p:spPr>
          <a:xfrm>
            <a:off x="7391400" y="3886200"/>
            <a:ext cx="3708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accent1">
                    <a:lumMod val="75000"/>
                  </a:schemeClr>
                </a:solidFill>
              </a:rPr>
              <a:t>Polar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</a:rPr>
              <a:t>aminoacid</a:t>
            </a:r>
            <a:r>
              <a:rPr lang="de-DE" sz="4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4000" dirty="0" err="1">
                <a:solidFill>
                  <a:schemeClr val="accent1">
                    <a:lumMod val="75000"/>
                  </a:schemeClr>
                </a:solidFill>
              </a:rPr>
              <a:t>residues</a:t>
            </a:r>
            <a:endParaRPr lang="de-DE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419180E-BBE2-46DF-1B50-01D364B631DA}"/>
              </a:ext>
            </a:extLst>
          </p:cNvPr>
          <p:cNvSpPr txBox="1"/>
          <p:nvPr/>
        </p:nvSpPr>
        <p:spPr>
          <a:xfrm>
            <a:off x="812800" y="1907522"/>
            <a:ext cx="424894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4000" dirty="0">
                <a:solidFill>
                  <a:srgbClr val="FFC000"/>
                </a:solidFill>
              </a:rPr>
              <a:t>Non polar </a:t>
            </a:r>
            <a:r>
              <a:rPr lang="de-DE" sz="4000" dirty="0" err="1">
                <a:solidFill>
                  <a:srgbClr val="FFC000"/>
                </a:solidFill>
              </a:rPr>
              <a:t>aminoacid</a:t>
            </a:r>
            <a:r>
              <a:rPr lang="de-DE" sz="4000" dirty="0">
                <a:solidFill>
                  <a:srgbClr val="FFC000"/>
                </a:solidFill>
              </a:rPr>
              <a:t> </a:t>
            </a:r>
            <a:r>
              <a:rPr lang="de-DE" sz="4000" dirty="0" err="1">
                <a:solidFill>
                  <a:srgbClr val="FFC000"/>
                </a:solidFill>
              </a:rPr>
              <a:t>residues</a:t>
            </a:r>
            <a:endParaRPr lang="de-DE" sz="4000" dirty="0">
              <a:solidFill>
                <a:srgbClr val="FFC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B06D1FA-49C2-9C08-CE25-DA928FDA38DE}"/>
              </a:ext>
            </a:extLst>
          </p:cNvPr>
          <p:cNvSpPr txBox="1"/>
          <p:nvPr/>
        </p:nvSpPr>
        <p:spPr>
          <a:xfrm>
            <a:off x="4510088" y="5660896"/>
            <a:ext cx="28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rgbClr val="0AEA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Protein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0" descr="C:\CD 9 13.10.04\Interaktionschroma\Protein+Salze.GIF">
            <a:extLst>
              <a:ext uri="{FF2B5EF4-FFF2-40B4-BE49-F238E27FC236}">
                <a16:creationId xmlns:a16="http://schemas.microsoft.com/office/drawing/2014/main" id="{58B5A65D-A762-ED4B-2E44-865B83ED3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009776"/>
            <a:ext cx="28924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9" descr="C:\CD 9 13.10.04\Interaktionschroma\Protein.GIF">
            <a:extLst>
              <a:ext uri="{FF2B5EF4-FFF2-40B4-BE49-F238E27FC236}">
                <a16:creationId xmlns:a16="http://schemas.microsoft.com/office/drawing/2014/main" id="{7AC4AB8F-81C4-4911-49BB-F251E774E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997076"/>
            <a:ext cx="28924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7">
            <a:extLst>
              <a:ext uri="{FF2B5EF4-FFF2-40B4-BE49-F238E27FC236}">
                <a16:creationId xmlns:a16="http://schemas.microsoft.com/office/drawing/2014/main" id="{1A9DA338-8171-0A8E-7B43-9717937B5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2766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5" name="Line 16">
            <a:extLst>
              <a:ext uri="{FF2B5EF4-FFF2-40B4-BE49-F238E27FC236}">
                <a16:creationId xmlns:a16="http://schemas.microsoft.com/office/drawing/2014/main" id="{6770BE59-CB78-BA7D-2AE5-2C631D00B2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37338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6" name="Text Box 20">
            <a:extLst>
              <a:ext uri="{FF2B5EF4-FFF2-40B4-BE49-F238E27FC236}">
                <a16:creationId xmlns:a16="http://schemas.microsoft.com/office/drawing/2014/main" id="{B90A2141-093F-C916-F8F3-A292AE470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819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+ (NH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SO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de-DE" altLang="de-DE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7" name="Text Box 26">
            <a:extLst>
              <a:ext uri="{FF2B5EF4-FFF2-40B4-BE49-F238E27FC236}">
                <a16:creationId xmlns:a16="http://schemas.microsoft.com/office/drawing/2014/main" id="{74E5C40F-484E-7645-6485-9C747F5D8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8100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- (NH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de-DE" altLang="de-DE" sz="1800">
                <a:latin typeface="Arial" panose="020B0604020202020204" pitchFamily="34" charset="0"/>
                <a:cs typeface="Times New Roman" panose="02020603050405020304" pitchFamily="18" charset="0"/>
              </a:rPr>
              <a:t>SO</a:t>
            </a:r>
            <a:r>
              <a:rPr lang="de-DE" altLang="de-DE" sz="1800" baseline="-30000"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de-DE" altLang="de-DE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8" name="Text Box 4">
            <a:extLst>
              <a:ext uri="{FF2B5EF4-FFF2-40B4-BE49-F238E27FC236}">
                <a16:creationId xmlns:a16="http://schemas.microsoft.com/office/drawing/2014/main" id="{31036463-66FB-B189-D993-2903A30D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762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600">
                <a:latin typeface="Arial" panose="020B0604020202020204" pitchFamily="34" charset="0"/>
              </a:rPr>
              <a:t>polares-			unpolares Protein</a:t>
            </a:r>
          </a:p>
        </p:txBody>
      </p:sp>
      <p:sp>
        <p:nvSpPr>
          <p:cNvPr id="5129" name="Text Box 21">
            <a:extLst>
              <a:ext uri="{FF2B5EF4-FFF2-40B4-BE49-F238E27FC236}">
                <a16:creationId xmlns:a16="http://schemas.microsoft.com/office/drawing/2014/main" id="{E85C079D-AC7F-7125-F84D-A72BB75BC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029201"/>
            <a:ext cx="297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Non polar </a:t>
            </a:r>
            <a:r>
              <a:rPr lang="de-DE" altLang="de-DE" sz="1800" dirty="0" err="1">
                <a:latin typeface="Arial" panose="020B0604020202020204" pitchFamily="34" charset="0"/>
              </a:rPr>
              <a:t>protein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binds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by</a:t>
            </a:r>
            <a:r>
              <a:rPr lang="de-DE" altLang="de-DE" sz="1800" dirty="0">
                <a:latin typeface="Arial" panose="020B0604020202020204" pitchFamily="34" charset="0"/>
              </a:rPr>
              <a:t> van-der-Waal-Forces </a:t>
            </a:r>
            <a:r>
              <a:rPr lang="de-DE" altLang="de-DE" sz="1800" dirty="0" err="1">
                <a:latin typeface="Arial" panose="020B0604020202020204" pitchFamily="34" charset="0"/>
              </a:rPr>
              <a:t>to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b="1" dirty="0" err="1">
                <a:solidFill>
                  <a:srgbClr val="F8D008"/>
                </a:solidFill>
                <a:latin typeface="Arial" panose="020B0604020202020204" pitchFamily="34" charset="0"/>
              </a:rPr>
              <a:t>hydrophobic</a:t>
            </a: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, non polar </a:t>
            </a:r>
            <a:r>
              <a:rPr lang="de-DE" altLang="de-DE" sz="1800" b="1" dirty="0" err="1">
                <a:solidFill>
                  <a:srgbClr val="F8D008"/>
                </a:solidFill>
                <a:latin typeface="Arial" panose="020B0604020202020204" pitchFamily="34" charset="0"/>
              </a:rPr>
              <a:t>stationary</a:t>
            </a: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 </a:t>
            </a:r>
            <a:r>
              <a:rPr lang="de-DE" altLang="de-DE" sz="1800" b="1" dirty="0" err="1">
                <a:solidFill>
                  <a:srgbClr val="F8D008"/>
                </a:solidFill>
                <a:latin typeface="Arial" panose="020B0604020202020204" pitchFamily="34" charset="0"/>
              </a:rPr>
              <a:t>phase</a:t>
            </a: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.</a:t>
            </a:r>
            <a:endParaRPr lang="de-DE" altLang="de-DE" sz="1800" dirty="0">
              <a:latin typeface="Arial" panose="020B0604020202020204" pitchFamily="34" charset="0"/>
            </a:endParaRPr>
          </a:p>
        </p:txBody>
      </p:sp>
      <p:sp>
        <p:nvSpPr>
          <p:cNvPr id="5130" name="Text Box 19">
            <a:extLst>
              <a:ext uri="{FF2B5EF4-FFF2-40B4-BE49-F238E27FC236}">
                <a16:creationId xmlns:a16="http://schemas.microsoft.com/office/drawing/2014/main" id="{1136E1F6-2DA1-534C-AD48-83B2E421F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029201"/>
            <a:ext cx="228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1800" b="1" dirty="0">
                <a:solidFill>
                  <a:srgbClr val="3399FF"/>
                </a:solidFill>
                <a:latin typeface="Arial" panose="020B0604020202020204" pitchFamily="34" charset="0"/>
              </a:rPr>
              <a:t>Polar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protein</a:t>
            </a:r>
            <a:br>
              <a:rPr lang="de-DE" altLang="de-DE" sz="1800" dirty="0">
                <a:latin typeface="Arial" panose="020B0604020202020204" pitchFamily="34" charset="0"/>
              </a:rPr>
            </a:br>
            <a:r>
              <a:rPr lang="de-DE" altLang="de-DE" sz="1800" dirty="0" err="1">
                <a:latin typeface="Arial" panose="020B0604020202020204" pitchFamily="34" charset="0"/>
              </a:rPr>
              <a:t>can`t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interact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with</a:t>
            </a:r>
            <a:r>
              <a:rPr lang="de-DE" altLang="de-DE" sz="1800" dirty="0">
                <a:latin typeface="Arial" panose="020B0604020202020204" pitchFamily="34" charset="0"/>
              </a:rPr>
              <a:t>  </a:t>
            </a: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non polar </a:t>
            </a:r>
            <a:r>
              <a:rPr lang="de-DE" altLang="de-DE" sz="1800" b="1" dirty="0" err="1">
                <a:solidFill>
                  <a:srgbClr val="F8D008"/>
                </a:solidFill>
                <a:latin typeface="Arial" panose="020B0604020202020204" pitchFamily="34" charset="0"/>
              </a:rPr>
              <a:t>stationary</a:t>
            </a:r>
            <a:r>
              <a:rPr lang="de-DE" altLang="de-DE" sz="1800" b="1" dirty="0">
                <a:solidFill>
                  <a:srgbClr val="F8D008"/>
                </a:solidFill>
                <a:latin typeface="Arial" panose="020B0604020202020204" pitchFamily="34" charset="0"/>
              </a:rPr>
              <a:t> Phase.</a:t>
            </a:r>
            <a:endParaRPr lang="de-DE" altLang="de-DE" sz="1800" dirty="0">
              <a:latin typeface="Arial" panose="020B0604020202020204" pitchFamily="34" charset="0"/>
            </a:endParaRPr>
          </a:p>
        </p:txBody>
      </p:sp>
      <p:sp>
        <p:nvSpPr>
          <p:cNvPr id="5131" name="Line 24">
            <a:extLst>
              <a:ext uri="{FF2B5EF4-FFF2-40B4-BE49-F238E27FC236}">
                <a16:creationId xmlns:a16="http://schemas.microsoft.com/office/drawing/2014/main" id="{D82563D6-05E5-4C8A-B7AE-873EFCFC1D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066800"/>
            <a:ext cx="1143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2" name="Line 25">
            <a:extLst>
              <a:ext uri="{FF2B5EF4-FFF2-40B4-BE49-F238E27FC236}">
                <a16:creationId xmlns:a16="http://schemas.microsoft.com/office/drawing/2014/main" id="{9C7B0D90-6F30-E5E5-D178-6A647F3672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1219200"/>
            <a:ext cx="1143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44F3E9-842A-86C8-AE38-565745476D27}"/>
              </a:ext>
            </a:extLst>
          </p:cNvPr>
          <p:cNvSpPr txBox="1"/>
          <p:nvPr/>
        </p:nvSpPr>
        <p:spPr>
          <a:xfrm>
            <a:off x="1879600" y="812800"/>
            <a:ext cx="2336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polar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5BB0FC-0FEE-609D-36B1-F6C91CBCC59F}"/>
              </a:ext>
            </a:extLst>
          </p:cNvPr>
          <p:cNvSpPr txBox="1"/>
          <p:nvPr/>
        </p:nvSpPr>
        <p:spPr>
          <a:xfrm>
            <a:off x="5905500" y="835313"/>
            <a:ext cx="43815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non polar Protein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9" descr="C:\CD 9 13.10.04\Interaktionschroma\INTERAKTIONSCHROMA1.GIF">
            <a:extLst>
              <a:ext uri="{FF2B5EF4-FFF2-40B4-BE49-F238E27FC236}">
                <a16:creationId xmlns:a16="http://schemas.microsoft.com/office/drawing/2014/main" id="{F94FC1D2-2E91-513C-E4D5-46BE03BA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4" y="1476375"/>
            <a:ext cx="4649787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4C316A26-7EBB-9AA0-8AF6-DB708F3C0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81200"/>
            <a:ext cx="800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715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715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715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715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71500" eaLnBrk="0" hangingPunct="0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defTabSz="5715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de-DE" altLang="de-DE" sz="3200"/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F0DEAF2B-3F2E-E666-EA81-55AE7FF1E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3401"/>
            <a:ext cx="7467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4800">
                <a:solidFill>
                  <a:schemeClr val="accent2"/>
                </a:solidFill>
                <a:latin typeface="Arial" panose="020B0604020202020204" pitchFamily="34" charset="0"/>
              </a:rPr>
              <a:t>Adsorption</a:t>
            </a:r>
          </a:p>
        </p:txBody>
      </p:sp>
      <p:sp>
        <p:nvSpPr>
          <p:cNvPr id="6149" name="Line 11">
            <a:extLst>
              <a:ext uri="{FF2B5EF4-FFF2-40B4-BE49-F238E27FC236}">
                <a16:creationId xmlns:a16="http://schemas.microsoft.com/office/drawing/2014/main" id="{A482B02E-DD71-E317-4814-479A491FFC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4800600"/>
            <a:ext cx="838200" cy="0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6150" name="Group 26">
            <a:extLst>
              <a:ext uri="{FF2B5EF4-FFF2-40B4-BE49-F238E27FC236}">
                <a16:creationId xmlns:a16="http://schemas.microsoft.com/office/drawing/2014/main" id="{888F1F73-27EA-B5B9-8366-24E97578E43F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886200"/>
            <a:ext cx="1651000" cy="2308225"/>
            <a:chOff x="240" y="2112"/>
            <a:chExt cx="1040" cy="1454"/>
          </a:xfrm>
        </p:grpSpPr>
        <p:sp>
          <p:nvSpPr>
            <p:cNvPr id="6163" name="Rectangle 12">
              <a:extLst>
                <a:ext uri="{FF2B5EF4-FFF2-40B4-BE49-F238E27FC236}">
                  <a16:creationId xmlns:a16="http://schemas.microsoft.com/office/drawing/2014/main" id="{2CF0C289-6F84-3A16-1C0E-94ED8E8F5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2112"/>
              <a:ext cx="1008" cy="62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6164" name="Text Box 13">
              <a:extLst>
                <a:ext uri="{FF2B5EF4-FFF2-40B4-BE49-F238E27FC236}">
                  <a16:creationId xmlns:a16="http://schemas.microsoft.com/office/drawing/2014/main" id="{6E2D1512-0F61-6E4B-5126-E494C65F6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170"/>
              <a:ext cx="1040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b="1" dirty="0">
                  <a:latin typeface="Arial" panose="020B0604020202020204" pitchFamily="34" charset="0"/>
                  <a:cs typeface="Times New Roman" panose="02020603050405020304" pitchFamily="18" charset="0"/>
                </a:rPr>
                <a:t>Methyl-</a:t>
              </a:r>
              <a:r>
                <a:rPr lang="de-DE" altLang="de-DE" b="1" dirty="0">
                  <a:latin typeface="Arial" panose="020B0604020202020204" pitchFamily="34" charset="0"/>
                </a:rPr>
                <a:t>Group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de-DE" altLang="de-DE" sz="2000" dirty="0" err="1">
                  <a:latin typeface="Arial" panose="020B0604020202020204" pitchFamily="34" charset="0"/>
                </a:rPr>
                <a:t>as</a:t>
              </a:r>
              <a:r>
                <a:rPr lang="de-DE" altLang="de-DE" sz="2000" dirty="0">
                  <a:latin typeface="Arial" panose="020B0604020202020204" pitchFamily="34" charset="0"/>
                </a:rPr>
                <a:t> non polar </a:t>
              </a:r>
              <a:r>
                <a:rPr lang="de-DE" altLang="de-DE" sz="2000" dirty="0" err="1">
                  <a:latin typeface="Arial" panose="020B0604020202020204" pitchFamily="34" charset="0"/>
                </a:rPr>
                <a:t>ligand</a:t>
              </a:r>
              <a:r>
                <a:rPr lang="de-DE" altLang="de-DE" sz="2000" dirty="0">
                  <a:latin typeface="Arial" panose="020B0604020202020204" pitchFamily="34" charset="0"/>
                </a:rPr>
                <a:t> </a:t>
              </a:r>
              <a:r>
                <a:rPr lang="de-DE" altLang="de-DE" sz="2000" dirty="0" err="1">
                  <a:latin typeface="Arial" panose="020B0604020202020204" pitchFamily="34" charset="0"/>
                </a:rPr>
                <a:t>of</a:t>
              </a:r>
              <a:r>
                <a:rPr lang="de-DE" altLang="de-DE" sz="2000" dirty="0">
                  <a:latin typeface="Arial" panose="020B0604020202020204" pitchFamily="34" charset="0"/>
                </a:rPr>
                <a:t> </a:t>
              </a:r>
              <a:r>
                <a:rPr lang="de-DE" altLang="de-DE" sz="2000" dirty="0" err="1">
                  <a:latin typeface="Arial" panose="020B0604020202020204" pitchFamily="34" charset="0"/>
                </a:rPr>
                <a:t>the</a:t>
              </a:r>
              <a:r>
                <a:rPr lang="de-DE" altLang="de-DE" sz="2000" dirty="0">
                  <a:latin typeface="Arial" panose="020B0604020202020204" pitchFamily="34" charset="0"/>
                </a:rPr>
                <a:t> </a:t>
              </a:r>
              <a:r>
                <a:rPr lang="de-DE" altLang="de-DE" sz="2000" dirty="0" err="1">
                  <a:latin typeface="Arial" panose="020B0604020202020204" pitchFamily="34" charset="0"/>
                </a:rPr>
                <a:t>stationary</a:t>
              </a:r>
              <a:r>
                <a:rPr lang="de-DE" altLang="de-DE" sz="2000" dirty="0">
                  <a:latin typeface="Arial" panose="020B0604020202020204" pitchFamily="34" charset="0"/>
                </a:rPr>
                <a:t> </a:t>
              </a:r>
              <a:r>
                <a:rPr lang="de-DE" altLang="de-DE" sz="2000" dirty="0" err="1">
                  <a:latin typeface="Arial" panose="020B0604020202020204" pitchFamily="34" charset="0"/>
                </a:rPr>
                <a:t>phase</a:t>
              </a:r>
              <a:endParaRPr lang="de-DE" altLang="de-DE" sz="20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151" name="Group 35">
            <a:extLst>
              <a:ext uri="{FF2B5EF4-FFF2-40B4-BE49-F238E27FC236}">
                <a16:creationId xmlns:a16="http://schemas.microsoft.com/office/drawing/2014/main" id="{DE3B80FB-A1A9-8A8A-52D2-665B9E08BA9A}"/>
              </a:ext>
            </a:extLst>
          </p:cNvPr>
          <p:cNvGrpSpPr>
            <a:grpSpLocks/>
          </p:cNvGrpSpPr>
          <p:nvPr/>
        </p:nvGrpSpPr>
        <p:grpSpPr bwMode="auto">
          <a:xfrm>
            <a:off x="7805738" y="4524375"/>
            <a:ext cx="1841500" cy="533400"/>
            <a:chOff x="3936" y="2904"/>
            <a:chExt cx="1160" cy="336"/>
          </a:xfrm>
        </p:grpSpPr>
        <p:sp>
          <p:nvSpPr>
            <p:cNvPr id="6159" name="Line 15">
              <a:extLst>
                <a:ext uri="{FF2B5EF4-FFF2-40B4-BE49-F238E27FC236}">
                  <a16:creationId xmlns:a16="http://schemas.microsoft.com/office/drawing/2014/main" id="{F0570DF3-40A5-125C-D5D5-46B6B66AC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432" cy="0"/>
            </a:xfrm>
            <a:prstGeom prst="line">
              <a:avLst/>
            </a:prstGeom>
            <a:noFill/>
            <a:ln w="44450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6160" name="Group 27">
              <a:extLst>
                <a:ext uri="{FF2B5EF4-FFF2-40B4-BE49-F238E27FC236}">
                  <a16:creationId xmlns:a16="http://schemas.microsoft.com/office/drawing/2014/main" id="{577CA217-0179-0700-1079-AB5151B831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6" y="2904"/>
              <a:ext cx="720" cy="336"/>
              <a:chOff x="4376" y="2904"/>
              <a:chExt cx="720" cy="336"/>
            </a:xfrm>
          </p:grpSpPr>
          <p:sp>
            <p:nvSpPr>
              <p:cNvPr id="6161" name="Rectangle 17">
                <a:extLst>
                  <a:ext uri="{FF2B5EF4-FFF2-40B4-BE49-F238E27FC236}">
                    <a16:creationId xmlns:a16="http://schemas.microsoft.com/office/drawing/2014/main" id="{6679FD7A-6EB0-AC61-A561-17E891D0F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" y="2904"/>
                <a:ext cx="720" cy="336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33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6162" name="Text Box 19">
                <a:extLst>
                  <a:ext uri="{FF2B5EF4-FFF2-40B4-BE49-F238E27FC236}">
                    <a16:creationId xmlns:a16="http://schemas.microsoft.com/office/drawing/2014/main" id="{41798DDC-1CCE-3EA9-E903-A89C98C075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2928"/>
                <a:ext cx="62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b="1">
                    <a:latin typeface="Arial" panose="020B0604020202020204" pitchFamily="34" charset="0"/>
                  </a:rPr>
                  <a:t> </a:t>
                </a:r>
                <a:r>
                  <a:rPr lang="de-DE" altLang="de-DE" b="1">
                    <a:latin typeface="Arial" panose="020B060402020202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de-DE" altLang="de-DE" b="1" baseline="-30000">
                    <a:latin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de-DE" altLang="de-DE" b="1">
                    <a:latin typeface="Arial" panose="020B060402020202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de-DE" altLang="de-DE" b="1">
                    <a:latin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6152" name="Rectangle 20">
            <a:extLst>
              <a:ext uri="{FF2B5EF4-FFF2-40B4-BE49-F238E27FC236}">
                <a16:creationId xmlns:a16="http://schemas.microsoft.com/office/drawing/2014/main" id="{C547C6EE-D441-B9E0-7178-44016380C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2133600"/>
            <a:ext cx="1524000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153" name="Line 28">
            <a:extLst>
              <a:ext uri="{FF2B5EF4-FFF2-40B4-BE49-F238E27FC236}">
                <a16:creationId xmlns:a16="http://schemas.microsoft.com/office/drawing/2014/main" id="{3A5AEDAF-06A0-8A16-0CCF-D04CD0F11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37500" y="2514600"/>
            <a:ext cx="762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4" name="Text Box 29">
            <a:extLst>
              <a:ext uri="{FF2B5EF4-FFF2-40B4-BE49-F238E27FC236}">
                <a16:creationId xmlns:a16="http://schemas.microsoft.com/office/drawing/2014/main" id="{50CA0A5D-2014-E424-E276-75DA86D3B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8700" y="2222500"/>
            <a:ext cx="16002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800" dirty="0" err="1">
                <a:latin typeface="Arial" panose="020B0604020202020204" pitchFamily="34" charset="0"/>
              </a:rPr>
              <a:t>Polyacrylate</a:t>
            </a:r>
            <a:endParaRPr lang="de-DE" altLang="de-DE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1800" dirty="0" err="1">
                <a:latin typeface="Arial" panose="020B0604020202020204" pitchFamily="34" charset="0"/>
              </a:rPr>
              <a:t>as</a:t>
            </a:r>
            <a:r>
              <a:rPr lang="de-DE" altLang="de-DE" sz="1800" dirty="0">
                <a:latin typeface="Arial" panose="020B0604020202020204" pitchFamily="34" charset="0"/>
              </a:rPr>
              <a:t> </a:t>
            </a:r>
            <a:r>
              <a:rPr lang="de-DE" altLang="de-DE" sz="1800" dirty="0" err="1">
                <a:latin typeface="Arial" panose="020B0604020202020204" pitchFamily="34" charset="0"/>
              </a:rPr>
              <a:t>column</a:t>
            </a:r>
            <a:br>
              <a:rPr lang="de-DE" altLang="de-DE" sz="1800" dirty="0">
                <a:latin typeface="Arial" panose="020B0604020202020204" pitchFamily="34" charset="0"/>
              </a:rPr>
            </a:br>
            <a:r>
              <a:rPr lang="de-DE" altLang="de-DE" sz="1800" dirty="0" err="1">
                <a:latin typeface="Arial" panose="020B0604020202020204" pitchFamily="34" charset="0"/>
              </a:rPr>
              <a:t>matrix</a:t>
            </a:r>
            <a:endParaRPr lang="de-DE" altLang="de-DE" sz="1800" dirty="0">
              <a:latin typeface="Arial" panose="020B0604020202020204" pitchFamily="34" charset="0"/>
            </a:endParaRPr>
          </a:p>
        </p:txBody>
      </p:sp>
      <p:grpSp>
        <p:nvGrpSpPr>
          <p:cNvPr id="6155" name="Group 41">
            <a:extLst>
              <a:ext uri="{FF2B5EF4-FFF2-40B4-BE49-F238E27FC236}">
                <a16:creationId xmlns:a16="http://schemas.microsoft.com/office/drawing/2014/main" id="{ECDF5CB8-2EB9-E7E8-A530-CF84E7E7BE06}"/>
              </a:ext>
            </a:extLst>
          </p:cNvPr>
          <p:cNvGrpSpPr>
            <a:grpSpLocks/>
          </p:cNvGrpSpPr>
          <p:nvPr/>
        </p:nvGrpSpPr>
        <p:grpSpPr bwMode="auto">
          <a:xfrm>
            <a:off x="6096004" y="2824164"/>
            <a:ext cx="2071688" cy="3195637"/>
            <a:chOff x="2880" y="1779"/>
            <a:chExt cx="1305" cy="2013"/>
          </a:xfrm>
        </p:grpSpPr>
        <p:sp>
          <p:nvSpPr>
            <p:cNvPr id="6156" name="Line 9">
              <a:extLst>
                <a:ext uri="{FF2B5EF4-FFF2-40B4-BE49-F238E27FC236}">
                  <a16:creationId xmlns:a16="http://schemas.microsoft.com/office/drawing/2014/main" id="{44A6BE39-859A-47AF-458F-B16108C03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779"/>
              <a:ext cx="0" cy="57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7" name="Line 10">
              <a:extLst>
                <a:ext uri="{FF2B5EF4-FFF2-40B4-BE49-F238E27FC236}">
                  <a16:creationId xmlns:a16="http://schemas.microsoft.com/office/drawing/2014/main" id="{DDCECB22-2EB6-D2F1-40C6-8EB703471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168"/>
              <a:ext cx="0" cy="57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58" name="Text Box 31">
              <a:extLst>
                <a:ext uri="{FF2B5EF4-FFF2-40B4-BE49-F238E27FC236}">
                  <a16:creationId xmlns:a16="http://schemas.microsoft.com/office/drawing/2014/main" id="{14C797E7-7FA0-EF28-0F75-2C1435BBA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" y="3542"/>
              <a:ext cx="12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000" dirty="0">
                  <a:solidFill>
                    <a:srgbClr val="FF0066"/>
                  </a:solidFill>
                  <a:latin typeface="Arial" panose="020B0604020202020204" pitchFamily="34" charset="0"/>
                </a:rPr>
                <a:t>Mobile </a:t>
              </a:r>
              <a:r>
                <a:rPr lang="de-DE" altLang="de-DE" sz="2000" dirty="0" err="1">
                  <a:solidFill>
                    <a:srgbClr val="FF0066"/>
                  </a:solidFill>
                  <a:latin typeface="Arial" panose="020B0604020202020204" pitchFamily="34" charset="0"/>
                </a:rPr>
                <a:t>phase</a:t>
              </a:r>
              <a:endParaRPr lang="de-DE" altLang="de-DE" sz="2000" dirty="0">
                <a:solidFill>
                  <a:srgbClr val="FF00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1" descr="C:\CD 9 13.10.04\Interaktionschroma\INTERAKTIONSCHROMA2.GIF">
            <a:extLst>
              <a:ext uri="{FF2B5EF4-FFF2-40B4-BE49-F238E27FC236}">
                <a16:creationId xmlns:a16="http://schemas.microsoft.com/office/drawing/2014/main" id="{23325BE1-3090-7A07-67C6-BFDDF012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4" y="1905000"/>
            <a:ext cx="4649787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>
            <a:extLst>
              <a:ext uri="{FF2B5EF4-FFF2-40B4-BE49-F238E27FC236}">
                <a16:creationId xmlns:a16="http://schemas.microsoft.com/office/drawing/2014/main" id="{FCD001D3-003C-7224-B942-D2468BA80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38201"/>
            <a:ext cx="7467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4800">
                <a:solidFill>
                  <a:schemeClr val="accent2"/>
                </a:solidFill>
                <a:latin typeface="Arial" panose="020B0604020202020204" pitchFamily="34" charset="0"/>
              </a:rPr>
              <a:t>Adsorption</a:t>
            </a:r>
          </a:p>
        </p:txBody>
      </p:sp>
      <p:grpSp>
        <p:nvGrpSpPr>
          <p:cNvPr id="7172" name="Group 20">
            <a:extLst>
              <a:ext uri="{FF2B5EF4-FFF2-40B4-BE49-F238E27FC236}">
                <a16:creationId xmlns:a16="http://schemas.microsoft.com/office/drawing/2014/main" id="{33B73E53-02E5-0087-212F-4D5D0EC6B795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819401"/>
            <a:ext cx="1765300" cy="3862390"/>
            <a:chOff x="240" y="1632"/>
            <a:chExt cx="1112" cy="2433"/>
          </a:xfrm>
        </p:grpSpPr>
        <p:sp>
          <p:nvSpPr>
            <p:cNvPr id="7176" name="Rectangle 18">
              <a:extLst>
                <a:ext uri="{FF2B5EF4-FFF2-40B4-BE49-F238E27FC236}">
                  <a16:creationId xmlns:a16="http://schemas.microsoft.com/office/drawing/2014/main" id="{599AB705-7925-B96B-98E4-F74307437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632"/>
              <a:ext cx="1104" cy="1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177" name="Text Box 19">
              <a:extLst>
                <a:ext uri="{FF2B5EF4-FFF2-40B4-BE49-F238E27FC236}">
                  <a16:creationId xmlns:a16="http://schemas.microsoft.com/office/drawing/2014/main" id="{B5CF4CC0-3D48-2F20-4CC8-71B311D85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1680"/>
              <a:ext cx="1104" cy="2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dirty="0">
                  <a:latin typeface="Arial" panose="020B0604020202020204" pitchFamily="34" charset="0"/>
                </a:rPr>
                <a:t>Non polar GFP </a:t>
              </a:r>
              <a:r>
                <a:rPr lang="de-DE" altLang="de-DE" dirty="0" err="1">
                  <a:latin typeface="Arial" panose="020B0604020202020204" pitchFamily="34" charset="0"/>
                </a:rPr>
                <a:t>is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attached</a:t>
              </a:r>
              <a:br>
                <a:rPr lang="de-DE" altLang="de-DE" dirty="0">
                  <a:latin typeface="Arial" panose="020B0604020202020204" pitchFamily="34" charset="0"/>
                </a:rPr>
              </a:br>
              <a:r>
                <a:rPr lang="de-DE" altLang="de-DE" dirty="0" err="1">
                  <a:latin typeface="Arial" panose="020B0604020202020204" pitchFamily="34" charset="0"/>
                </a:rPr>
                <a:t>by</a:t>
              </a:r>
              <a:r>
                <a:rPr lang="de-DE" altLang="de-DE" dirty="0">
                  <a:latin typeface="Arial" panose="020B0604020202020204" pitchFamily="34" charset="0"/>
                </a:rPr>
                <a:t> Van-der-Waals-</a:t>
              </a:r>
              <a:r>
                <a:rPr lang="de-DE" altLang="de-DE" dirty="0" err="1">
                  <a:latin typeface="Arial" panose="020B0604020202020204" pitchFamily="34" charset="0"/>
                </a:rPr>
                <a:t>forces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to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the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methyl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groups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of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stationary</a:t>
              </a:r>
              <a:r>
                <a:rPr lang="de-DE" altLang="de-DE" dirty="0">
                  <a:latin typeface="Arial" panose="020B0604020202020204" pitchFamily="34" charset="0"/>
                </a:rPr>
                <a:t> </a:t>
              </a:r>
              <a:r>
                <a:rPr lang="de-DE" altLang="de-DE" dirty="0" err="1">
                  <a:latin typeface="Arial" panose="020B0604020202020204" pitchFamily="34" charset="0"/>
                </a:rPr>
                <a:t>phase</a:t>
              </a:r>
              <a:endParaRPr lang="de-DE" altLang="de-DE" dirty="0">
                <a:latin typeface="Arial" panose="020B0604020202020204" pitchFamily="34" charset="0"/>
              </a:endParaRPr>
            </a:p>
          </p:txBody>
        </p:sp>
      </p:grpSp>
      <p:pic>
        <p:nvPicPr>
          <p:cNvPr id="7173" name="Picture 24" descr="C:\WINDOWS\Desktop\Interaktionschroma\säule1.jpg">
            <a:extLst>
              <a:ext uri="{FF2B5EF4-FFF2-40B4-BE49-F238E27FC236}">
                <a16:creationId xmlns:a16="http://schemas.microsoft.com/office/drawing/2014/main" id="{75A40311-5D60-495C-CE72-230B5750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2743200"/>
            <a:ext cx="1889125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25">
            <a:extLst>
              <a:ext uri="{FF2B5EF4-FFF2-40B4-BE49-F238E27FC236}">
                <a16:creationId xmlns:a16="http://schemas.microsoft.com/office/drawing/2014/main" id="{779BBC25-4C16-9FEF-1246-ED352366F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0288" y="2438400"/>
            <a:ext cx="0" cy="9144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5" name="Text Box 26">
            <a:extLst>
              <a:ext uri="{FF2B5EF4-FFF2-40B4-BE49-F238E27FC236}">
                <a16:creationId xmlns:a16="http://schemas.microsoft.com/office/drawing/2014/main" id="{94303BAF-BAE3-C50A-5608-9800AA199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057401"/>
            <a:ext cx="304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2000" dirty="0">
                <a:solidFill>
                  <a:srgbClr val="FF0066"/>
                </a:solidFill>
                <a:latin typeface="Arial" panose="020B0604020202020204" pitchFamily="34" charset="0"/>
              </a:rPr>
              <a:t>High </a:t>
            </a:r>
            <a:r>
              <a:rPr lang="de-DE" altLang="de-DE" sz="2000" dirty="0" err="1">
                <a:solidFill>
                  <a:srgbClr val="FF0066"/>
                </a:solidFill>
                <a:latin typeface="Arial" panose="020B0604020202020204" pitchFamily="34" charset="0"/>
              </a:rPr>
              <a:t>salt</a:t>
            </a:r>
            <a:r>
              <a:rPr lang="de-DE" altLang="de-DE" sz="20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FF0066"/>
                </a:solidFill>
                <a:latin typeface="Arial" panose="020B0604020202020204" pitchFamily="34" charset="0"/>
              </a:rPr>
              <a:t>concentrations</a:t>
            </a:r>
            <a:endParaRPr lang="de-DE" altLang="de-DE" sz="2000" dirty="0">
              <a:solidFill>
                <a:srgbClr val="FF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A03D64CA-AB9C-E68C-326E-DC7CEA74B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altLang="de-DE" sz="5400" b="1" i="1" dirty="0" err="1"/>
              <a:t>Gfp</a:t>
            </a:r>
            <a:r>
              <a:rPr lang="de-DE" altLang="de-DE" sz="5400" b="1" dirty="0" err="1"/>
              <a:t>-gene</a:t>
            </a:r>
            <a:r>
              <a:rPr lang="de-DE" altLang="de-DE" sz="5400" b="1" dirty="0"/>
              <a:t> and GF-Protein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912957-E38D-16A2-54B2-0D56DC0BBF14}"/>
              </a:ext>
            </a:extLst>
          </p:cNvPr>
          <p:cNvSpPr txBox="1"/>
          <p:nvPr/>
        </p:nvSpPr>
        <p:spPr>
          <a:xfrm>
            <a:off x="969679" y="2084294"/>
            <a:ext cx="102526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4400" i="1" dirty="0" err="1"/>
              <a:t>Gfp</a:t>
            </a:r>
            <a:r>
              <a:rPr lang="de-DE" altLang="de-DE" sz="4400" dirty="0" err="1"/>
              <a:t>-gene</a:t>
            </a:r>
            <a:r>
              <a:rPr lang="de-DE" altLang="de-DE" sz="4400" dirty="0"/>
              <a:t> </a:t>
            </a:r>
            <a:r>
              <a:rPr lang="de-DE" altLang="de-DE" sz="4400" dirty="0" err="1"/>
              <a:t>is</a:t>
            </a:r>
            <a:r>
              <a:rPr lang="de-DE" altLang="de-DE" sz="4400" dirty="0"/>
              <a:t> </a:t>
            </a:r>
            <a:r>
              <a:rPr lang="de-DE" altLang="de-DE" sz="4400" dirty="0" err="1"/>
              <a:t>coding</a:t>
            </a:r>
            <a:r>
              <a:rPr lang="de-DE" altLang="de-DE" sz="4400" dirty="0"/>
              <a:t> </a:t>
            </a:r>
            <a:r>
              <a:rPr lang="de-DE" altLang="de-DE" sz="4400" dirty="0" err="1"/>
              <a:t>for</a:t>
            </a:r>
            <a:r>
              <a:rPr lang="de-DE" altLang="de-DE" sz="4400" dirty="0"/>
              <a:t> </a:t>
            </a:r>
            <a:r>
              <a:rPr lang="de-DE" altLang="de-DE" sz="4400" dirty="0" err="1"/>
              <a:t>the</a:t>
            </a:r>
            <a:r>
              <a:rPr lang="de-DE" altLang="de-DE" sz="4400" dirty="0"/>
              <a:t> Green </a:t>
            </a:r>
            <a:r>
              <a:rPr lang="de-DE" altLang="de-DE" sz="4400" dirty="0" err="1"/>
              <a:t>Fluorescing</a:t>
            </a:r>
            <a:r>
              <a:rPr lang="de-DE" altLang="de-DE" sz="4400" dirty="0"/>
              <a:t> Protein (GFP) </a:t>
            </a:r>
          </a:p>
          <a:p>
            <a:r>
              <a:rPr lang="de-DE" sz="4400" i="1" dirty="0" err="1"/>
              <a:t>Gfp</a:t>
            </a:r>
            <a:r>
              <a:rPr lang="de-DE" sz="4400" dirty="0" err="1"/>
              <a:t>-gene</a:t>
            </a:r>
            <a:r>
              <a:rPr lang="de-DE" sz="4400" dirty="0"/>
              <a:t> </a:t>
            </a:r>
            <a:r>
              <a:rPr lang="de-DE" sz="4400" dirty="0" err="1"/>
              <a:t>is</a:t>
            </a:r>
            <a:r>
              <a:rPr lang="de-DE" sz="4400" dirty="0"/>
              <a:t> </a:t>
            </a:r>
            <a:r>
              <a:rPr lang="de-DE" sz="4400" dirty="0" err="1"/>
              <a:t>existing</a:t>
            </a:r>
            <a:r>
              <a:rPr lang="de-DE" sz="4400" dirty="0"/>
              <a:t> in </a:t>
            </a:r>
            <a:r>
              <a:rPr lang="de-DE" sz="4400" dirty="0" err="1"/>
              <a:t>nature</a:t>
            </a:r>
            <a:br>
              <a:rPr lang="de-DE" sz="4400" dirty="0"/>
            </a:br>
            <a:r>
              <a:rPr lang="de-DE" sz="4400" dirty="0"/>
              <a:t>in </a:t>
            </a:r>
            <a:r>
              <a:rPr lang="de-DE" sz="4400" dirty="0" err="1"/>
              <a:t>the</a:t>
            </a:r>
            <a:r>
              <a:rPr lang="de-DE" sz="4400" dirty="0"/>
              <a:t> </a:t>
            </a:r>
            <a:r>
              <a:rPr lang="de-DE" sz="4400" dirty="0" err="1"/>
              <a:t>genome</a:t>
            </a:r>
            <a:r>
              <a:rPr lang="de-DE" sz="4400" dirty="0"/>
              <a:t>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the</a:t>
            </a:r>
            <a:r>
              <a:rPr lang="de-DE" sz="4400" dirty="0"/>
              <a:t> </a:t>
            </a:r>
            <a:r>
              <a:rPr lang="de-DE" sz="4400" dirty="0" err="1"/>
              <a:t>jelly</a:t>
            </a:r>
            <a:r>
              <a:rPr lang="de-DE" sz="4400" dirty="0"/>
              <a:t> </a:t>
            </a:r>
            <a:r>
              <a:rPr lang="de-DE" sz="4400" dirty="0" err="1"/>
              <a:t>fish</a:t>
            </a:r>
            <a:r>
              <a:rPr lang="de-DE" sz="4400" dirty="0"/>
              <a:t> </a:t>
            </a:r>
            <a:br>
              <a:rPr lang="de-DE" sz="4400" dirty="0"/>
            </a:br>
            <a:r>
              <a:rPr lang="de-DE" sz="4400" i="1" dirty="0" err="1"/>
              <a:t>Aequorea</a:t>
            </a:r>
            <a:r>
              <a:rPr lang="de-DE" sz="4400" i="1" dirty="0"/>
              <a:t> </a:t>
            </a:r>
            <a:r>
              <a:rPr lang="de-DE" sz="4400" i="1" dirty="0" err="1"/>
              <a:t>victoria</a:t>
            </a:r>
            <a:r>
              <a:rPr lang="de-DE" sz="4400" i="1" dirty="0"/>
              <a:t> </a:t>
            </a:r>
          </a:p>
        </p:txBody>
      </p:sp>
      <p:pic>
        <p:nvPicPr>
          <p:cNvPr id="3" name="Picture 18" descr="aequorea_victoria">
            <a:extLst>
              <a:ext uri="{FF2B5EF4-FFF2-40B4-BE49-F238E27FC236}">
                <a16:creationId xmlns:a16="http://schemas.microsoft.com/office/drawing/2014/main" id="{BEBA0A54-44C0-6100-4932-1B20C187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303" y="3027162"/>
            <a:ext cx="3139932" cy="32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C:\CD 9 13.10.04\Interaktionschroma\Eluation2.GIF">
            <a:extLst>
              <a:ext uri="{FF2B5EF4-FFF2-40B4-BE49-F238E27FC236}">
                <a16:creationId xmlns:a16="http://schemas.microsoft.com/office/drawing/2014/main" id="{6DF51A26-A4C9-6F2E-56B2-A69356B2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1981201"/>
            <a:ext cx="6424612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12">
            <a:extLst>
              <a:ext uri="{FF2B5EF4-FFF2-40B4-BE49-F238E27FC236}">
                <a16:creationId xmlns:a16="http://schemas.microsoft.com/office/drawing/2014/main" id="{FC795425-BB14-3203-1C61-42BFFCC9F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898526"/>
            <a:ext cx="7924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de-DE" altLang="de-DE" sz="3500" dirty="0">
                <a:solidFill>
                  <a:schemeClr val="accent2"/>
                </a:solidFill>
                <a:latin typeface="Arial" panose="020B0604020202020204" pitchFamily="34" charset="0"/>
              </a:rPr>
              <a:t>GFP at </a:t>
            </a:r>
            <a:r>
              <a:rPr lang="de-DE" altLang="de-DE" sz="3500" dirty="0" err="1">
                <a:solidFill>
                  <a:schemeClr val="accent2"/>
                </a:solidFill>
                <a:latin typeface="Arial" panose="020B0604020202020204" pitchFamily="34" charset="0"/>
              </a:rPr>
              <a:t>low</a:t>
            </a:r>
            <a:r>
              <a:rPr lang="de-DE" altLang="de-DE" sz="35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3500" dirty="0" err="1">
                <a:solidFill>
                  <a:schemeClr val="accent2"/>
                </a:solidFill>
                <a:latin typeface="Arial" panose="020B0604020202020204" pitchFamily="34" charset="0"/>
              </a:rPr>
              <a:t>salt</a:t>
            </a:r>
            <a:r>
              <a:rPr lang="de-DE" altLang="de-DE" sz="35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3500" dirty="0" err="1">
                <a:solidFill>
                  <a:schemeClr val="accent2"/>
                </a:solidFill>
                <a:latin typeface="Arial" panose="020B0604020202020204" pitchFamily="34" charset="0"/>
              </a:rPr>
              <a:t>concentrations</a:t>
            </a:r>
            <a:r>
              <a:rPr lang="de-DE" altLang="de-DE" sz="35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3500" dirty="0" err="1">
                <a:solidFill>
                  <a:schemeClr val="accent2"/>
                </a:solidFill>
                <a:latin typeface="Arial" panose="020B0604020202020204" pitchFamily="34" charset="0"/>
              </a:rPr>
              <a:t>gets</a:t>
            </a:r>
            <a:r>
              <a:rPr lang="de-DE" altLang="de-DE" sz="3500" dirty="0">
                <a:solidFill>
                  <a:schemeClr val="accent2"/>
                </a:solidFill>
                <a:latin typeface="Arial" panose="020B0604020202020204" pitchFamily="34" charset="0"/>
              </a:rPr>
              <a:t> polar</a:t>
            </a:r>
          </a:p>
        </p:txBody>
      </p:sp>
      <p:sp>
        <p:nvSpPr>
          <p:cNvPr id="9220" name="Line 13">
            <a:extLst>
              <a:ext uri="{FF2B5EF4-FFF2-40B4-BE49-F238E27FC236}">
                <a16:creationId xmlns:a16="http://schemas.microsoft.com/office/drawing/2014/main" id="{7A10F0E3-D2BA-C762-C6AD-A1AA6BC5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2412" y="5033682"/>
            <a:ext cx="0" cy="9144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D06C15-2000-74EE-ED80-3F7F5FD19241}"/>
              </a:ext>
            </a:extLst>
          </p:cNvPr>
          <p:cNvSpPr txBox="1"/>
          <p:nvPr/>
        </p:nvSpPr>
        <p:spPr>
          <a:xfrm>
            <a:off x="7642412" y="6096000"/>
            <a:ext cx="226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Elution</a:t>
            </a:r>
          </a:p>
        </p:txBody>
      </p:sp>
      <p:pic>
        <p:nvPicPr>
          <p:cNvPr id="3" name="Picture 18" descr="C:\Dokumente und Einstellungen\JWS\Desktop\CD 9 aktuell\Bilder\säule307.jpg">
            <a:extLst>
              <a:ext uri="{FF2B5EF4-FFF2-40B4-BE49-F238E27FC236}">
                <a16:creationId xmlns:a16="http://schemas.microsoft.com/office/drawing/2014/main" id="{CF02ACC2-7F19-3825-1ED4-88F509BE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11034" r="43010" b="21759"/>
          <a:stretch>
            <a:fillRect/>
          </a:stretch>
        </p:blipFill>
        <p:spPr bwMode="auto">
          <a:xfrm>
            <a:off x="9869582" y="2761565"/>
            <a:ext cx="16033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BB6AE-77DD-9080-5B9E-4CA47E918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817" y="337417"/>
            <a:ext cx="9010338" cy="1325563"/>
          </a:xfrm>
        </p:spPr>
        <p:txBody>
          <a:bodyPr/>
          <a:lstStyle/>
          <a:p>
            <a:r>
              <a:rPr lang="de-DE" dirty="0" err="1"/>
              <a:t>Principe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Chromatography</a:t>
            </a:r>
            <a:endParaRPr lang="de-DE" dirty="0"/>
          </a:p>
        </p:txBody>
      </p:sp>
      <p:pic>
        <p:nvPicPr>
          <p:cNvPr id="4" name="Bild 1">
            <a:extLst>
              <a:ext uri="{FF2B5EF4-FFF2-40B4-BE49-F238E27FC236}">
                <a16:creationId xmlns:a16="http://schemas.microsoft.com/office/drawing/2014/main" id="{4AF1427B-CBFF-4D93-2A2D-2ED9592FC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r="3473"/>
          <a:stretch>
            <a:fillRect/>
          </a:stretch>
        </p:blipFill>
        <p:spPr bwMode="auto">
          <a:xfrm>
            <a:off x="2128547" y="1825625"/>
            <a:ext cx="7934906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A75B3CC-5A67-F405-7CBF-6A574D8527A8}"/>
              </a:ext>
            </a:extLst>
          </p:cNvPr>
          <p:cNvSpPr txBox="1"/>
          <p:nvPr/>
        </p:nvSpPr>
        <p:spPr>
          <a:xfrm>
            <a:off x="1877450" y="1662980"/>
            <a:ext cx="14753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separate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E1E3A3-EBC0-7855-379D-338FEB1BC222}"/>
              </a:ext>
            </a:extLst>
          </p:cNvPr>
          <p:cNvSpPr txBox="1"/>
          <p:nvPr/>
        </p:nvSpPr>
        <p:spPr>
          <a:xfrm>
            <a:off x="3740239" y="1929590"/>
            <a:ext cx="1260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err="1"/>
              <a:t>Washing</a:t>
            </a:r>
            <a:r>
              <a:rPr lang="de-DE" dirty="0"/>
              <a:t>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62F9E4-D6AE-1DB9-0BD3-4F257FDA6D9E}"/>
              </a:ext>
            </a:extLst>
          </p:cNvPr>
          <p:cNvSpPr txBox="1"/>
          <p:nvPr/>
        </p:nvSpPr>
        <p:spPr>
          <a:xfrm>
            <a:off x="7708887" y="1861760"/>
            <a:ext cx="1260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Elution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E298126-AF44-A70D-25A4-BDDA4008B97B}"/>
              </a:ext>
            </a:extLst>
          </p:cNvPr>
          <p:cNvSpPr txBox="1"/>
          <p:nvPr/>
        </p:nvSpPr>
        <p:spPr>
          <a:xfrm>
            <a:off x="7450113" y="6206943"/>
            <a:ext cx="419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Collected</a:t>
            </a:r>
            <a:r>
              <a:rPr lang="de-DE" sz="2800" dirty="0"/>
              <a:t>  </a:t>
            </a:r>
            <a:r>
              <a:rPr lang="de-DE" sz="2800" dirty="0" err="1"/>
              <a:t>product</a:t>
            </a:r>
            <a:r>
              <a:rPr lang="de-DE" sz="2800" dirty="0"/>
              <a:t> </a:t>
            </a:r>
            <a:r>
              <a:rPr lang="de-DE" sz="2800" dirty="0" err="1"/>
              <a:t>fractions</a:t>
            </a:r>
            <a:endParaRPr lang="de-DE" sz="2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B096D0-85FB-4179-CA18-29BD223349C4}"/>
              </a:ext>
            </a:extLst>
          </p:cNvPr>
          <p:cNvSpPr txBox="1"/>
          <p:nvPr/>
        </p:nvSpPr>
        <p:spPr>
          <a:xfrm>
            <a:off x="4199739" y="6206943"/>
            <a:ext cx="3447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Washing</a:t>
            </a:r>
            <a:r>
              <a:rPr lang="de-DE" sz="2800" dirty="0"/>
              <a:t>  </a:t>
            </a:r>
            <a:r>
              <a:rPr lang="de-DE" sz="2800" dirty="0" err="1"/>
              <a:t>fractions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88065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DDD32-D396-19A6-2C20-C74C5C6E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de-DE" dirty="0" err="1"/>
              <a:t>Purification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Protein </a:t>
            </a:r>
            <a:r>
              <a:rPr lang="de-DE" dirty="0" err="1"/>
              <a:t>of</a:t>
            </a:r>
            <a:r>
              <a:rPr lang="de-DE" dirty="0"/>
              <a:t> Interest </a:t>
            </a:r>
            <a:r>
              <a:rPr lang="de-DE" dirty="0" err="1"/>
              <a:t>by</a:t>
            </a:r>
            <a:br>
              <a:rPr lang="de-DE" dirty="0"/>
            </a:br>
            <a:r>
              <a:rPr lang="de-DE" dirty="0"/>
              <a:t>    </a:t>
            </a:r>
            <a:r>
              <a:rPr lang="de-DE" dirty="0" err="1"/>
              <a:t>Chromatography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DA834F-6C26-6A7E-E919-CAF89B6DF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16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/>
              <a:t>Column</a:t>
            </a:r>
            <a:r>
              <a:rPr lang="de-DE" dirty="0"/>
              <a:t> </a:t>
            </a:r>
            <a:r>
              <a:rPr lang="de-DE" dirty="0" err="1"/>
              <a:t>Chromatography</a:t>
            </a:r>
            <a:r>
              <a:rPr lang="de-DE" dirty="0"/>
              <a:t> </a:t>
            </a:r>
            <a:r>
              <a:rPr lang="de-DE" dirty="0" err="1"/>
              <a:t>procedure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devided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:</a:t>
            </a:r>
          </a:p>
          <a:p>
            <a:pPr lvl="1"/>
            <a:r>
              <a:rPr lang="de-DE" b="1" dirty="0" err="1"/>
              <a:t>Equilibration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Phase </a:t>
            </a:r>
            <a:r>
              <a:rPr lang="de-DE" dirty="0" err="1"/>
              <a:t>inside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column</a:t>
            </a:r>
            <a:endParaRPr lang="de-DE" dirty="0"/>
          </a:p>
          <a:p>
            <a:pPr lvl="1"/>
            <a:r>
              <a:rPr lang="de-DE" b="1" dirty="0" err="1"/>
              <a:t>Loading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sample (</a:t>
            </a:r>
            <a:r>
              <a:rPr lang="de-DE" dirty="0" err="1"/>
              <a:t>mixture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substances</a:t>
            </a:r>
            <a:r>
              <a:rPr lang="de-DE" dirty="0"/>
              <a:t>) = mobile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compounds in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mixture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are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coming</a:t>
            </a:r>
            <a:r>
              <a:rPr lang="de-DE" dirty="0">
                <a:sym typeface="Wingdings" pitchFamily="2" charset="2"/>
              </a:rPr>
              <a:t> in a </a:t>
            </a:r>
            <a:r>
              <a:rPr lang="de-DE" dirty="0" err="1">
                <a:sym typeface="Wingdings" pitchFamily="2" charset="2"/>
              </a:rPr>
              <a:t>kind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of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interaction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with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stationary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phase</a:t>
            </a:r>
            <a:r>
              <a:rPr lang="de-DE" dirty="0">
                <a:sym typeface="Wingdings" pitchFamily="2" charset="2"/>
              </a:rPr>
              <a:t> (e.g. van-der-Waals </a:t>
            </a:r>
            <a:r>
              <a:rPr lang="de-DE" dirty="0" err="1">
                <a:sym typeface="Wingdings" pitchFamily="2" charset="2"/>
              </a:rPr>
              <a:t>forces</a:t>
            </a:r>
            <a:r>
              <a:rPr lang="de-DE" dirty="0">
                <a:sym typeface="Wingdings" pitchFamily="2" charset="2"/>
              </a:rPr>
              <a:t>, Dipol-Dipol-Forces, </a:t>
            </a:r>
            <a:br>
              <a:rPr lang="de-DE" dirty="0">
                <a:sym typeface="Wingdings" pitchFamily="2" charset="2"/>
              </a:rPr>
            </a:br>
            <a:r>
              <a:rPr lang="de-DE" dirty="0">
                <a:sym typeface="Wingdings" pitchFamily="2" charset="2"/>
              </a:rPr>
              <a:t>H-bridges, Size </a:t>
            </a:r>
            <a:r>
              <a:rPr lang="de-DE" dirty="0" err="1">
                <a:sym typeface="Wingdings" pitchFamily="2" charset="2"/>
              </a:rPr>
              <a:t>exclusion</a:t>
            </a:r>
            <a:r>
              <a:rPr lang="de-DE" dirty="0">
                <a:sym typeface="Wingdings" pitchFamily="2" charset="2"/>
              </a:rPr>
              <a:t> etc.</a:t>
            </a:r>
            <a:endParaRPr lang="de-DE" dirty="0"/>
          </a:p>
          <a:p>
            <a:pPr lvl="1"/>
            <a:r>
              <a:rPr lang="de-DE" b="1" dirty="0" err="1"/>
              <a:t>Washing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: Fixed compounds </a:t>
            </a:r>
            <a:r>
              <a:rPr lang="de-DE" dirty="0" err="1"/>
              <a:t>stay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column</a:t>
            </a:r>
            <a:r>
              <a:rPr lang="de-DE" dirty="0"/>
              <a:t>, not </a:t>
            </a:r>
            <a:r>
              <a:rPr lang="de-DE" dirty="0" err="1"/>
              <a:t>fixed</a:t>
            </a:r>
            <a:r>
              <a:rPr lang="de-DE" dirty="0"/>
              <a:t> compounds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flowing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column</a:t>
            </a:r>
            <a:endParaRPr lang="de-DE" dirty="0"/>
          </a:p>
          <a:p>
            <a:pPr lvl="1"/>
            <a:r>
              <a:rPr lang="de-DE" b="1" dirty="0"/>
              <a:t>Elution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substance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salt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pH </a:t>
            </a:r>
          </a:p>
          <a:p>
            <a:pPr lvl="1"/>
            <a:r>
              <a:rPr lang="de-DE" b="1" dirty="0" err="1"/>
              <a:t>Reequilibration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column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22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7FD3D-78B0-6C74-D3C6-D2680490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Gel Filtration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EDC858-5DE8-FC28-2D11-9C42D838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1499" y="697090"/>
            <a:ext cx="6286920" cy="5463820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D01572-7EA5-10B8-D694-517620C09B17}"/>
              </a:ext>
            </a:extLst>
          </p:cNvPr>
          <p:cNvSpPr txBox="1"/>
          <p:nvPr/>
        </p:nvSpPr>
        <p:spPr>
          <a:xfrm>
            <a:off x="838200" y="1551542"/>
            <a:ext cx="3336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Stationary</a:t>
            </a:r>
            <a:r>
              <a:rPr lang="de-DE" sz="2800" dirty="0"/>
              <a:t> Phase:</a:t>
            </a:r>
          </a:p>
          <a:p>
            <a:r>
              <a:rPr lang="de-DE" sz="2800" dirty="0" err="1"/>
              <a:t>Beads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pores</a:t>
            </a: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E45A3A-D10A-AA18-E03B-5FEC7838E16D}"/>
              </a:ext>
            </a:extLst>
          </p:cNvPr>
          <p:cNvSpPr txBox="1"/>
          <p:nvPr/>
        </p:nvSpPr>
        <p:spPr>
          <a:xfrm>
            <a:off x="838200" y="2662753"/>
            <a:ext cx="3336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Mobile Phase:</a:t>
            </a:r>
          </a:p>
          <a:p>
            <a:r>
              <a:rPr lang="de-DE" sz="2800" dirty="0" err="1"/>
              <a:t>Liqiud</a:t>
            </a:r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0B5F92-DFA6-B74B-06A3-DD025BA27E5C}"/>
              </a:ext>
            </a:extLst>
          </p:cNvPr>
          <p:cNvSpPr txBox="1"/>
          <p:nvPr/>
        </p:nvSpPr>
        <p:spPr>
          <a:xfrm>
            <a:off x="838199" y="3773966"/>
            <a:ext cx="456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Seperation</a:t>
            </a:r>
            <a:r>
              <a:rPr lang="de-DE" sz="2800" b="1" dirty="0"/>
              <a:t> </a:t>
            </a:r>
            <a:r>
              <a:rPr lang="de-DE" sz="2800" b="1" dirty="0" err="1"/>
              <a:t>Principe</a:t>
            </a:r>
            <a:r>
              <a:rPr lang="de-DE" sz="2800" b="1" dirty="0"/>
              <a:t>:</a:t>
            </a:r>
          </a:p>
          <a:p>
            <a:r>
              <a:rPr lang="de-DE" sz="2800" dirty="0"/>
              <a:t>Small </a:t>
            </a:r>
            <a:r>
              <a:rPr lang="de-DE" sz="2800" dirty="0" err="1"/>
              <a:t>Molecules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going</a:t>
            </a:r>
            <a:r>
              <a:rPr lang="de-DE" sz="2800" dirty="0"/>
              <a:t> </a:t>
            </a:r>
            <a:r>
              <a:rPr lang="de-DE" sz="2800" dirty="0" err="1"/>
              <a:t>through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pores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stationary</a:t>
            </a:r>
            <a:r>
              <a:rPr lang="de-DE" sz="2800" dirty="0"/>
              <a:t> Phase</a:t>
            </a:r>
          </a:p>
          <a:p>
            <a:r>
              <a:rPr lang="de-DE" sz="2800" dirty="0"/>
              <a:t>Big </a:t>
            </a:r>
            <a:r>
              <a:rPr lang="de-DE" sz="2800" dirty="0" err="1"/>
              <a:t>molecules</a:t>
            </a:r>
            <a:r>
              <a:rPr lang="de-DE" sz="2800" dirty="0"/>
              <a:t> </a:t>
            </a:r>
            <a:r>
              <a:rPr lang="de-DE" sz="2800" dirty="0" err="1"/>
              <a:t>passes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beads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70767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62CC2-C632-E67E-A0AD-44DD475F8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Ions Exchange </a:t>
            </a:r>
            <a:r>
              <a:rPr lang="de-DE"/>
              <a:t>Chromatography</a:t>
            </a:r>
          </a:p>
        </p:txBody>
      </p:sp>
      <p:pic>
        <p:nvPicPr>
          <p:cNvPr id="4" name="Bild 1">
            <a:extLst>
              <a:ext uri="{FF2B5EF4-FFF2-40B4-BE49-F238E27FC236}">
                <a16:creationId xmlns:a16="http://schemas.microsoft.com/office/drawing/2014/main" id="{87E5B4EB-97C1-FBEC-04B9-C9C5A8387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80" y="1825625"/>
            <a:ext cx="6326239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53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EECB2-EC7A-0356-6DA1-50E8D386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GFP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DD548C-EF48-9AB0-59D0-3CAF3E2C5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4240"/>
            <a:ext cx="3666893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By SDS-PAGE</a:t>
            </a:r>
          </a:p>
          <a:p>
            <a:pPr marL="457200" lvl="1" indent="0">
              <a:buNone/>
            </a:pPr>
            <a:r>
              <a:rPr lang="de-DE" sz="2800" dirty="0"/>
              <a:t>Samples </a:t>
            </a:r>
            <a:r>
              <a:rPr lang="de-DE" sz="2800" dirty="0" err="1"/>
              <a:t>before</a:t>
            </a:r>
            <a:r>
              <a:rPr lang="de-DE" sz="2800" dirty="0"/>
              <a:t> and after </a:t>
            </a:r>
            <a:r>
              <a:rPr lang="de-DE" sz="2800" dirty="0" err="1"/>
              <a:t>Chromatography</a:t>
            </a: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3216F8-CB43-9A38-93BE-0A1D701E2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690688"/>
            <a:ext cx="6172200" cy="3733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4E9E476-8F74-8FD8-B9B3-56D2D5E10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40" y="3774134"/>
            <a:ext cx="2153412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2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>
            <a:extLst>
              <a:ext uri="{FF2B5EF4-FFF2-40B4-BE49-F238E27FC236}">
                <a16:creationId xmlns:a16="http://schemas.microsoft.com/office/drawing/2014/main" id="{435F0962-1B89-75B0-E584-779486FA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64331" y="1690688"/>
            <a:ext cx="11063338" cy="41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7">
            <a:extLst>
              <a:ext uri="{FF2B5EF4-FFF2-40B4-BE49-F238E27FC236}">
                <a16:creationId xmlns:a16="http://schemas.microsoft.com/office/drawing/2014/main" id="{E86C01F8-9C6D-9B5E-E187-3D80C1089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Polyacrylamide Gel </a:t>
            </a:r>
            <a:r>
              <a:rPr lang="de-DE" altLang="de-DE" dirty="0" err="1"/>
              <a:t>Electrophoresis</a:t>
            </a:r>
            <a:r>
              <a:rPr lang="de-DE" altLang="de-DE" dirty="0"/>
              <a:t> (PAGE)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4621C-B5BF-982F-09AD-D1557D7B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764" y="2443307"/>
            <a:ext cx="4869873" cy="1325563"/>
          </a:xfrm>
        </p:spPr>
        <p:txBody>
          <a:bodyPr/>
          <a:lstStyle/>
          <a:p>
            <a:r>
              <a:rPr lang="de-DE" dirty="0"/>
              <a:t>PAGE Animation</a:t>
            </a:r>
          </a:p>
        </p:txBody>
      </p:sp>
    </p:spTree>
    <p:extLst>
      <p:ext uri="{BB962C8B-B14F-4D97-AF65-F5344CB8AC3E}">
        <p14:creationId xmlns:p14="http://schemas.microsoft.com/office/powerpoint/2010/main" val="354760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3"/>
          <p:cNvGrpSpPr/>
          <p:nvPr/>
        </p:nvGrpSpPr>
        <p:grpSpPr>
          <a:xfrm>
            <a:off x="2783632" y="692696"/>
            <a:ext cx="6984776" cy="4968552"/>
            <a:chOff x="539552" y="1412776"/>
            <a:chExt cx="7992888" cy="496855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Rechteck 4"/>
            <p:cNvSpPr/>
            <p:nvPr/>
          </p:nvSpPr>
          <p:spPr>
            <a:xfrm>
              <a:off x="539552" y="1412776"/>
              <a:ext cx="7992888" cy="496855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" name="Rechteck 5"/>
            <p:cNvSpPr/>
            <p:nvPr/>
          </p:nvSpPr>
          <p:spPr>
            <a:xfrm>
              <a:off x="1281160" y="1412776"/>
              <a:ext cx="864096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/>
            <p:cNvSpPr/>
            <p:nvPr/>
          </p:nvSpPr>
          <p:spPr>
            <a:xfrm>
              <a:off x="2681976" y="1412776"/>
              <a:ext cx="864096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/>
            <p:cNvSpPr/>
            <p:nvPr/>
          </p:nvSpPr>
          <p:spPr>
            <a:xfrm>
              <a:off x="4082791" y="1412776"/>
              <a:ext cx="864096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5483606" y="1412776"/>
              <a:ext cx="864096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884422" y="1412776"/>
              <a:ext cx="864096" cy="43204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hteck 22"/>
          <p:cNvSpPr/>
          <p:nvPr/>
        </p:nvSpPr>
        <p:spPr>
          <a:xfrm>
            <a:off x="3431704" y="692696"/>
            <a:ext cx="743526" cy="432048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4655840" y="692696"/>
            <a:ext cx="743526" cy="432048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5879976" y="692696"/>
            <a:ext cx="743526" cy="432048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7117505" y="692696"/>
            <a:ext cx="743526" cy="432048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inus 27"/>
          <p:cNvSpPr/>
          <p:nvPr/>
        </p:nvSpPr>
        <p:spPr>
          <a:xfrm>
            <a:off x="8283536" y="824072"/>
            <a:ext cx="864096" cy="261743"/>
          </a:xfrm>
          <a:prstGeom prst="mathMinus">
            <a:avLst/>
          </a:prstGeom>
          <a:solidFill>
            <a:srgbClr val="7030A0"/>
          </a:solidFill>
          <a:ln w="12700"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9" name="Minus 28"/>
          <p:cNvSpPr/>
          <p:nvPr/>
        </p:nvSpPr>
        <p:spPr>
          <a:xfrm>
            <a:off x="8283536" y="778353"/>
            <a:ext cx="864096" cy="261743"/>
          </a:xfrm>
          <a:prstGeom prst="mathMinus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0" name="Minus 29"/>
          <p:cNvSpPr/>
          <p:nvPr/>
        </p:nvSpPr>
        <p:spPr>
          <a:xfrm>
            <a:off x="8283536" y="752064"/>
            <a:ext cx="864096" cy="261743"/>
          </a:xfrm>
          <a:prstGeom prst="mathMinus">
            <a:avLst/>
          </a:prstGeom>
          <a:solidFill>
            <a:srgbClr val="0070C0"/>
          </a:solidFill>
          <a:ln w="12700"/>
          <a:effectLst>
            <a:glow rad="101600">
              <a:srgbClr val="0070C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sp>
        <p:nvSpPr>
          <p:cNvPr id="31" name="Minus 30"/>
          <p:cNvSpPr/>
          <p:nvPr/>
        </p:nvSpPr>
        <p:spPr>
          <a:xfrm>
            <a:off x="8283536" y="778353"/>
            <a:ext cx="864096" cy="261743"/>
          </a:xfrm>
          <a:prstGeom prst="mathMinus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>
            <a:glow rad="101600">
              <a:schemeClr val="accent4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2" name="Minus 31"/>
          <p:cNvSpPr/>
          <p:nvPr/>
        </p:nvSpPr>
        <p:spPr>
          <a:xfrm>
            <a:off x="8283536" y="778353"/>
            <a:ext cx="864096" cy="261743"/>
          </a:xfrm>
          <a:prstGeom prst="mathMinus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3" name="Minus 32"/>
          <p:cNvSpPr/>
          <p:nvPr/>
        </p:nvSpPr>
        <p:spPr>
          <a:xfrm>
            <a:off x="8283536" y="634337"/>
            <a:ext cx="864096" cy="261743"/>
          </a:xfrm>
          <a:prstGeom prst="mathMinus">
            <a:avLst/>
          </a:prstGeom>
          <a:solidFill>
            <a:srgbClr val="00B0F0"/>
          </a:solidFill>
          <a:ln w="12700">
            <a:solidFill>
              <a:srgbClr val="00B0F0"/>
            </a:solidFill>
          </a:ln>
          <a:effectLst>
            <a:glow rad="101600">
              <a:srgbClr val="00B0F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4" name="Minus 33"/>
          <p:cNvSpPr/>
          <p:nvPr/>
        </p:nvSpPr>
        <p:spPr>
          <a:xfrm>
            <a:off x="8283536" y="634337"/>
            <a:ext cx="864096" cy="261743"/>
          </a:xfrm>
          <a:prstGeom prst="mathMinus">
            <a:avLst/>
          </a:prstGeom>
          <a:solidFill>
            <a:srgbClr val="0070C0"/>
          </a:solidFill>
          <a:ln w="12700"/>
          <a:effectLst>
            <a:glow rad="101600">
              <a:srgbClr val="0070C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5" name="Minus 34"/>
          <p:cNvSpPr/>
          <p:nvPr/>
        </p:nvSpPr>
        <p:spPr>
          <a:xfrm>
            <a:off x="8283536" y="922369"/>
            <a:ext cx="864096" cy="261743"/>
          </a:xfrm>
          <a:prstGeom prst="mathMinus">
            <a:avLst/>
          </a:prstGeom>
          <a:solidFill>
            <a:srgbClr val="92D050"/>
          </a:solidFill>
          <a:ln w="12700"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7" name="Minus 36"/>
          <p:cNvSpPr/>
          <p:nvPr/>
        </p:nvSpPr>
        <p:spPr>
          <a:xfrm>
            <a:off x="8283536" y="752064"/>
            <a:ext cx="864096" cy="261743"/>
          </a:xfrm>
          <a:prstGeom prst="mathMinus">
            <a:avLst/>
          </a:prstGeom>
          <a:solidFill>
            <a:srgbClr val="0070C0"/>
          </a:solidFill>
          <a:ln w="12700">
            <a:solidFill>
              <a:srgbClr val="0070C0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38" name="Minus 37"/>
          <p:cNvSpPr/>
          <p:nvPr/>
        </p:nvSpPr>
        <p:spPr>
          <a:xfrm>
            <a:off x="8283536" y="778353"/>
            <a:ext cx="864096" cy="261743"/>
          </a:xfrm>
          <a:prstGeom prst="mathMinus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8332098" y="680055"/>
            <a:ext cx="743526" cy="432048"/>
          </a:xfrm>
          <a:prstGeom prst="rect">
            <a:avLst/>
          </a:prstGeom>
          <a:solidFill>
            <a:srgbClr val="0000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inus 39"/>
          <p:cNvSpPr/>
          <p:nvPr/>
        </p:nvSpPr>
        <p:spPr>
          <a:xfrm>
            <a:off x="7059400" y="4031354"/>
            <a:ext cx="864096" cy="261743"/>
          </a:xfrm>
          <a:prstGeom prst="mathMinus">
            <a:avLst/>
          </a:prstGeom>
          <a:solidFill>
            <a:srgbClr val="66FF33"/>
          </a:solidFill>
          <a:ln>
            <a:noFill/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3" name="Minus 42"/>
          <p:cNvSpPr/>
          <p:nvPr/>
        </p:nvSpPr>
        <p:spPr>
          <a:xfrm>
            <a:off x="4597480" y="4031354"/>
            <a:ext cx="864096" cy="261743"/>
          </a:xfrm>
          <a:prstGeom prst="mathMinus">
            <a:avLst/>
          </a:prstGeom>
          <a:solidFill>
            <a:srgbClr val="66FF33"/>
          </a:solidFill>
          <a:ln>
            <a:noFill/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4" name="Minus 43"/>
          <p:cNvSpPr/>
          <p:nvPr/>
        </p:nvSpPr>
        <p:spPr>
          <a:xfrm>
            <a:off x="3373344" y="4031354"/>
            <a:ext cx="864096" cy="261743"/>
          </a:xfrm>
          <a:prstGeom prst="mathMinus">
            <a:avLst/>
          </a:prstGeom>
          <a:solidFill>
            <a:srgbClr val="66FF33"/>
          </a:solidFill>
          <a:ln>
            <a:noFill/>
          </a:ln>
          <a:effectLst>
            <a:glow rad="101600">
              <a:srgbClr val="66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41" name="Minus 40"/>
          <p:cNvSpPr/>
          <p:nvPr/>
        </p:nvSpPr>
        <p:spPr>
          <a:xfrm>
            <a:off x="3373344" y="4823442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Minus 41"/>
          <p:cNvSpPr/>
          <p:nvPr/>
        </p:nvSpPr>
        <p:spPr>
          <a:xfrm>
            <a:off x="3373344" y="4535410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Minus 44"/>
          <p:cNvSpPr/>
          <p:nvPr/>
        </p:nvSpPr>
        <p:spPr>
          <a:xfrm>
            <a:off x="3373344" y="3311274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Minus 45"/>
          <p:cNvSpPr/>
          <p:nvPr/>
        </p:nvSpPr>
        <p:spPr>
          <a:xfrm>
            <a:off x="3373344" y="3815330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Minus 46"/>
          <p:cNvSpPr/>
          <p:nvPr/>
        </p:nvSpPr>
        <p:spPr>
          <a:xfrm>
            <a:off x="3373344" y="2807218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Minus 47"/>
          <p:cNvSpPr/>
          <p:nvPr/>
        </p:nvSpPr>
        <p:spPr>
          <a:xfrm>
            <a:off x="3373344" y="213285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Minus 48"/>
          <p:cNvSpPr/>
          <p:nvPr/>
        </p:nvSpPr>
        <p:spPr>
          <a:xfrm>
            <a:off x="3373344" y="249289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Minus 49"/>
          <p:cNvSpPr/>
          <p:nvPr/>
        </p:nvSpPr>
        <p:spPr>
          <a:xfrm>
            <a:off x="3373344" y="1943122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Minus 50"/>
          <p:cNvSpPr/>
          <p:nvPr/>
        </p:nvSpPr>
        <p:spPr>
          <a:xfrm>
            <a:off x="3373344" y="1628801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Minus 51"/>
          <p:cNvSpPr/>
          <p:nvPr/>
        </p:nvSpPr>
        <p:spPr>
          <a:xfrm>
            <a:off x="4597480" y="1628801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Minus 52"/>
          <p:cNvSpPr/>
          <p:nvPr/>
        </p:nvSpPr>
        <p:spPr>
          <a:xfrm>
            <a:off x="4597480" y="213285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Minus 53"/>
          <p:cNvSpPr/>
          <p:nvPr/>
        </p:nvSpPr>
        <p:spPr>
          <a:xfrm>
            <a:off x="7045752" y="3527298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Minus 54"/>
          <p:cNvSpPr/>
          <p:nvPr/>
        </p:nvSpPr>
        <p:spPr>
          <a:xfrm>
            <a:off x="3373344" y="3527298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Minus 55"/>
          <p:cNvSpPr/>
          <p:nvPr/>
        </p:nvSpPr>
        <p:spPr>
          <a:xfrm>
            <a:off x="4597480" y="249289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Minus 56"/>
          <p:cNvSpPr/>
          <p:nvPr/>
        </p:nvSpPr>
        <p:spPr>
          <a:xfrm>
            <a:off x="5821616" y="1628801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Minus 57"/>
          <p:cNvSpPr/>
          <p:nvPr/>
        </p:nvSpPr>
        <p:spPr>
          <a:xfrm>
            <a:off x="4597480" y="3527298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Minus 58"/>
          <p:cNvSpPr/>
          <p:nvPr/>
        </p:nvSpPr>
        <p:spPr>
          <a:xfrm>
            <a:off x="4597480" y="4535410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Minus 61"/>
          <p:cNvSpPr/>
          <p:nvPr/>
        </p:nvSpPr>
        <p:spPr>
          <a:xfrm>
            <a:off x="5821616" y="213285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Minus 64"/>
          <p:cNvSpPr/>
          <p:nvPr/>
        </p:nvSpPr>
        <p:spPr>
          <a:xfrm>
            <a:off x="5821616" y="2492897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Minus 65"/>
          <p:cNvSpPr/>
          <p:nvPr/>
        </p:nvSpPr>
        <p:spPr>
          <a:xfrm>
            <a:off x="7045752" y="4581129"/>
            <a:ext cx="864096" cy="261743"/>
          </a:xfrm>
          <a:prstGeom prst="mathMinu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70C0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0" name="Textfeld 59"/>
          <p:cNvSpPr txBox="1"/>
          <p:nvPr/>
        </p:nvSpPr>
        <p:spPr>
          <a:xfrm>
            <a:off x="3431704" y="1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E. Coli </a:t>
            </a:r>
            <a:r>
              <a:rPr lang="de-DE" dirty="0" err="1"/>
              <a:t>Lysat</a:t>
            </a:r>
            <a:endParaRPr lang="de-DE" dirty="0"/>
          </a:p>
        </p:txBody>
      </p:sp>
      <p:sp>
        <p:nvSpPr>
          <p:cNvPr id="61" name="Textfeld 60"/>
          <p:cNvSpPr txBox="1"/>
          <p:nvPr/>
        </p:nvSpPr>
        <p:spPr>
          <a:xfrm>
            <a:off x="4583832" y="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Durch-</a:t>
            </a:r>
            <a:r>
              <a:rPr lang="de-DE" dirty="0" err="1"/>
              <a:t>fluss</a:t>
            </a:r>
            <a:r>
              <a:rPr lang="de-DE" dirty="0"/>
              <a:t> HIC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5807968" y="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Durch-</a:t>
            </a:r>
            <a:r>
              <a:rPr lang="de-DE" dirty="0" err="1"/>
              <a:t>fluss</a:t>
            </a:r>
            <a:r>
              <a:rPr lang="de-DE" dirty="0"/>
              <a:t> 1 GF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7032104" y="1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Durch-</a:t>
            </a:r>
            <a:r>
              <a:rPr lang="de-DE" dirty="0" err="1"/>
              <a:t>fluss</a:t>
            </a:r>
            <a:r>
              <a:rPr lang="de-DE" dirty="0"/>
              <a:t> 2 GF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8256240" y="1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Längen-</a:t>
            </a:r>
            <a:r>
              <a:rPr lang="de-DE" dirty="0" err="1"/>
              <a:t>standard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6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65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65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650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65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78261E-6 L -8.33333E-7 0.07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1314E-6 L -8.33333E-7 0.13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987E-6 L -8.33333E-7 0.208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987E-6 L -8.33333E-7 0.281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226 L -8.33333E-7 0.363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987E-6 L -8.33333E-7 0.43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99075E-7 L -8.33333E-7 0.512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99075E-7 L -8.33333E-7 0.574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987E-6 L -8.33333E-7 0.58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3" grpId="0" animBg="1"/>
      <p:bldP spid="44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5" grpId="0" animBg="1"/>
      <p:bldP spid="66" grpId="0" animBg="1"/>
      <p:bldP spid="68" grpId="0" animBg="1"/>
      <p:bldP spid="6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160CC-76B2-1B9E-B134-91AA2316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9618" cy="1325563"/>
          </a:xfrm>
        </p:spPr>
        <p:txBody>
          <a:bodyPr/>
          <a:lstStyle/>
          <a:p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Calibration</a:t>
            </a:r>
            <a:r>
              <a:rPr lang="de-DE" dirty="0"/>
              <a:t> 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800C7-CF8E-15A6-5AE1-4E4C220992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9421"/>
            <a:ext cx="9897943" cy="4433454"/>
          </a:xfrm>
          <a:prstGeom prst="rect">
            <a:avLst/>
          </a:prstGeom>
          <a:solidFill>
            <a:srgbClr val="D5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79D02F3-E133-F564-47B0-F0A47DA39C69}"/>
              </a:ext>
            </a:extLst>
          </p:cNvPr>
          <p:cNvSpPr txBox="1"/>
          <p:nvPr/>
        </p:nvSpPr>
        <p:spPr>
          <a:xfrm>
            <a:off x="977346" y="1741373"/>
            <a:ext cx="592567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Migration Rate </a:t>
            </a:r>
            <a:r>
              <a:rPr lang="de-DE" sz="3200" dirty="0" err="1">
                <a:solidFill>
                  <a:srgbClr val="FF0000"/>
                </a:solidFill>
              </a:rPr>
              <a:t>of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Substance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 err="1">
                <a:solidFill>
                  <a:srgbClr val="FF0000"/>
                </a:solidFill>
              </a:rPr>
              <a:t>of</a:t>
            </a:r>
            <a:r>
              <a:rPr lang="de-DE" sz="3200" dirty="0">
                <a:solidFill>
                  <a:srgbClr val="FF0000"/>
                </a:solidFill>
              </a:rPr>
              <a:t> Interest in cm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75E7EA6-C269-50FC-AD51-82BAEB905807}"/>
              </a:ext>
            </a:extLst>
          </p:cNvPr>
          <p:cNvSpPr txBox="1"/>
          <p:nvPr/>
        </p:nvSpPr>
        <p:spPr>
          <a:xfrm>
            <a:off x="233567" y="3763935"/>
            <a:ext cx="2112068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Migration </a:t>
            </a:r>
          </a:p>
          <a:p>
            <a:pPr algn="r"/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Rate </a:t>
            </a:r>
            <a:r>
              <a:rPr lang="de-DE" sz="32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Marker</a:t>
            </a:r>
          </a:p>
          <a:p>
            <a:pPr algn="r"/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Proteins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4ED00A-703D-6919-13B9-9D3B90D12944}"/>
              </a:ext>
            </a:extLst>
          </p:cNvPr>
          <p:cNvSpPr txBox="1"/>
          <p:nvPr/>
        </p:nvSpPr>
        <p:spPr>
          <a:xfrm>
            <a:off x="7891668" y="2504658"/>
            <a:ext cx="3043256" cy="58477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de-DE" sz="3200" dirty="0" err="1"/>
              <a:t>Calibration</a:t>
            </a:r>
            <a:r>
              <a:rPr lang="de-DE" sz="3200" dirty="0"/>
              <a:t> Line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D289A9-911F-5B29-ED71-BCC36599222A}"/>
              </a:ext>
            </a:extLst>
          </p:cNvPr>
          <p:cNvSpPr txBox="1"/>
          <p:nvPr/>
        </p:nvSpPr>
        <p:spPr>
          <a:xfrm>
            <a:off x="2791244" y="6142383"/>
            <a:ext cx="2635523" cy="369332"/>
          </a:xfrm>
          <a:prstGeom prst="rect">
            <a:avLst/>
          </a:prstGeom>
          <a:solidFill>
            <a:srgbClr val="81CCE9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B7AA813-AF6C-B88A-7CF5-F2CAAB821DBA}"/>
              </a:ext>
            </a:extLst>
          </p:cNvPr>
          <p:cNvSpPr txBox="1"/>
          <p:nvPr/>
        </p:nvSpPr>
        <p:spPr>
          <a:xfrm>
            <a:off x="6771859" y="5700359"/>
            <a:ext cx="39425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Migration Rate in cm</a:t>
            </a:r>
          </a:p>
        </p:txBody>
      </p:sp>
    </p:spTree>
    <p:extLst>
      <p:ext uri="{BB962C8B-B14F-4D97-AF65-F5344CB8AC3E}">
        <p14:creationId xmlns:p14="http://schemas.microsoft.com/office/powerpoint/2010/main" val="1028584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DA2A33-3513-9A04-6DDF-9AED552B0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</a:t>
            </a:r>
            <a:r>
              <a:rPr lang="de-DE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DE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deep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see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glowing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by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GFP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is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to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attract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 sexual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</a:rPr>
              <a:t>partners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pPr marL="0" indent="0" algn="l">
              <a:buNone/>
            </a:pPr>
            <a:endParaRPr lang="de-DE" sz="2000" b="1" dirty="0">
              <a:solidFill>
                <a:srgbClr val="202122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marL="0" indent="0" algn="l">
              <a:buNone/>
            </a:pP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Furthermore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a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sudden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glowing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is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b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</a:b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a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defence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mechanism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against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enemies</a:t>
            </a:r>
            <a:b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</a:b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for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the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jelly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 </a:t>
            </a:r>
            <a:r>
              <a:rPr lang="de-DE" b="1" dirty="0" err="1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fish</a:t>
            </a:r>
            <a:r>
              <a:rPr lang="de-DE" b="1" dirty="0">
                <a:solidFill>
                  <a:srgbClr val="202122"/>
                </a:solidFill>
                <a:latin typeface="Arial" panose="020B0604020202020204" pitchFamily="34" charset="0"/>
                <a:sym typeface="Wingdings" pitchFamily="2" charset="2"/>
              </a:rPr>
              <a:t>. </a:t>
            </a:r>
            <a:endParaRPr lang="de-DE" dirty="0">
              <a:solidFill>
                <a:srgbClr val="202122"/>
              </a:solidFill>
              <a:latin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  <a:sym typeface="Wingdings" pitchFamily="2" charset="2"/>
            </a:endParaRPr>
          </a:p>
          <a:p>
            <a:pPr marL="0" indent="0">
              <a:buNone/>
            </a:pPr>
            <a:endParaRPr lang="de-DE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  <a:sym typeface="Wingdings" pitchFamily="2" charset="2"/>
            </a:endParaRPr>
          </a:p>
          <a:p>
            <a:pPr marL="12700" indent="-12700">
              <a:buNone/>
            </a:pPr>
            <a:endParaRPr lang="de-DE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AB8730-5B0D-F238-4C16-91381450B206}"/>
              </a:ext>
            </a:extLst>
          </p:cNvPr>
          <p:cNvSpPr txBox="1">
            <a:spLocks/>
          </p:cNvSpPr>
          <p:nvPr/>
        </p:nvSpPr>
        <p:spPr>
          <a:xfrm>
            <a:off x="936812" y="1813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GFP in Nature</a:t>
            </a:r>
            <a:endParaRPr lang="de-DE" dirty="0"/>
          </a:p>
        </p:txBody>
      </p:sp>
      <p:pic>
        <p:nvPicPr>
          <p:cNvPr id="2" name="Picture 18" descr="aequorea_victoria">
            <a:extLst>
              <a:ext uri="{FF2B5EF4-FFF2-40B4-BE49-F238E27FC236}">
                <a16:creationId xmlns:a16="http://schemas.microsoft.com/office/drawing/2014/main" id="{F424B0BB-3B84-78AF-2CF4-1C8E375A1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b="11455"/>
          <a:stretch/>
        </p:blipFill>
        <p:spPr bwMode="auto">
          <a:xfrm>
            <a:off x="8050413" y="2332263"/>
            <a:ext cx="3895449" cy="384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Aequorea2 (Small)">
            <a:extLst>
              <a:ext uri="{FF2B5EF4-FFF2-40B4-BE49-F238E27FC236}">
                <a16:creationId xmlns:a16="http://schemas.microsoft.com/office/drawing/2014/main" id="{36DC0AC5-5D02-4ED1-E8F7-82146B87F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94" y="4249087"/>
            <a:ext cx="2775034" cy="242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DA2A33-3513-9A04-6DDF-9AED552B0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8428"/>
            <a:ext cx="11024937" cy="4351338"/>
          </a:xfrm>
        </p:spPr>
        <p:txBody>
          <a:bodyPr>
            <a:normAutofit/>
          </a:bodyPr>
          <a:lstStyle/>
          <a:p>
            <a:pPr algn="l"/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</a:t>
            </a:r>
            <a:r>
              <a:rPr lang="de-DE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Molecular</a:t>
            </a:r>
            <a:r>
              <a:rPr lang="de-DE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Biology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coding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GFP</a:t>
            </a:r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DE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reporter</a:t>
            </a:r>
            <a:r>
              <a:rPr lang="de-DE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de-DE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Inside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successful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genetic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modified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complex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organisms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GFP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screening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UV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radiation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reports</a:t>
            </a:r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DE" i="1" dirty="0" err="1">
                <a:solidFill>
                  <a:srgbClr val="202122"/>
                </a:solidFill>
                <a:latin typeface="Arial" panose="020B0604020202020204" pitchFamily="34" charset="0"/>
              </a:rPr>
              <a:t>gfp</a:t>
            </a:r>
            <a:r>
              <a:rPr lang="de-DE" dirty="0">
                <a:solidFill>
                  <a:srgbClr val="202122"/>
                </a:solidFill>
                <a:latin typeface="Arial" panose="020B0604020202020204" pitchFamily="34" charset="0"/>
              </a:rPr>
              <a:t>-expression</a:t>
            </a: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de-DE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DD30756-BD9D-FA55-86BE-0F51EAA83081}"/>
              </a:ext>
            </a:extLst>
          </p:cNvPr>
          <p:cNvSpPr txBox="1">
            <a:spLocks/>
          </p:cNvSpPr>
          <p:nvPr/>
        </p:nvSpPr>
        <p:spPr>
          <a:xfrm>
            <a:off x="936812" y="1813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GFP in Science</a:t>
            </a:r>
            <a:endParaRPr lang="de-DE" dirty="0"/>
          </a:p>
        </p:txBody>
      </p:sp>
      <p:pic>
        <p:nvPicPr>
          <p:cNvPr id="5" name="Picture 3" descr="green_brown_mice_1">
            <a:extLst>
              <a:ext uri="{FF2B5EF4-FFF2-40B4-BE49-F238E27FC236}">
                <a16:creationId xmlns:a16="http://schemas.microsoft.com/office/drawing/2014/main" id="{6E84AB82-B7B1-0E58-03D2-CF58D411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86" y="3585935"/>
            <a:ext cx="352425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DSC05165 (Small)">
            <a:extLst>
              <a:ext uri="{FF2B5EF4-FFF2-40B4-BE49-F238E27FC236}">
                <a16:creationId xmlns:a16="http://schemas.microsoft.com/office/drawing/2014/main" id="{2FAE0C3F-C582-11A9-E68A-B80C02CA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67" y="3620824"/>
            <a:ext cx="3340006" cy="250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B17F00A-5D6D-559C-C55D-FD8F15565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" y="3624143"/>
            <a:ext cx="3524251" cy="25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08578-3F3F-C6A5-357A-5F67A21C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32"/>
            <a:ext cx="10515600" cy="1325563"/>
          </a:xfrm>
        </p:spPr>
        <p:txBody>
          <a:bodyPr/>
          <a:lstStyle/>
          <a:p>
            <a:r>
              <a:rPr lang="de-DE" dirty="0"/>
              <a:t>Other (</a:t>
            </a:r>
            <a:r>
              <a:rPr lang="de-DE" dirty="0" err="1"/>
              <a:t>artificial</a:t>
            </a:r>
            <a:r>
              <a:rPr lang="de-DE" dirty="0"/>
              <a:t>) </a:t>
            </a:r>
            <a:r>
              <a:rPr lang="de-DE" dirty="0" err="1"/>
              <a:t>Fluorescing</a:t>
            </a:r>
            <a:r>
              <a:rPr lang="de-DE" dirty="0"/>
              <a:t> Proteins</a:t>
            </a:r>
          </a:p>
        </p:txBody>
      </p:sp>
      <p:pic>
        <p:nvPicPr>
          <p:cNvPr id="4" name="Picture 5" descr="gfp-fps-1">
            <a:extLst>
              <a:ext uri="{FF2B5EF4-FFF2-40B4-BE49-F238E27FC236}">
                <a16:creationId xmlns:a16="http://schemas.microsoft.com/office/drawing/2014/main" id="{99BC1587-30F4-B8B3-0D98-41B6B94E34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" y="1192306"/>
            <a:ext cx="10716554" cy="41979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36B17E8-FF09-FF5F-738C-EE226EC8B2FC}"/>
              </a:ext>
            </a:extLst>
          </p:cNvPr>
          <p:cNvSpPr txBox="1"/>
          <p:nvPr/>
        </p:nvSpPr>
        <p:spPr>
          <a:xfrm>
            <a:off x="726142" y="5607425"/>
            <a:ext cx="10998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Nobel Price 2008: </a:t>
            </a:r>
            <a:r>
              <a:rPr lang="de-DE" sz="2800" dirty="0"/>
              <a:t>Osamu </a:t>
            </a:r>
            <a:r>
              <a:rPr lang="de-DE" sz="2800" dirty="0" err="1"/>
              <a:t>Shimomura</a:t>
            </a:r>
            <a:r>
              <a:rPr lang="de-DE" sz="2800" dirty="0"/>
              <a:t> 1961 (</a:t>
            </a:r>
            <a:r>
              <a:rPr lang="de-DE" sz="2800" dirty="0" err="1"/>
              <a:t>exploration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GFP in </a:t>
            </a:r>
            <a:r>
              <a:rPr lang="de-DE" sz="2800" dirty="0" err="1"/>
              <a:t>nature</a:t>
            </a:r>
            <a:r>
              <a:rPr lang="de-DE" sz="2800" dirty="0"/>
              <a:t>), </a:t>
            </a:r>
            <a:br>
              <a:rPr lang="de-DE" sz="2800" dirty="0"/>
            </a:br>
            <a:r>
              <a:rPr lang="de-DE" sz="2800" dirty="0"/>
              <a:t>Martin </a:t>
            </a:r>
            <a:r>
              <a:rPr lang="de-DE" sz="2800" dirty="0" err="1"/>
              <a:t>Chalfie</a:t>
            </a:r>
            <a:r>
              <a:rPr lang="de-DE" sz="2800" dirty="0"/>
              <a:t> (</a:t>
            </a:r>
            <a:r>
              <a:rPr lang="de-DE" sz="2800" dirty="0" err="1"/>
              <a:t>reporter</a:t>
            </a:r>
            <a:r>
              <a:rPr lang="de-DE" sz="2800" dirty="0"/>
              <a:t> </a:t>
            </a:r>
            <a:r>
              <a:rPr lang="de-DE" sz="2800" dirty="0" err="1"/>
              <a:t>gene</a:t>
            </a:r>
            <a:r>
              <a:rPr lang="de-DE" sz="2800" dirty="0"/>
              <a:t>) and Roger </a:t>
            </a:r>
            <a:r>
              <a:rPr lang="de-DE" sz="2800" dirty="0" err="1"/>
              <a:t>Tsien</a:t>
            </a:r>
            <a:r>
              <a:rPr lang="de-DE" sz="2800" dirty="0"/>
              <a:t> (different </a:t>
            </a:r>
            <a:r>
              <a:rPr lang="de-DE" sz="2800" dirty="0" err="1"/>
              <a:t>colours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23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9" b="92160" l="0" r="93778">
                        <a14:foregroundMark x1="59222" y1="17832" x2="68278" y2="8609"/>
                        <a14:backgroundMark x1="80167" y1="15373" x2="80167" y2="15373"/>
                        <a14:backgroundMark x1="77556" y1="12606" x2="77556" y2="12606"/>
                        <a14:backgroundMark x1="82167" y1="10607" x2="78389" y2="18601"/>
                        <a14:backgroundMark x1="889" y1="37125" x2="3500" y2="42352"/>
                        <a14:backgroundMark x1="84500" y1="11760" x2="79278" y2="21829"/>
                        <a14:backgroundMark x1="85667" y1="10607" x2="83944" y2="14988"/>
                        <a14:backgroundMark x1="80167" y1="36741" x2="80167" y2="36741"/>
                      </a14:backgroundRemoval>
                    </a14:imgEffect>
                  </a14:imgLayer>
                </a14:imgProps>
              </a:ext>
            </a:extLst>
          </a:blip>
          <a:srcRect t="3352" b="8647"/>
          <a:stretch/>
        </p:blipFill>
        <p:spPr>
          <a:xfrm>
            <a:off x="566338" y="3557230"/>
            <a:ext cx="2563839" cy="1630719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-24789"/>
            <a:ext cx="12192000" cy="739031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  <a:endParaRPr lang="de-DE" sz="36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84083" y="2724002"/>
            <a:ext cx="2500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E. coli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expressis GFP</a:t>
            </a:r>
          </a:p>
        </p:txBody>
      </p:sp>
      <p:sp>
        <p:nvSpPr>
          <p:cNvPr id="5" name="Pfeil nach rechts 4"/>
          <p:cNvSpPr/>
          <p:nvPr/>
        </p:nvSpPr>
        <p:spPr>
          <a:xfrm>
            <a:off x="3170683" y="3176710"/>
            <a:ext cx="1160664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3075050" y="2768546"/>
            <a:ext cx="14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Cell Lysis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82" y="3557710"/>
            <a:ext cx="612297" cy="7021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50" b="97500" l="51667" r="67667"/>
                    </a14:imgEffect>
                  </a14:imgLayer>
                </a14:imgProps>
              </a:ext>
            </a:extLst>
          </a:blip>
          <a:srcRect l="50000" t="5143" r="30190"/>
          <a:stretch/>
        </p:blipFill>
        <p:spPr>
          <a:xfrm>
            <a:off x="4529493" y="2777828"/>
            <a:ext cx="1188185" cy="379305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188295" y="2427035"/>
            <a:ext cx="2206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39" b="92222" l="2422" r="45078"/>
                    </a14:imgEffect>
                  </a14:imgLayer>
                </a14:imgProps>
              </a:ext>
            </a:extLst>
          </a:blip>
          <a:srcRect l="1964" t="28254" r="54286" b="6350"/>
          <a:stretch/>
        </p:blipFill>
        <p:spPr>
          <a:xfrm>
            <a:off x="6489679" y="3025492"/>
            <a:ext cx="2610256" cy="2194746"/>
          </a:xfrm>
          <a:prstGeom prst="rect">
            <a:avLst/>
          </a:prstGeom>
        </p:spPr>
      </p:pic>
      <p:sp>
        <p:nvSpPr>
          <p:cNvPr id="15" name="Pfeil nach rechts 14"/>
          <p:cNvSpPr/>
          <p:nvPr/>
        </p:nvSpPr>
        <p:spPr>
          <a:xfrm>
            <a:off x="5696458" y="3213750"/>
            <a:ext cx="55842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887770" y="2629043"/>
            <a:ext cx="246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4. SDS-PAGE</a:t>
            </a:r>
          </a:p>
        </p:txBody>
      </p:sp>
      <p:sp>
        <p:nvSpPr>
          <p:cNvPr id="20" name="Pfeil nach rechts 19"/>
          <p:cNvSpPr/>
          <p:nvPr/>
        </p:nvSpPr>
        <p:spPr>
          <a:xfrm>
            <a:off x="9374422" y="3198887"/>
            <a:ext cx="558428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9906269" y="2629043"/>
            <a:ext cx="228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5. Molare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42925" y="937345"/>
            <a:ext cx="12051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    Goal: </a:t>
            </a:r>
            <a:b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    Expression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gfp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-Gene, Cell Lysis,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Chromatography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b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Purification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SDS-PAGE and Molare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Estimation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 GFP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437825D-8FA4-369C-74D9-4F4ED6CC7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0"/>
          <a:stretch/>
        </p:blipFill>
        <p:spPr bwMode="auto">
          <a:xfrm>
            <a:off x="10108947" y="3429000"/>
            <a:ext cx="1880374" cy="2110493"/>
          </a:xfrm>
          <a:prstGeom prst="rect">
            <a:avLst/>
          </a:prstGeom>
          <a:solidFill>
            <a:srgbClr val="D5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834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04088-2348-9643-0BCF-878FCD8F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1" y="203761"/>
            <a:ext cx="10959352" cy="1450228"/>
          </a:xfrm>
        </p:spPr>
        <p:txBody>
          <a:bodyPr>
            <a:normAutofit/>
          </a:bodyPr>
          <a:lstStyle/>
          <a:p>
            <a:r>
              <a:rPr lang="de-DE" sz="4000" dirty="0"/>
              <a:t>1. </a:t>
            </a:r>
            <a:r>
              <a:rPr lang="de-DE" sz="4000" dirty="0" err="1"/>
              <a:t>Step</a:t>
            </a:r>
            <a:r>
              <a:rPr lang="de-DE" sz="4000" dirty="0"/>
              <a:t>: Goal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Over Expression </a:t>
            </a:r>
            <a:r>
              <a:rPr lang="de-DE" sz="4000" dirty="0" err="1"/>
              <a:t>of</a:t>
            </a:r>
            <a:r>
              <a:rPr lang="de-DE" sz="4000" dirty="0"/>
              <a:t> GFP in </a:t>
            </a:r>
            <a:r>
              <a:rPr lang="de-DE" sz="4000" i="1" dirty="0"/>
              <a:t>E. coli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06DA71-FA5A-D27A-1213-C8BAC6EA4C95}"/>
              </a:ext>
            </a:extLst>
          </p:cNvPr>
          <p:cNvSpPr txBox="1"/>
          <p:nvPr/>
        </p:nvSpPr>
        <p:spPr>
          <a:xfrm>
            <a:off x="5509671" y="1595306"/>
            <a:ext cx="58998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Stem</a:t>
            </a:r>
            <a:r>
              <a:rPr lang="de-DE" sz="3600" b="1" dirty="0"/>
              <a:t> </a:t>
            </a:r>
            <a:r>
              <a:rPr lang="de-DE" sz="3600" b="1" i="1" dirty="0"/>
              <a:t>E. coli K12 HB 101</a:t>
            </a:r>
            <a:endParaRPr lang="de-DE" sz="3600" b="1" dirty="0"/>
          </a:p>
          <a:p>
            <a:endParaRPr lang="de-DE" sz="3200" dirty="0"/>
          </a:p>
          <a:p>
            <a:r>
              <a:rPr lang="de-DE" sz="3200" dirty="0" err="1"/>
              <a:t>Genetically</a:t>
            </a:r>
            <a:r>
              <a:rPr lang="de-DE" sz="3200" dirty="0"/>
              <a:t> </a:t>
            </a:r>
            <a:r>
              <a:rPr lang="de-DE" sz="3200" dirty="0" err="1"/>
              <a:t>modified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a </a:t>
            </a:r>
            <a:r>
              <a:rPr lang="de-DE" sz="3200" dirty="0" err="1"/>
              <a:t>plasmid</a:t>
            </a:r>
            <a:r>
              <a:rPr lang="de-DE" sz="3200" dirty="0"/>
              <a:t> </a:t>
            </a:r>
            <a:r>
              <a:rPr lang="de-DE" sz="3200" dirty="0" err="1"/>
              <a:t>containing</a:t>
            </a:r>
            <a:br>
              <a:rPr lang="de-DE" sz="3200" dirty="0"/>
            </a:br>
            <a:r>
              <a:rPr lang="de-DE" sz="3200" dirty="0"/>
              <a:t>-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resistance</a:t>
            </a:r>
            <a:r>
              <a:rPr lang="de-DE" sz="3200" dirty="0"/>
              <a:t> </a:t>
            </a:r>
            <a:r>
              <a:rPr lang="de-DE" sz="3200" dirty="0" err="1"/>
              <a:t>gene</a:t>
            </a:r>
            <a:r>
              <a:rPr lang="de-DE" sz="3200" dirty="0"/>
              <a:t> </a:t>
            </a:r>
            <a:r>
              <a:rPr lang="de-DE" sz="3200" dirty="0" err="1"/>
              <a:t>amp</a:t>
            </a:r>
            <a:r>
              <a:rPr lang="de-DE" sz="3200" baseline="30000" dirty="0" err="1"/>
              <a:t>r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  </a:t>
            </a:r>
            <a:r>
              <a:rPr lang="de-DE" sz="3200" dirty="0" err="1"/>
              <a:t>selecting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bacteria</a:t>
            </a:r>
            <a:endParaRPr lang="de-DE" sz="3200" dirty="0"/>
          </a:p>
          <a:p>
            <a:r>
              <a:rPr lang="de-DE" sz="3200" dirty="0"/>
              <a:t>-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arabinose</a:t>
            </a:r>
            <a:r>
              <a:rPr lang="de-DE" sz="3200" dirty="0"/>
              <a:t> </a:t>
            </a:r>
            <a:r>
              <a:rPr lang="de-DE" sz="3200" dirty="0" err="1"/>
              <a:t>operon</a:t>
            </a:r>
            <a:r>
              <a:rPr lang="de-DE" sz="3200" dirty="0"/>
              <a:t> </a:t>
            </a:r>
            <a:r>
              <a:rPr lang="de-DE" sz="3200" dirty="0" err="1"/>
              <a:t>includes</a:t>
            </a:r>
            <a:br>
              <a:rPr lang="de-DE" sz="3200" dirty="0"/>
            </a:br>
            <a:r>
              <a:rPr lang="de-DE" sz="3200" dirty="0"/>
              <a:t> 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i="1" dirty="0" err="1"/>
              <a:t>gfp</a:t>
            </a:r>
            <a:r>
              <a:rPr lang="de-DE" sz="3200" dirty="0"/>
              <a:t> </a:t>
            </a:r>
            <a:r>
              <a:rPr lang="de-DE" sz="3200" dirty="0" err="1"/>
              <a:t>gene</a:t>
            </a:r>
            <a:r>
              <a:rPr lang="de-DE" sz="3200" dirty="0"/>
              <a:t> </a:t>
            </a:r>
            <a:r>
              <a:rPr lang="de-DE" sz="3200" dirty="0" err="1"/>
              <a:t>regulated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br>
              <a:rPr lang="de-DE" sz="3200" dirty="0"/>
            </a:br>
            <a:r>
              <a:rPr lang="de-DE" sz="3200" dirty="0"/>
              <a:t>  </a:t>
            </a:r>
            <a:r>
              <a:rPr lang="de-DE" sz="3200" dirty="0" err="1"/>
              <a:t>arabinose</a:t>
            </a:r>
            <a:r>
              <a:rPr lang="de-DE" sz="3200" dirty="0"/>
              <a:t> </a:t>
            </a:r>
            <a:r>
              <a:rPr lang="de-DE" sz="3200" dirty="0" err="1"/>
              <a:t>promoter</a:t>
            </a:r>
            <a:endParaRPr lang="de-DE" sz="3200" dirty="0"/>
          </a:p>
          <a:p>
            <a:endParaRPr lang="de-DE" sz="3200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2155B34-06E2-19F9-DBF1-41A9FF9B9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0910"/>
            <a:ext cx="3713922" cy="4624884"/>
          </a:xfrm>
        </p:spPr>
      </p:pic>
    </p:spTree>
    <p:extLst>
      <p:ext uri="{BB962C8B-B14F-4D97-AF65-F5344CB8AC3E}">
        <p14:creationId xmlns:p14="http://schemas.microsoft.com/office/powerpoint/2010/main" val="269748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506DA71-FA5A-D27A-1213-C8BAC6EA4C95}"/>
              </a:ext>
            </a:extLst>
          </p:cNvPr>
          <p:cNvSpPr txBox="1"/>
          <p:nvPr/>
        </p:nvSpPr>
        <p:spPr>
          <a:xfrm>
            <a:off x="5509671" y="1595306"/>
            <a:ext cx="58998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/>
              <a:t>If</a:t>
            </a:r>
            <a:r>
              <a:rPr lang="de-DE" sz="3600" b="1" dirty="0"/>
              <a:t> OD &gt; 2,5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de-DE" sz="3600" b="1" dirty="0">
                <a:sym typeface="Wingdings" pitchFamily="2" charset="2"/>
              </a:rPr>
              <a:t>Add </a:t>
            </a:r>
            <a:r>
              <a:rPr lang="de-DE" sz="3600" b="1" dirty="0" err="1">
                <a:sym typeface="Wingdings" pitchFamily="2" charset="2"/>
              </a:rPr>
              <a:t>arabinose</a:t>
            </a:r>
            <a:r>
              <a:rPr lang="de-DE" sz="3600" b="1" dirty="0">
                <a:sym typeface="Wingdings" pitchFamily="2" charset="2"/>
              </a:rPr>
              <a:t> </a:t>
            </a:r>
            <a:r>
              <a:rPr lang="de-DE" sz="3600" b="1" dirty="0" err="1">
                <a:sym typeface="Wingdings" pitchFamily="2" charset="2"/>
              </a:rPr>
              <a:t>to</a:t>
            </a:r>
            <a:r>
              <a:rPr lang="de-DE" sz="3600" b="1" dirty="0">
                <a:sym typeface="Wingdings" pitchFamily="2" charset="2"/>
              </a:rPr>
              <a:t> </a:t>
            </a:r>
            <a:r>
              <a:rPr lang="de-DE" sz="3600" b="1" dirty="0" err="1">
                <a:sym typeface="Wingdings" pitchFamily="2" charset="2"/>
              </a:rPr>
              <a:t>the</a:t>
            </a:r>
            <a:r>
              <a:rPr lang="de-DE" sz="3600" b="1" dirty="0">
                <a:sym typeface="Wingdings" pitchFamily="2" charset="2"/>
              </a:rPr>
              <a:t> </a:t>
            </a:r>
            <a:r>
              <a:rPr lang="de-DE" sz="3600" b="1" dirty="0" err="1">
                <a:sym typeface="Wingdings" pitchFamily="2" charset="2"/>
              </a:rPr>
              <a:t>nutrient</a:t>
            </a:r>
            <a:endParaRPr lang="de-DE" sz="3600" b="1" dirty="0">
              <a:sym typeface="Wingdings" pitchFamily="2" charset="2"/>
            </a:endParaRPr>
          </a:p>
          <a:p>
            <a:pPr marL="571500" indent="-571500">
              <a:buFont typeface="Wingdings" pitchFamily="2" charset="2"/>
              <a:buChar char="à"/>
            </a:pPr>
            <a:r>
              <a:rPr lang="de-DE" sz="3600" dirty="0" err="1"/>
              <a:t>Stem</a:t>
            </a:r>
            <a:r>
              <a:rPr lang="de-DE" sz="3600" dirty="0"/>
              <a:t> </a:t>
            </a:r>
            <a:r>
              <a:rPr lang="de-DE" sz="3600" i="1" dirty="0"/>
              <a:t>E. coli K12 HB 101 </a:t>
            </a:r>
            <a:r>
              <a:rPr lang="de-DE" sz="3600" i="1" dirty="0" err="1"/>
              <a:t>starts</a:t>
            </a:r>
            <a:r>
              <a:rPr lang="de-DE" sz="3600" i="1" dirty="0"/>
              <a:t> </a:t>
            </a:r>
            <a:r>
              <a:rPr lang="de-DE" sz="3600" i="1" dirty="0" err="1"/>
              <a:t>expressing</a:t>
            </a:r>
            <a:r>
              <a:rPr lang="de-DE" sz="3600" i="1" dirty="0"/>
              <a:t> GFP</a:t>
            </a:r>
          </a:p>
          <a:p>
            <a:pPr marL="571500" indent="-571500">
              <a:buFont typeface="Wingdings" pitchFamily="2" charset="2"/>
              <a:buChar char="à"/>
            </a:pPr>
            <a:r>
              <a:rPr lang="de-DE" sz="3600" i="1" dirty="0"/>
              <a:t>GFP </a:t>
            </a:r>
            <a:r>
              <a:rPr lang="de-DE" sz="3600" i="1" dirty="0" err="1"/>
              <a:t>gets</a:t>
            </a:r>
            <a:r>
              <a:rPr lang="de-DE" sz="3600" i="1" dirty="0"/>
              <a:t> visible in UV </a:t>
            </a:r>
            <a:r>
              <a:rPr lang="de-DE" sz="3600" i="1" dirty="0" err="1"/>
              <a:t>radiation</a:t>
            </a:r>
            <a:r>
              <a:rPr lang="de-DE" sz="3600" i="1" dirty="0"/>
              <a:t> </a:t>
            </a:r>
            <a:r>
              <a:rPr lang="de-DE" sz="3600" i="1" dirty="0" err="1"/>
              <a:t>already</a:t>
            </a:r>
            <a:r>
              <a:rPr lang="de-DE" sz="3600" i="1" dirty="0"/>
              <a:t> after </a:t>
            </a:r>
            <a:br>
              <a:rPr lang="de-DE" sz="3600" i="1" dirty="0"/>
            </a:br>
            <a:r>
              <a:rPr lang="de-DE" sz="3600" i="1" dirty="0" err="1"/>
              <a:t>adding</a:t>
            </a:r>
            <a:r>
              <a:rPr lang="de-DE" sz="3600" i="1" dirty="0"/>
              <a:t> </a:t>
            </a:r>
            <a:r>
              <a:rPr lang="de-DE" sz="3600" i="1" dirty="0" err="1"/>
              <a:t>arabinose</a:t>
            </a:r>
            <a:r>
              <a:rPr lang="de-DE" sz="3600" i="1" dirty="0"/>
              <a:t> </a:t>
            </a:r>
            <a:r>
              <a:rPr lang="de-DE" sz="3600" i="1" dirty="0" err="1"/>
              <a:t>for</a:t>
            </a:r>
            <a:br>
              <a:rPr lang="de-DE" sz="3600" i="1" dirty="0"/>
            </a:br>
            <a:r>
              <a:rPr lang="de-DE" sz="3600" i="1" dirty="0"/>
              <a:t>25 </a:t>
            </a:r>
            <a:r>
              <a:rPr lang="de-DE" sz="3600" i="1" dirty="0" err="1"/>
              <a:t>minutes</a:t>
            </a:r>
            <a:r>
              <a:rPr lang="de-DE" sz="3600" i="1" dirty="0"/>
              <a:t>.</a:t>
            </a:r>
            <a:endParaRPr lang="de-DE" sz="3200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2155B34-06E2-19F9-DBF1-41A9FF9B9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0910"/>
            <a:ext cx="3713922" cy="4624884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0223A52-4B61-5A0A-8D3F-8C63A1715161}"/>
              </a:ext>
            </a:extLst>
          </p:cNvPr>
          <p:cNvSpPr txBox="1">
            <a:spLocks/>
          </p:cNvSpPr>
          <p:nvPr/>
        </p:nvSpPr>
        <p:spPr>
          <a:xfrm>
            <a:off x="782461" y="244102"/>
            <a:ext cx="10959352" cy="1450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1. </a:t>
            </a:r>
            <a:r>
              <a:rPr lang="de-DE" sz="4000" dirty="0" err="1"/>
              <a:t>Step</a:t>
            </a:r>
            <a:r>
              <a:rPr lang="de-DE" sz="4000" dirty="0"/>
              <a:t>: Goal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Over Expression </a:t>
            </a:r>
            <a:r>
              <a:rPr lang="de-DE" sz="4000" dirty="0" err="1"/>
              <a:t>of</a:t>
            </a:r>
            <a:r>
              <a:rPr lang="de-DE" sz="4000" dirty="0"/>
              <a:t> GFP in </a:t>
            </a:r>
            <a:r>
              <a:rPr lang="de-DE" sz="4000" i="1" dirty="0"/>
              <a:t>E. coli</a:t>
            </a:r>
          </a:p>
        </p:txBody>
      </p:sp>
    </p:spTree>
    <p:extLst>
      <p:ext uri="{BB962C8B-B14F-4D97-AF65-F5344CB8AC3E}">
        <p14:creationId xmlns:p14="http://schemas.microsoft.com/office/powerpoint/2010/main" val="12140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CFC8-07AB-A1F8-21DA-06533C24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67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i="1" dirty="0" err="1"/>
              <a:t>Gfp</a:t>
            </a:r>
            <a:r>
              <a:rPr lang="de-DE" dirty="0"/>
              <a:t>-Gene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Arabinose</a:t>
            </a:r>
            <a:r>
              <a:rPr lang="de-DE" dirty="0"/>
              <a:t> </a:t>
            </a:r>
            <a:r>
              <a:rPr lang="de-DE" dirty="0" err="1"/>
              <a:t>Operon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br>
              <a:rPr lang="de-DE" dirty="0"/>
            </a:br>
            <a:r>
              <a:rPr lang="de-DE" i="1" dirty="0"/>
              <a:t>E. coli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EE5943-D8C4-563F-B5DD-5FABB6F43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arabinose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induce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substrate</a:t>
            </a:r>
            <a:r>
              <a:rPr lang="de-DE" dirty="0"/>
              <a:t> </a:t>
            </a:r>
            <a:r>
              <a:rPr lang="de-DE" dirty="0" err="1"/>
              <a:t>inductor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expression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arabinose</a:t>
            </a:r>
            <a:r>
              <a:rPr lang="de-DE" dirty="0"/>
              <a:t> </a:t>
            </a:r>
            <a:r>
              <a:rPr lang="de-DE" dirty="0" err="1"/>
              <a:t>operon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arabinose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nutrient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arabinose</a:t>
            </a:r>
            <a:r>
              <a:rPr lang="de-DE" dirty="0"/>
              <a:t> </a:t>
            </a:r>
            <a:r>
              <a:rPr lang="de-DE" dirty="0" err="1"/>
              <a:t>operon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expressed</a:t>
            </a:r>
            <a:r>
              <a:rPr lang="de-DE" dirty="0"/>
              <a:t> and so also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</a:t>
            </a:r>
            <a:r>
              <a:rPr lang="de-DE" i="1" dirty="0" err="1"/>
              <a:t>gfp</a:t>
            </a:r>
            <a:r>
              <a:rPr lang="de-DE" dirty="0"/>
              <a:t> </a:t>
            </a:r>
            <a:r>
              <a:rPr lang="de-DE" dirty="0" err="1"/>
              <a:t>gene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expressed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GFP.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   	</a:t>
            </a:r>
            <a:r>
              <a:rPr lang="de-DE" dirty="0" err="1">
                <a:sym typeface="Wingdings" pitchFamily="2" charset="2"/>
              </a:rPr>
              <a:t>arabinose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operon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can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be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expressed</a:t>
            </a:r>
            <a:r>
              <a:rPr lang="de-DE" dirty="0">
                <a:sym typeface="Wingdings" pitchFamily="2" charset="2"/>
              </a:rPr>
              <a:t>,</a:t>
            </a:r>
          </a:p>
          <a:p>
            <a:pPr marL="0" indent="0">
              <a:buNone/>
            </a:pPr>
            <a:r>
              <a:rPr lang="de-DE" dirty="0">
                <a:sym typeface="Wingdings" pitchFamily="2" charset="2"/>
              </a:rPr>
              <a:t>   	and GFP </a:t>
            </a:r>
            <a:r>
              <a:rPr lang="de-DE" dirty="0" err="1">
                <a:sym typeface="Wingdings" pitchFamily="2" charset="2"/>
              </a:rPr>
              <a:t>is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produced</a:t>
            </a:r>
            <a:r>
              <a:rPr lang="de-DE" dirty="0">
                <a:sym typeface="Wingdings" pitchFamily="2" charset="2"/>
              </a:rPr>
              <a:t>.   	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853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343AD2C2D95546AA3CAF345FFA438E" ma:contentTypeVersion="7" ma:contentTypeDescription="Vytvoří nový dokument" ma:contentTypeScope="" ma:versionID="6cae1d8ad6c61c35d7ca07ea93bd06fa">
  <xsd:schema xmlns:xsd="http://www.w3.org/2001/XMLSchema" xmlns:xs="http://www.w3.org/2001/XMLSchema" xmlns:p="http://schemas.microsoft.com/office/2006/metadata/properties" xmlns:ns2="a19ac6e0-e3f3-4413-a68d-3a6ef2810d64" targetNamespace="http://schemas.microsoft.com/office/2006/metadata/properties" ma:root="true" ma:fieldsID="f6ec7e8502a7cac71265b56a96e199a0" ns2:_="">
    <xsd:import namespace="a19ac6e0-e3f3-4413-a68d-3a6ef2810d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ac6e0-e3f3-4413-a68d-3a6ef2810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8521C9-B450-40B5-8A30-3C055C303298}"/>
</file>

<file path=customXml/itemProps2.xml><?xml version="1.0" encoding="utf-8"?>
<ds:datastoreItem xmlns:ds="http://schemas.openxmlformats.org/officeDocument/2006/customXml" ds:itemID="{F1710713-3765-4039-B872-BE9A35B8B53A}"/>
</file>

<file path=customXml/itemProps3.xml><?xml version="1.0" encoding="utf-8"?>
<ds:datastoreItem xmlns:ds="http://schemas.openxmlformats.org/officeDocument/2006/customXml" ds:itemID="{3EED6E1A-7564-4BBE-8E0A-DC5E9B37848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Microsoft Macintosh PowerPoint</Application>
  <PresentationFormat>Breitbild</PresentationFormat>
  <Paragraphs>149</Paragraphs>
  <Slides>29</Slides>
  <Notes>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Wingdings</vt:lpstr>
      <vt:lpstr>Office</vt:lpstr>
      <vt:lpstr>Workshop Downstream Processing</vt:lpstr>
      <vt:lpstr>Gfp-gene and GF-Protein</vt:lpstr>
      <vt:lpstr>PowerPoint-Präsentation</vt:lpstr>
      <vt:lpstr>PowerPoint-Präsentation</vt:lpstr>
      <vt:lpstr>Other (artificial) Fluorescing Proteins</vt:lpstr>
      <vt:lpstr>PowerPoint-Präsentation</vt:lpstr>
      <vt:lpstr>1. Step: Goal is the Over Expression of GFP in E. coli</vt:lpstr>
      <vt:lpstr>PowerPoint-Präsentation</vt:lpstr>
      <vt:lpstr>Gfp-Gene is included into the Arabinose Operon of  E. coli </vt:lpstr>
      <vt:lpstr>Separation of E. coli Cells</vt:lpstr>
      <vt:lpstr>2. Step: Cell Lysis</vt:lpstr>
      <vt:lpstr>2. Step: Cell Lysis</vt:lpstr>
      <vt:lpstr>2.1 Production of a          Particle Free Lysate</vt:lpstr>
      <vt:lpstr>Step 3: Purification by Chromatography</vt:lpstr>
      <vt:lpstr>Step 3: Purification of the Protein of Interest by              Column-Chromatography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Principe of Column Chromatography</vt:lpstr>
      <vt:lpstr>3. Purification the Protein of Interest by     Chromatography</vt:lpstr>
      <vt:lpstr>Gel Filtration</vt:lpstr>
      <vt:lpstr>Ions Exchange Chromatography</vt:lpstr>
      <vt:lpstr>Purification Test of GFP</vt:lpstr>
      <vt:lpstr>Polyacrylamide Gel Electrophoresis (PAGE) </vt:lpstr>
      <vt:lpstr>PAGE Animation</vt:lpstr>
      <vt:lpstr>PowerPoint-Präsentation</vt:lpstr>
      <vt:lpstr>Molecular Mass Estimation by Calibration 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Molekularbiologie</dc:title>
  <dc:creator>Microsoft Office User</dc:creator>
  <cp:lastModifiedBy>Adrian Braun</cp:lastModifiedBy>
  <cp:revision>207</cp:revision>
  <dcterms:created xsi:type="dcterms:W3CDTF">2025-05-19T15:04:32Z</dcterms:created>
  <dcterms:modified xsi:type="dcterms:W3CDTF">2025-11-29T15:28:50Z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0x01010005343AD2C2D95546AA3CAF345FFA438E</vt:lpwstr>
  </property>
</Properties>
</file>