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notesMasterIdLst>
    <p:notesMasterId r:id="rId33"/>
  </p:notes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90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92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3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434" autoAdjust="0"/>
  </p:normalViewPr>
  <p:slideViewPr>
    <p:cSldViewPr>
      <p:cViewPr varScale="1">
        <p:scale>
          <a:sx n="67" d="100"/>
          <a:sy n="67" d="100"/>
        </p:scale>
        <p:origin x="14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10D5B-FF65-4365-84D9-83F2A4817D48}" type="datetimeFigureOut">
              <a:rPr lang="cs-CZ" smtClean="0"/>
              <a:t>26. 9. 2014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92356-F8E1-4149-B65B-976FD9A8AF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17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92356-F8E1-4149-B65B-976FD9A8AF4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14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92356-F8E1-4149-B65B-976FD9A8AF4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07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218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025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6872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043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339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5716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968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519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253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574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308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576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873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463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36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7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23069-9AB6-4A7C-A7B1-2FAC800DB477}" type="datetimeFigureOut">
              <a:rPr lang="cs-CZ" smtClean="0"/>
              <a:t>26. 9. 2014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D7A9BD-BA6B-42F7-A6EC-3E01595BC70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80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4464496"/>
          </a:xfrm>
        </p:spPr>
        <p:txBody>
          <a:bodyPr>
            <a:normAutofit/>
          </a:bodyPr>
          <a:lstStyle/>
          <a:p>
            <a:r>
              <a:rPr lang="cs-CZ" dirty="0" smtClean="0"/>
              <a:t>Projektový týden kvart</a:t>
            </a:r>
            <a:br>
              <a:rPr lang="cs-CZ" dirty="0" smtClean="0"/>
            </a:br>
            <a:r>
              <a:rPr lang="cs-CZ" dirty="0" smtClean="0"/>
              <a:t>ZSV</a:t>
            </a:r>
            <a:br>
              <a:rPr lang="cs-CZ" dirty="0" smtClean="0"/>
            </a:br>
            <a:r>
              <a:rPr lang="cs-CZ" dirty="0" smtClean="0"/>
              <a:t>15.-18.9.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61964" y="3861052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latin typeface="+mj-lt"/>
                <a:ea typeface="+mj-ea"/>
                <a:cs typeface="+mj-cs"/>
              </a:rPr>
              <a:t>Téma: „Město v pohybu, pohyb ve městě“</a:t>
            </a:r>
          </a:p>
          <a:p>
            <a:pPr algn="ctr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38427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-603448"/>
            <a:ext cx="7200800" cy="273630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Den druhý:</a:t>
            </a:r>
            <a:br>
              <a:rPr lang="cs-CZ" sz="3600" b="1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</a:br>
            <a:r>
              <a:rPr lang="cs-CZ" sz="3600" b="1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návštěva centra cirkusové pedagogiky Legato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9968" y="2821914"/>
            <a:ext cx="3984443" cy="29883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17560" y="2821914"/>
            <a:ext cx="3984446" cy="29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509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Začátek dne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316" y="1504097"/>
            <a:ext cx="7549084" cy="1636873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Druhý projektový den tedy v úterý jsme měli program s panem profesorem Papouškem. Sraz jsme měli na Mendlově náměstí a jeli jsme trolejbusem do centra cirkusové pedagogiky Legato v Kohoutovicích.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52" y="3108376"/>
            <a:ext cx="4665260" cy="34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88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Úvodní program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Našimi instruktory byli pánové Konrád a Johan. Jako první jsme provedli rozcvičku a potom jsme začali dělat různá cvičení se švihadlem.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29000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53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Triky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9" y="1772820"/>
            <a:ext cx="4186808" cy="4857403"/>
          </a:xfrm>
        </p:spPr>
        <p:txBody>
          <a:bodyPr>
            <a:normAutofit/>
          </a:bodyPr>
          <a:lstStyle/>
          <a:p>
            <a:r>
              <a:rPr lang="cs-CZ" sz="2400" dirty="0"/>
              <a:t>Následně jsme se rozdělili do dvou skupin a věnovali jsme se cirkusáckým činnostem jako je balanc na kouli, a chození po laně a další.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8101" y="1646675"/>
            <a:ext cx="4751512" cy="356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2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Zhodnocení dne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 celého dne jsme si odnesli to, že i některé cirkusácké dovednosti jako jsou chození po střepech nebo lehání na hřebíky a mnohé jiné nejsou až tak těžké jak se všem na první pohled zdá a naučili jsme se základní cirkusové dovednosti.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2377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908724"/>
            <a:ext cx="7126560" cy="1470025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Den třetí:</a:t>
            </a:r>
            <a:br>
              <a:rPr lang="cs-CZ" sz="3200" dirty="0"/>
            </a:br>
            <a:r>
              <a:rPr lang="cs-CZ" sz="3200" dirty="0"/>
              <a:t>návštěva </a:t>
            </a:r>
            <a:r>
              <a:rPr lang="cs-CZ" sz="3200" dirty="0" err="1"/>
              <a:t>o.s</a:t>
            </a:r>
            <a:r>
              <a:rPr lang="cs-CZ" sz="3200" dirty="0"/>
              <a:t>. Podané ruce – problematika závislosti na internetu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4" name="Obrázek 3" descr="71816_480886995280738_1179624603_n.jpg"/>
          <p:cNvPicPr>
            <a:picLocks noChangeAspect="1"/>
          </p:cNvPicPr>
          <p:nvPr/>
        </p:nvPicPr>
        <p:blipFill rotWithShape="1">
          <a:blip r:embed="rId2" cstate="print"/>
          <a:srcRect l="16216" t="15149" r="16217" b="17070"/>
          <a:stretch/>
        </p:blipFill>
        <p:spPr>
          <a:xfrm>
            <a:off x="2374640" y="2204868"/>
            <a:ext cx="4032448" cy="34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20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brázek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5724128" cy="4293096"/>
          </a:xfrm>
        </p:spPr>
      </p:pic>
      <p:pic>
        <p:nvPicPr>
          <p:cNvPr id="5" name="Obrázek 4" descr="obrázek 2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6" y="2852936"/>
            <a:ext cx="5340085" cy="400506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084168" y="332656"/>
            <a:ext cx="3059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4000" dirty="0">
                <a:solidFill>
                  <a:srgbClr val="002060"/>
                </a:solidFill>
              </a:rPr>
              <a:t>Závislost na internetu (</a:t>
            </a:r>
            <a:r>
              <a:rPr lang="cs-CZ" sz="3600" dirty="0" err="1">
                <a:solidFill>
                  <a:srgbClr val="002060"/>
                </a:solidFill>
              </a:rPr>
              <a:t>netholismus</a:t>
            </a:r>
            <a:r>
              <a:rPr lang="cs-CZ" sz="40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7" name="Obrázek 6" descr="obrázek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69060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26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brázek 2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72408" cy="4896544"/>
          </a:xfrm>
        </p:spPr>
      </p:pic>
      <p:pic>
        <p:nvPicPr>
          <p:cNvPr id="5" name="Obrázek 4" descr="obrázek 5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791" y="1988840"/>
            <a:ext cx="64922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050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99" y="970795"/>
            <a:ext cx="6347713" cy="1320800"/>
          </a:xfrm>
        </p:spPr>
        <p:txBody>
          <a:bodyPr/>
          <a:lstStyle/>
          <a:p>
            <a:r>
              <a:rPr lang="cs-CZ" dirty="0" err="1" smtClean="0"/>
              <a:t>Kyberšikana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Způsob šikany, kdy nedochází k fyzickému napadení, ale napadení na internetu či v </a:t>
            </a:r>
            <a:r>
              <a:rPr lang="cs-CZ" sz="2400" dirty="0" err="1"/>
              <a:t>sms</a:t>
            </a:r>
            <a:r>
              <a:rPr lang="cs-CZ" sz="2400" dirty="0"/>
              <a:t>.(trapné obrázky oběti na </a:t>
            </a:r>
            <a:r>
              <a:rPr lang="cs-CZ" sz="2400" dirty="0" err="1"/>
              <a:t>facebooku</a:t>
            </a:r>
            <a:r>
              <a:rPr lang="cs-CZ" sz="2400" dirty="0"/>
              <a:t>, napadající maily </a:t>
            </a:r>
            <a:r>
              <a:rPr lang="cs-CZ" sz="2400" dirty="0" err="1"/>
              <a:t>atd</a:t>
            </a:r>
            <a:r>
              <a:rPr lang="cs-CZ" sz="2400" dirty="0"/>
              <a:t>…)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789040"/>
            <a:ext cx="3803604" cy="28581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3591" y="339979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Nebezpečí na </a:t>
            </a:r>
            <a:r>
              <a:rPr lang="cs-CZ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internetu:</a:t>
            </a:r>
            <a:endParaRPr lang="cs-CZ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0057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Kybergrooming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Psychická manipulace s obětí přes internet(</a:t>
            </a:r>
            <a:r>
              <a:rPr lang="cs-CZ" sz="2400" dirty="0" err="1"/>
              <a:t>facebook</a:t>
            </a:r>
            <a:r>
              <a:rPr lang="cs-CZ" sz="2400" dirty="0"/>
              <a:t>, email….) </a:t>
            </a:r>
          </a:p>
        </p:txBody>
      </p:sp>
    </p:spTree>
    <p:extLst>
      <p:ext uri="{BB962C8B-B14F-4D97-AF65-F5344CB8AC3E}">
        <p14:creationId xmlns:p14="http://schemas.microsoft.com/office/powerpoint/2010/main" val="910237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187624" y="2420888"/>
            <a:ext cx="7272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1. Den   protiletecký kryt pod Špilberkem,</a:t>
            </a:r>
          </a:p>
          <a:p>
            <a:pPr>
              <a:tabLst>
                <a:tab pos="85725" algn="l"/>
              </a:tabLst>
            </a:pPr>
            <a:r>
              <a:rPr lang="cs-CZ" sz="2400" dirty="0"/>
              <a:t>             výstava „Cíl Brno“</a:t>
            </a:r>
          </a:p>
          <a:p>
            <a:r>
              <a:rPr lang="cs-CZ" sz="2400" dirty="0"/>
              <a:t>2. Den   návštěva centra cirkusové pedagogiky    	   Legato</a:t>
            </a:r>
          </a:p>
          <a:p>
            <a:r>
              <a:rPr lang="cs-CZ" sz="2400" dirty="0"/>
              <a:t>3. Den   návštěva </a:t>
            </a:r>
            <a:r>
              <a:rPr lang="cs-CZ" sz="2400" dirty="0" err="1"/>
              <a:t>o.s</a:t>
            </a:r>
            <a:r>
              <a:rPr lang="cs-CZ" sz="2400" dirty="0"/>
              <a:t>. Podané ruce – problematika        	   závislosti na internetu</a:t>
            </a:r>
          </a:p>
          <a:p>
            <a:r>
              <a:rPr lang="cs-CZ" sz="2400" dirty="0"/>
              <a:t>4. Den   </a:t>
            </a:r>
            <a:r>
              <a:rPr lang="cs-CZ" sz="2400" dirty="0" err="1"/>
              <a:t>cyklovýlet</a:t>
            </a:r>
            <a:r>
              <a:rPr lang="cs-CZ" sz="2400" dirty="0"/>
              <a:t> v okolí Brna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3568" y="69269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Náplň týdne: </a:t>
            </a:r>
          </a:p>
        </p:txBody>
      </p:sp>
    </p:spTree>
    <p:extLst>
      <p:ext uri="{BB962C8B-B14F-4D97-AF65-F5344CB8AC3E}">
        <p14:creationId xmlns:p14="http://schemas.microsoft.com/office/powerpoint/2010/main" val="59083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Kyberstalking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Opakované, stupňované obtěžování či vyhrožování většinou </a:t>
            </a:r>
            <a:r>
              <a:rPr lang="cs-CZ" sz="2400" dirty="0" err="1"/>
              <a:t>sms</a:t>
            </a:r>
            <a:r>
              <a:rPr lang="cs-CZ" sz="2400" dirty="0"/>
              <a:t>, emailů. Výhružky se většinou uskutečňují.</a:t>
            </a:r>
          </a:p>
        </p:txBody>
      </p:sp>
    </p:spTree>
    <p:extLst>
      <p:ext uri="{BB962C8B-B14F-4D97-AF65-F5344CB8AC3E}">
        <p14:creationId xmlns:p14="http://schemas.microsoft.com/office/powerpoint/2010/main" val="42398754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brázek 4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8983" y="332656"/>
            <a:ext cx="3394472" cy="4525963"/>
          </a:xfrm>
        </p:spPr>
      </p:pic>
      <p:pic>
        <p:nvPicPr>
          <p:cNvPr id="5" name="Obrázek 4" descr="obrázek 5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3968" y="-27409"/>
            <a:ext cx="6204181" cy="4653136"/>
          </a:xfrm>
          <a:prstGeom prst="rect">
            <a:avLst/>
          </a:prstGeom>
        </p:spPr>
      </p:pic>
      <p:pic>
        <p:nvPicPr>
          <p:cNvPr id="6" name="Obrázek 5" descr="obrázek 3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0682" y="1270000"/>
            <a:ext cx="3978442" cy="53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56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Zhodnocení dne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Tím, že jsme probírali nástrahy internetu a závislosti na počítači, mnozí z nás přehodnotili své chování na něm. A zároveň nás to donutilo se nad touto problematikou zamyslet.</a:t>
            </a:r>
          </a:p>
        </p:txBody>
      </p:sp>
    </p:spTree>
    <p:extLst>
      <p:ext uri="{BB962C8B-B14F-4D97-AF65-F5344CB8AC3E}">
        <p14:creationId xmlns:p14="http://schemas.microsoft.com/office/powerpoint/2010/main" val="14037462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4365108"/>
            <a:ext cx="8064896" cy="154203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Den čtvrtý: </a:t>
            </a:r>
            <a:br>
              <a:rPr lang="cs-CZ" sz="4800" dirty="0">
                <a:solidFill>
                  <a:schemeClr val="tx1"/>
                </a:solidFill>
              </a:rPr>
            </a:br>
            <a:r>
              <a:rPr lang="cs-CZ" sz="4800" dirty="0" err="1">
                <a:solidFill>
                  <a:schemeClr val="tx1"/>
                </a:solidFill>
              </a:rPr>
              <a:t>cyklovýlet</a:t>
            </a:r>
            <a:endParaRPr lang="cs-CZ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3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výlet na kolech?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„Město v pohybu a pohyb ve městě“</a:t>
            </a:r>
          </a:p>
          <a:p>
            <a:r>
              <a:rPr lang="cs-CZ" sz="2000" dirty="0"/>
              <a:t>Alternativní doprava</a:t>
            </a:r>
          </a:p>
          <a:p>
            <a:r>
              <a:rPr lang="cs-CZ" sz="2000" dirty="0"/>
              <a:t>Zjistit jak dobře se dá dopravovat v Brně a okolí na kolech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8655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/>
              <a:t>Trasa</a:t>
            </a:r>
            <a:endParaRPr lang="cs-CZ" dirty="0"/>
          </a:p>
        </p:txBody>
      </p:sp>
      <p:pic>
        <p:nvPicPr>
          <p:cNvPr id="4" name="Zástupný symbol pro obsah 3" descr="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492900"/>
            <a:ext cx="5186536" cy="3725313"/>
          </a:xfrm>
        </p:spPr>
      </p:pic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467544" y="1052736"/>
            <a:ext cx="7776864" cy="864096"/>
          </a:xfrm>
        </p:spPr>
        <p:txBody>
          <a:bodyPr>
            <a:normAutofit/>
          </a:bodyPr>
          <a:lstStyle/>
          <a:p>
            <a:r>
              <a:rPr lang="cs-CZ" sz="2000" dirty="0"/>
              <a:t>z </a:t>
            </a:r>
            <a:r>
              <a:rPr lang="cs-CZ" sz="2000" dirty="0" err="1"/>
              <a:t>Bigy</a:t>
            </a:r>
            <a:r>
              <a:rPr lang="cs-CZ" sz="2000" dirty="0"/>
              <a:t> do</a:t>
            </a:r>
            <a:r>
              <a:rPr lang="cs-CZ" sz="2000" dirty="0">
                <a:sym typeface="Wingdings" pitchFamily="2" charset="2"/>
              </a:rPr>
              <a:t> </a:t>
            </a:r>
            <a:r>
              <a:rPr lang="cs-CZ" sz="2000" dirty="0" err="1">
                <a:sym typeface="Wingdings" pitchFamily="2" charset="2"/>
              </a:rPr>
              <a:t>Obřan</a:t>
            </a:r>
            <a:r>
              <a:rPr lang="cs-CZ" sz="2000" dirty="0">
                <a:sym typeface="Wingdings" pitchFamily="2" charset="2"/>
              </a:rPr>
              <a:t> </a:t>
            </a:r>
          </a:p>
          <a:p>
            <a:r>
              <a:rPr lang="cs-CZ" sz="2000" dirty="0">
                <a:sym typeface="Wingdings" pitchFamily="2" charset="2"/>
              </a:rPr>
              <a:t>34 km (+ každého cesta na </a:t>
            </a:r>
            <a:r>
              <a:rPr lang="cs-CZ" sz="2000" dirty="0" err="1">
                <a:sym typeface="Wingdings" pitchFamily="2" charset="2"/>
              </a:rPr>
              <a:t>Bigy</a:t>
            </a:r>
            <a:r>
              <a:rPr lang="cs-CZ" sz="2000" dirty="0">
                <a:sym typeface="Wingdings" pitchFamily="2" charset="2"/>
              </a:rPr>
              <a:t> a z místa ukončení)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53027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růběh cesty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2687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/>
              <a:t>1.) sraz 8:30 u </a:t>
            </a:r>
            <a:r>
              <a:rPr lang="cs-CZ" sz="2000" dirty="0" err="1"/>
              <a:t>Bigy</a:t>
            </a:r>
            <a:r>
              <a:rPr lang="cs-CZ" sz="2000" dirty="0"/>
              <a:t>, 9:00 výjezd</a:t>
            </a:r>
          </a:p>
          <a:p>
            <a:pPr>
              <a:buNone/>
            </a:pPr>
            <a:r>
              <a:rPr lang="cs-CZ" sz="2000" dirty="0"/>
              <a:t>    - drobná porucha - oprava</a:t>
            </a:r>
            <a:br>
              <a:rPr lang="cs-CZ" sz="2000" dirty="0"/>
            </a:br>
            <a:r>
              <a:rPr lang="cs-CZ" sz="2000" dirty="0"/>
              <a:t>- instrukce + (reflexní vesty)</a:t>
            </a:r>
          </a:p>
          <a:p>
            <a:pPr lvl="7"/>
            <a:endParaRPr lang="cs-CZ" sz="1400" dirty="0"/>
          </a:p>
        </p:txBody>
      </p:sp>
      <p:pic>
        <p:nvPicPr>
          <p:cNvPr id="6" name="Obrázek 5" descr="vestickyVamSlus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8" y="3068964"/>
            <a:ext cx="4572001" cy="3201757"/>
          </a:xfrm>
          <a:prstGeom prst="rect">
            <a:avLst/>
          </a:prstGeom>
        </p:spPr>
      </p:pic>
      <p:pic>
        <p:nvPicPr>
          <p:cNvPr id="8" name="Obrázek 7" descr="pichly_zacat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844824"/>
            <a:ext cx="354482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678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růběh cesty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9" y="1416609"/>
            <a:ext cx="6347714" cy="38807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/>
              <a:t>2.) kolem Svratky </a:t>
            </a:r>
            <a:r>
              <a:rPr lang="cs-CZ" sz="2000" dirty="0">
                <a:sym typeface="Wingdings" pitchFamily="2" charset="2"/>
              </a:rPr>
              <a:t> </a:t>
            </a:r>
            <a:r>
              <a:rPr lang="cs-CZ" sz="2000" dirty="0" err="1">
                <a:sym typeface="Wingdings" pitchFamily="2" charset="2"/>
              </a:rPr>
              <a:t>Řečkovice</a:t>
            </a:r>
            <a:r>
              <a:rPr lang="cs-CZ" sz="2000" dirty="0">
                <a:sym typeface="Wingdings" pitchFamily="2" charset="2"/>
              </a:rPr>
              <a:t>  Mokrá Hora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3.) první větší plánovaná přestávka - Mokrá Hora</a:t>
            </a:r>
          </a:p>
          <a:p>
            <a:pPr>
              <a:buNone/>
            </a:pPr>
            <a:r>
              <a:rPr lang="cs-CZ" sz="2000" dirty="0"/>
              <a:t>		- píchlá duše - oprava</a:t>
            </a:r>
          </a:p>
        </p:txBody>
      </p:sp>
      <p:pic>
        <p:nvPicPr>
          <p:cNvPr id="4" name="Obrázek 3" descr="jednaPichlaDusss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56992"/>
            <a:ext cx="4211960" cy="3158970"/>
          </a:xfrm>
          <a:prstGeom prst="rect">
            <a:avLst/>
          </a:prstGeom>
        </p:spPr>
      </p:pic>
      <p:pic>
        <p:nvPicPr>
          <p:cNvPr id="5" name="Obrázek 4" descr="CIMG0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2996956"/>
            <a:ext cx="2715766" cy="36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532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Průběh cesty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/>
              <a:t>4.) Jehnice </a:t>
            </a:r>
            <a:r>
              <a:rPr lang="cs-CZ" sz="2000" dirty="0">
                <a:sym typeface="Wingdings" pitchFamily="2" charset="2"/>
              </a:rPr>
              <a:t> </a:t>
            </a:r>
            <a:r>
              <a:rPr lang="cs-CZ" sz="2000" dirty="0" err="1">
                <a:sym typeface="Wingdings" pitchFamily="2" charset="2"/>
              </a:rPr>
              <a:t>Ořešín</a:t>
            </a:r>
            <a:r>
              <a:rPr lang="cs-CZ" sz="2000" dirty="0">
                <a:sym typeface="Wingdings" pitchFamily="2" charset="2"/>
              </a:rPr>
              <a:t>  </a:t>
            </a:r>
            <a:r>
              <a:rPr lang="cs-CZ" sz="2000" dirty="0" err="1">
                <a:sym typeface="Wingdings" pitchFamily="2" charset="2"/>
              </a:rPr>
              <a:t>Útěchov</a:t>
            </a:r>
            <a:r>
              <a:rPr lang="cs-CZ" sz="2000" dirty="0">
                <a:sym typeface="Wingdings" pitchFamily="2" charset="2"/>
              </a:rPr>
              <a:t>  Bílovice</a:t>
            </a:r>
          </a:p>
          <a:p>
            <a:pPr>
              <a:buNone/>
            </a:pPr>
            <a:r>
              <a:rPr lang="cs-CZ" sz="2000" dirty="0">
                <a:sym typeface="Wingdings" pitchFamily="2" charset="2"/>
              </a:rPr>
              <a:t>5.)  zastávka v Bílovicích u hospody  </a:t>
            </a:r>
            <a:r>
              <a:rPr lang="cs-CZ" sz="2000" dirty="0" err="1">
                <a:sym typeface="Wingdings" pitchFamily="2" charset="2"/>
              </a:rPr>
              <a:t>Obřany</a:t>
            </a:r>
            <a:endParaRPr lang="cs-CZ" sz="2000" dirty="0">
              <a:sym typeface="Wingdings" pitchFamily="2" charset="2"/>
            </a:endParaRPr>
          </a:p>
          <a:p>
            <a:pPr>
              <a:buNone/>
            </a:pPr>
            <a:r>
              <a:rPr lang="cs-CZ" sz="2000" dirty="0">
                <a:sym typeface="Wingdings" pitchFamily="2" charset="2"/>
              </a:rPr>
              <a:t>6.) v 13:30 konec v </a:t>
            </a:r>
            <a:r>
              <a:rPr lang="cs-CZ" sz="2000" dirty="0" err="1">
                <a:sym typeface="Wingdings" pitchFamily="2" charset="2"/>
              </a:rPr>
              <a:t>Obřanech</a:t>
            </a:r>
            <a:r>
              <a:rPr lang="cs-CZ" sz="2000" dirty="0">
                <a:sym typeface="Wingdings" pitchFamily="2" charset="2"/>
              </a:rPr>
              <a:t> (každý se potom z </a:t>
            </a:r>
            <a:r>
              <a:rPr lang="cs-CZ" sz="2000" dirty="0" err="1">
                <a:sym typeface="Wingdings" pitchFamily="2" charset="2"/>
              </a:rPr>
              <a:t>Obřan</a:t>
            </a:r>
            <a:r>
              <a:rPr lang="cs-CZ" sz="2000" dirty="0">
                <a:sym typeface="Wingdings" pitchFamily="2" charset="2"/>
              </a:rPr>
              <a:t> dopravil sám domů)</a:t>
            </a:r>
            <a:endParaRPr lang="cs-CZ" sz="2000" dirty="0"/>
          </a:p>
        </p:txBody>
      </p:sp>
      <p:pic>
        <p:nvPicPr>
          <p:cNvPr id="4" name="Obrázek 3" descr="konecObra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4105" y="2996956"/>
            <a:ext cx="4296478" cy="32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763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Zhodnocení dne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Zjistili jsme, že po Brně se můžeme bez problému dopravovat jinak než automobily nebo MHD, a že v Brně a okolí je plno pěkných míst/tras na výlety.</a:t>
            </a:r>
          </a:p>
        </p:txBody>
      </p:sp>
    </p:spTree>
    <p:extLst>
      <p:ext uri="{BB962C8B-B14F-4D97-AF65-F5344CB8AC3E}">
        <p14:creationId xmlns:p14="http://schemas.microsoft.com/office/powerpoint/2010/main" val="3948845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75656" y="548680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Den první:</a:t>
            </a:r>
          </a:p>
          <a:p>
            <a:pPr algn="ctr"/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Protiletecký kryt pod Špilberkem</a:t>
            </a:r>
          </a:p>
          <a:p>
            <a:pPr algn="ctr"/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Výstava – Cíl Brno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20" y="3061137"/>
            <a:ext cx="4001889" cy="29818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0" y="3061137"/>
            <a:ext cx="4001889" cy="302113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2060848"/>
            <a:ext cx="6347714" cy="388077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Za </a:t>
            </a:r>
            <a:r>
              <a:rPr lang="cs-CZ" sz="2000" dirty="0"/>
              <a:t>celý projektový týden jsme si užili hodně srandy a ať už nás nějaký program zajímal míň, či víc, všichni si v tom něco našli a odnesli zajímavé </a:t>
            </a:r>
            <a:r>
              <a:rPr lang="cs-CZ" sz="2000" dirty="0" smtClean="0"/>
              <a:t>informace, nebo se naučili nové poznatky. </a:t>
            </a:r>
          </a:p>
          <a:p>
            <a:endParaRPr lang="cs-CZ" sz="2000" dirty="0"/>
          </a:p>
          <a:p>
            <a:r>
              <a:rPr lang="cs-CZ" sz="2000" dirty="0" smtClean="0"/>
              <a:t>V závěru bychom chtěli poděkovat všem, kteří se na našem projektovém týdnu podíleli a prof. </a:t>
            </a:r>
            <a:r>
              <a:rPr lang="cs-CZ" sz="2000" dirty="0" err="1" smtClean="0"/>
              <a:t>zsv</a:t>
            </a:r>
            <a:r>
              <a:rPr lang="cs-CZ" sz="2000" dirty="0" smtClean="0"/>
              <a:t> a paní prof. Hrochové.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11560" y="692696"/>
            <a:ext cx="526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Zhodnocení týdne</a:t>
            </a:r>
          </a:p>
        </p:txBody>
      </p:sp>
    </p:spTree>
    <p:extLst>
      <p:ext uri="{BB962C8B-B14F-4D97-AF65-F5344CB8AC3E}">
        <p14:creationId xmlns:p14="http://schemas.microsoft.com/office/powerpoint/2010/main" val="266455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2649" y="476672"/>
            <a:ext cx="6347713" cy="1320800"/>
          </a:xfrm>
        </p:spPr>
        <p:txBody>
          <a:bodyPr/>
          <a:lstStyle/>
          <a:p>
            <a:pPr algn="ctr"/>
            <a:r>
              <a:rPr lang="cs-CZ" dirty="0" smtClean="0"/>
              <a:t>Děkujeme za pozornost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50201" y="544522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Autoři: Kvarta A </a:t>
            </a:r>
            <a:r>
              <a:rPr lang="cs-CZ" sz="2400" b="1" dirty="0" err="1" smtClean="0"/>
              <a:t>a</a:t>
            </a:r>
            <a:r>
              <a:rPr lang="cs-CZ" sz="2400" b="1" dirty="0" smtClean="0"/>
              <a:t> B</a:t>
            </a: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228" y="1412776"/>
            <a:ext cx="4968553" cy="372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64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83568" y="30810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Protiletecký kryt - Historie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94674" y="1700810"/>
            <a:ext cx="7794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 1942 – předělání na protiletecký kryt (dříve sklep na víno a mošty)</a:t>
            </a:r>
          </a:p>
          <a:p>
            <a:pPr marL="285750" indent="-28575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 v 50. letech přestavěn a v pohotovosti byl do r. 1992, nikdy nebyl použit </a:t>
            </a:r>
          </a:p>
        </p:txBody>
      </p:sp>
      <p:pic>
        <p:nvPicPr>
          <p:cNvPr id="2050" name="Picture 2" descr="http://img99.rajce.idnes.cz/d9903/8/8862/8862157_cef501c6bb724ba435f9732f193e37dd/images/IMG_35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r="2659" b="4255"/>
          <a:stretch/>
        </p:blipFill>
        <p:spPr bwMode="auto">
          <a:xfrm>
            <a:off x="2189735" y="3216624"/>
            <a:ext cx="440449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475656" y="1637573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zavedená elektřina, velké naftové zásoby</a:t>
            </a:r>
          </a:p>
          <a:p>
            <a:pPr marL="342900" indent="-34290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 přísun vzduchu pomocí filtrů </a:t>
            </a:r>
          </a:p>
          <a:p>
            <a:pPr marL="342900" indent="-34290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 vodní nádrž pro 53m</a:t>
            </a:r>
            <a:r>
              <a:rPr lang="cs-CZ" sz="2000" baseline="30000" dirty="0"/>
              <a:t>3</a:t>
            </a:r>
            <a:r>
              <a:rPr lang="cs-CZ" sz="2000" dirty="0"/>
              <a:t> vody</a:t>
            </a:r>
          </a:p>
          <a:p>
            <a:pPr marL="342900" indent="-34290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 funkční vytápění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1562" y="716959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Parametry bunkru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4" y="3509576"/>
            <a:ext cx="3491685" cy="26123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20" y="3509576"/>
            <a:ext cx="3491685" cy="262089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1288" y="550425"/>
            <a:ext cx="435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Výstava</a:t>
            </a:r>
            <a:r>
              <a:rPr lang="cs-CZ" sz="2400" dirty="0"/>
              <a:t> </a:t>
            </a:r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„Cíl Brno“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277392" y="1431890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dirty="0"/>
              <a:t> </a:t>
            </a:r>
            <a:r>
              <a:rPr lang="cs-CZ" sz="2000" dirty="0"/>
              <a:t>Brno bylo důležitým železničním uzlem a průmyslové centrum</a:t>
            </a:r>
          </a:p>
          <a:p>
            <a:pPr marL="285750" indent="-28575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 1943 – velkovýstavba krytů po celém Brně</a:t>
            </a:r>
          </a:p>
          <a:p>
            <a:pPr marL="285750" indent="-28575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 o náletové situaci informoval rozhlas a pokud letadla pronikla do určité oblasti, rozezněly se sirény</a:t>
            </a:r>
          </a:p>
          <a:p>
            <a:pPr marL="285750" indent="-28575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 aktivní obrana Brna – radar u </a:t>
            </a:r>
            <a:r>
              <a:rPr lang="cs-CZ" sz="2000" dirty="0" err="1"/>
              <a:t>Budkovic</a:t>
            </a:r>
            <a:endParaRPr lang="cs-CZ" sz="2000" dirty="0"/>
          </a:p>
        </p:txBody>
      </p:sp>
      <p:pic>
        <p:nvPicPr>
          <p:cNvPr id="1028" name="Picture 4" descr="http://www.romanonderka.cz/uc/galerie/1292/e0f86f8e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8" y="3486492"/>
            <a:ext cx="3912369" cy="26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entrumnews.cz/sites/default/files/field/image/brno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4" y="3486496"/>
            <a:ext cx="4148437" cy="26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63763"/>
            <a:ext cx="2988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Nálety</a:t>
            </a:r>
          </a:p>
          <a:p>
            <a:pPr algn="ctr"/>
            <a:endParaRPr lang="cs-CZ" sz="2000" b="1" dirty="0"/>
          </a:p>
          <a:p>
            <a:pPr algn="ctr"/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378175"/>
            <a:ext cx="46085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r>
              <a:rPr lang="cs-CZ" b="1" dirty="0"/>
              <a:t>1.Nálet</a:t>
            </a:r>
            <a:r>
              <a:rPr lang="cs-CZ" dirty="0"/>
              <a:t> – 25. 8. 1944 (11:38 – 11:50)</a:t>
            </a:r>
          </a:p>
          <a:p>
            <a:r>
              <a:rPr lang="cs-CZ" dirty="0"/>
              <a:t>	- cíle: továrna na letecké 	součástky, letiště Slatina, 		- sirény nebrali vážně – 200 obětí</a:t>
            </a:r>
          </a:p>
          <a:p>
            <a:r>
              <a:rPr lang="cs-CZ" b="1" dirty="0"/>
              <a:t>2. Nálet </a:t>
            </a:r>
            <a:r>
              <a:rPr lang="cs-CZ" dirty="0"/>
              <a:t>– 11. 10. 1944 (od 13:50)</a:t>
            </a:r>
          </a:p>
          <a:p>
            <a:r>
              <a:rPr lang="cs-CZ" dirty="0"/>
              <a:t>	- cíle: letiště a dopravní tepny)</a:t>
            </a:r>
          </a:p>
          <a:p>
            <a:r>
              <a:rPr lang="cs-CZ" b="1" dirty="0"/>
              <a:t>3. Nálet </a:t>
            </a:r>
            <a:r>
              <a:rPr lang="cs-CZ" dirty="0"/>
              <a:t>– 20. 11. 1944 (11:44 – 12:20)</a:t>
            </a:r>
          </a:p>
          <a:p>
            <a:r>
              <a:rPr lang="cs-CZ" dirty="0"/>
              <a:t>	- nejničivější bombardování </a:t>
            </a:r>
          </a:p>
          <a:p>
            <a:r>
              <a:rPr lang="cs-CZ" dirty="0"/>
              <a:t>	- cca. 1500 trhavých pum -&gt; 	výpadek proudu, vody, plynu…</a:t>
            </a:r>
          </a:p>
          <a:p>
            <a:r>
              <a:rPr lang="cs-CZ" dirty="0"/>
              <a:t>	- 400 </a:t>
            </a:r>
            <a:r>
              <a:rPr lang="cs-CZ" dirty="0" smtClean="0"/>
              <a:t>mrtvých</a:t>
            </a:r>
            <a:endParaRPr lang="cs-CZ" dirty="0"/>
          </a:p>
          <a:p>
            <a:r>
              <a:rPr lang="cs-CZ" b="1" dirty="0"/>
              <a:t>4. Nálet </a:t>
            </a:r>
            <a:r>
              <a:rPr lang="cs-CZ" dirty="0"/>
              <a:t>– 19. 12.1944 (12:22)</a:t>
            </a:r>
          </a:p>
          <a:p>
            <a:r>
              <a:rPr lang="cs-CZ" dirty="0"/>
              <a:t>	- nejspíš zbloudilý letoun; 9 pum 	dopadlo na nám. Svobody</a:t>
            </a:r>
          </a:p>
          <a:p>
            <a:r>
              <a:rPr lang="cs-CZ" dirty="0"/>
              <a:t>	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872"/>
            <a:ext cx="3635896" cy="27269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01670" y="1196750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Americké</a:t>
            </a:r>
            <a:endParaRPr lang="cs-CZ" b="1" dirty="0"/>
          </a:p>
          <a:p>
            <a:endParaRPr lang="cs-CZ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332658"/>
            <a:ext cx="7632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Sovětské</a:t>
            </a:r>
            <a:endParaRPr lang="cs-CZ" sz="2000" b="1" dirty="0"/>
          </a:p>
          <a:p>
            <a:pPr algn="ctr"/>
            <a:endParaRPr lang="cs-CZ" dirty="0"/>
          </a:p>
          <a:p>
            <a:r>
              <a:rPr lang="cs-CZ" b="1" dirty="0"/>
              <a:t>5. Nálet </a:t>
            </a:r>
            <a:r>
              <a:rPr lang="cs-CZ" sz="2000" dirty="0"/>
              <a:t>– 8. 4. 1945 (15:08 – 15:26)</a:t>
            </a:r>
          </a:p>
          <a:p>
            <a:r>
              <a:rPr lang="cs-CZ" sz="2000" dirty="0"/>
              <a:t>	- ztráta důvěry lidí v protileteckou obranu (nálet 	ohlášen až po odletu bombardérů)</a:t>
            </a:r>
          </a:p>
          <a:p>
            <a:r>
              <a:rPr lang="cs-CZ" sz="2000" dirty="0"/>
              <a:t>	- 38 mrtvých</a:t>
            </a:r>
          </a:p>
          <a:p>
            <a:r>
              <a:rPr lang="cs-CZ" b="1" dirty="0"/>
              <a:t>6. Nálet </a:t>
            </a:r>
            <a:r>
              <a:rPr lang="cs-CZ" sz="2000" dirty="0"/>
              <a:t>– 12. 4. 1945 (9:06 – 9:13)</a:t>
            </a:r>
          </a:p>
          <a:p>
            <a:r>
              <a:rPr lang="cs-CZ" sz="2000" dirty="0"/>
              <a:t>	- cíle: elektrárna, teplárna, plynárna i nádraží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6" y="4149082"/>
            <a:ext cx="3338711" cy="248981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63688" y="3013908"/>
            <a:ext cx="5616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V souhrnu</a:t>
            </a:r>
          </a:p>
          <a:p>
            <a:pPr marL="342900" indent="-34290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Nálety skončily až 26. 4. 1947</a:t>
            </a:r>
          </a:p>
          <a:p>
            <a:pPr marL="342900" indent="-34290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000" dirty="0"/>
              <a:t>Zemřelo 702 lidí a téměř 6000 zůstalo bez domova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2180" y="1844824"/>
            <a:ext cx="59046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/>
          </a:p>
          <a:p>
            <a:pPr marL="285750" indent="-285750">
              <a:buClr>
                <a:schemeClr val="accent1"/>
              </a:buClr>
              <a:buFont typeface="Wingdings 3" panose="05040102010807070707" pitchFamily="18" charset="2"/>
              <a:buChar char="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 tento den jsme se dozvěděli, že naše město, utrpělo hodně škod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materiálních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na životech, ale zvládlo se z toho úspěšně vzpamatovat a opět úspěšně vzkvétat. Neměli bychom na tyto drsné okamžiky zapomínat a snažit se jich vyvarovat, aby se něco takového už neopakovalo.</a:t>
            </a:r>
            <a:b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560" y="62069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Zhodnocení dne</a:t>
            </a:r>
          </a:p>
        </p:txBody>
      </p:sp>
    </p:spTree>
    <p:extLst>
      <p:ext uri="{BB962C8B-B14F-4D97-AF65-F5344CB8AC3E}">
        <p14:creationId xmlns:p14="http://schemas.microsoft.com/office/powerpoint/2010/main" val="3641850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3120</TotalTime>
  <Words>722</Words>
  <Application>Microsoft Office PowerPoint</Application>
  <PresentationFormat>Předvádění na obrazovce (4:3)</PresentationFormat>
  <Paragraphs>100</Paragraphs>
  <Slides>31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Trebuchet MS</vt:lpstr>
      <vt:lpstr>Wingdings</vt:lpstr>
      <vt:lpstr>Wingdings 3</vt:lpstr>
      <vt:lpstr>Faseta</vt:lpstr>
      <vt:lpstr>Projektový týden kvart ZSV 15.-18.9.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Den druhý: návštěva centra cirkusové pedagogiky Legato </vt:lpstr>
      <vt:lpstr>Začátek dne </vt:lpstr>
      <vt:lpstr>Úvodní program </vt:lpstr>
      <vt:lpstr>Triky </vt:lpstr>
      <vt:lpstr>Zhodnocení dne</vt:lpstr>
      <vt:lpstr>Den třetí: návštěva o.s. Podané ruce – problematika závislosti na internetu </vt:lpstr>
      <vt:lpstr>Prezentace aplikace PowerPoint</vt:lpstr>
      <vt:lpstr>Prezentace aplikace PowerPoint</vt:lpstr>
      <vt:lpstr>Kyberšikana</vt:lpstr>
      <vt:lpstr>Kybergrooming</vt:lpstr>
      <vt:lpstr>Kyberstalking</vt:lpstr>
      <vt:lpstr>Prezentace aplikace PowerPoint</vt:lpstr>
      <vt:lpstr>Zhodnocení dne </vt:lpstr>
      <vt:lpstr>Den čtvrtý:  cyklovýlet</vt:lpstr>
      <vt:lpstr>Proč výlet na kolech?</vt:lpstr>
      <vt:lpstr>Trasa</vt:lpstr>
      <vt:lpstr>Průběh cesty</vt:lpstr>
      <vt:lpstr>Průběh cesty</vt:lpstr>
      <vt:lpstr>Průběh cesty</vt:lpstr>
      <vt:lpstr>Zhodnocení dne</vt:lpstr>
      <vt:lpstr>Prezentace aplikace PowerPoint</vt:lpstr>
      <vt:lpstr>Děkujeme za pozornost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Kuba</dc:creator>
  <cp:lastModifiedBy>Jakub Jiřikovský</cp:lastModifiedBy>
  <cp:revision>49</cp:revision>
  <dcterms:created xsi:type="dcterms:W3CDTF">2014-09-19T18:38:12Z</dcterms:created>
  <dcterms:modified xsi:type="dcterms:W3CDTF">2014-09-26T06:10:54Z</dcterms:modified>
</cp:coreProperties>
</file>