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331" r:id="rId2"/>
    <p:sldId id="310" r:id="rId3"/>
    <p:sldId id="261" r:id="rId4"/>
    <p:sldId id="262" r:id="rId5"/>
    <p:sldId id="263" r:id="rId6"/>
    <p:sldId id="264" r:id="rId7"/>
    <p:sldId id="266" r:id="rId8"/>
    <p:sldId id="267" r:id="rId9"/>
    <p:sldId id="268" r:id="rId10"/>
    <p:sldId id="270" r:id="rId11"/>
    <p:sldId id="271" r:id="rId12"/>
    <p:sldId id="273" r:id="rId13"/>
    <p:sldId id="274" r:id="rId14"/>
    <p:sldId id="279" r:id="rId15"/>
    <p:sldId id="275" r:id="rId16"/>
    <p:sldId id="284" r:id="rId17"/>
    <p:sldId id="328" r:id="rId18"/>
    <p:sldId id="278" r:id="rId19"/>
    <p:sldId id="330" r:id="rId20"/>
    <p:sldId id="329" r:id="rId21"/>
    <p:sldId id="281" r:id="rId22"/>
    <p:sldId id="282" r:id="rId23"/>
    <p:sldId id="286" r:id="rId24"/>
    <p:sldId id="320" r:id="rId25"/>
    <p:sldId id="277" r:id="rId26"/>
    <p:sldId id="306" r:id="rId27"/>
    <p:sldId id="283" r:id="rId28"/>
    <p:sldId id="333" r:id="rId29"/>
    <p:sldId id="332" r:id="rId3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FF66"/>
    <a:srgbClr val="F04510"/>
    <a:srgbClr val="FFCC99"/>
    <a:srgbClr val="FF2D2D"/>
    <a:srgbClr val="3366FF"/>
    <a:srgbClr val="66FF33"/>
    <a:srgbClr val="FF0066"/>
    <a:srgbClr val="FFFF37"/>
    <a:srgbClr val="3333CC"/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35" autoAdjust="0"/>
    <p:restoredTop sz="94662" autoAdjust="0"/>
  </p:normalViewPr>
  <p:slideViewPr>
    <p:cSldViewPr snapToObjects="1">
      <p:cViewPr>
        <p:scale>
          <a:sx n="77" d="100"/>
          <a:sy n="77" d="100"/>
        </p:scale>
        <p:origin x="-1272" y="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804F3-5ECE-4B34-B3BC-E6835A4555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9110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212148-33FB-48D7-8AC4-325F7FB7E4C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79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1B9BCD-202A-44BA-A249-1C2168DEC1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7620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DFE14A-FB91-4A47-8BA9-F2D2320ED1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0852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70B9F3-0B69-44FC-8D5C-7E11187F41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6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2E1B9E-F245-41E5-89A9-3F4F7C6D4A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0123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A3AF9-E449-4EB3-BF9B-E8F01CC5FBB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99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37B43-823A-4546-ADC0-B46B5357063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2236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EFC6D7-87C0-4070-A20A-58F41D1B43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637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0DFED0-8B98-46A8-BE7E-9C27BD06512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04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31849E-A54F-4E47-B741-F75661FEF87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6263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Klepnutím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25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225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</a:defRPr>
            </a:lvl1pPr>
          </a:lstStyle>
          <a:p>
            <a:pPr>
              <a:defRPr/>
            </a:pPr>
            <a:fld id="{70DD2202-E70E-4727-89D5-97AFCCA8309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10.xml"/><Relationship Id="rId18" Type="http://schemas.openxmlformats.org/officeDocument/2006/relationships/slide" Target="slide11.xml"/><Relationship Id="rId26" Type="http://schemas.openxmlformats.org/officeDocument/2006/relationships/slide" Target="slide27.xml"/><Relationship Id="rId3" Type="http://schemas.openxmlformats.org/officeDocument/2006/relationships/slide" Target="slide8.xml"/><Relationship Id="rId21" Type="http://schemas.openxmlformats.org/officeDocument/2006/relationships/slide" Target="slide26.xml"/><Relationship Id="rId7" Type="http://schemas.openxmlformats.org/officeDocument/2006/relationships/slide" Target="slide4.xml"/><Relationship Id="rId12" Type="http://schemas.openxmlformats.org/officeDocument/2006/relationships/slide" Target="slide5.xml"/><Relationship Id="rId17" Type="http://schemas.openxmlformats.org/officeDocument/2006/relationships/slide" Target="slide6.xml"/><Relationship Id="rId25" Type="http://schemas.openxmlformats.org/officeDocument/2006/relationships/slide" Target="slide22.xml"/><Relationship Id="rId2" Type="http://schemas.openxmlformats.org/officeDocument/2006/relationships/slide" Target="slide3.xml"/><Relationship Id="rId16" Type="http://schemas.openxmlformats.org/officeDocument/2006/relationships/slide" Target="slide25.xml"/><Relationship Id="rId20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3.xml"/><Relationship Id="rId11" Type="http://schemas.openxmlformats.org/officeDocument/2006/relationships/slide" Target="slide24.xml"/><Relationship Id="rId24" Type="http://schemas.openxmlformats.org/officeDocument/2006/relationships/slide" Target="slide17.xml"/><Relationship Id="rId5" Type="http://schemas.openxmlformats.org/officeDocument/2006/relationships/slide" Target="slide18.xml"/><Relationship Id="rId15" Type="http://schemas.openxmlformats.org/officeDocument/2006/relationships/slide" Target="slide20.xml"/><Relationship Id="rId23" Type="http://schemas.openxmlformats.org/officeDocument/2006/relationships/slide" Target="slide12.xml"/><Relationship Id="rId10" Type="http://schemas.openxmlformats.org/officeDocument/2006/relationships/slide" Target="slide19.xml"/><Relationship Id="rId19" Type="http://schemas.openxmlformats.org/officeDocument/2006/relationships/slide" Target="slide16.xml"/><Relationship Id="rId4" Type="http://schemas.openxmlformats.org/officeDocument/2006/relationships/slide" Target="slide13.xml"/><Relationship Id="rId9" Type="http://schemas.openxmlformats.org/officeDocument/2006/relationships/slide" Target="slide14.xml"/><Relationship Id="rId14" Type="http://schemas.openxmlformats.org/officeDocument/2006/relationships/slide" Target="slide15.xml"/><Relationship Id="rId22" Type="http://schemas.openxmlformats.org/officeDocument/2006/relationships/slide" Target="slide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hyperlink" Target="http://creativecommons.org/licenses/by/4.0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ctrTitle"/>
          </p:nvPr>
        </p:nvSpPr>
        <p:spPr>
          <a:xfrm>
            <a:off x="685800" y="2865437"/>
            <a:ext cx="7772400" cy="1470025"/>
          </a:xfrm>
          <a:solidFill>
            <a:srgbClr val="66FF66"/>
          </a:solidFill>
        </p:spPr>
        <p:txBody>
          <a:bodyPr/>
          <a:lstStyle/>
          <a:p>
            <a:pPr eaLnBrk="1" hangingPunct="1"/>
            <a:r>
              <a:rPr lang="cs-CZ" altLang="cs-CZ" b="1" dirty="0" smtClean="0">
                <a:solidFill>
                  <a:srgbClr val="C00000"/>
                </a:solidFill>
              </a:rPr>
              <a:t>MEDIA LITERACY </a:t>
            </a:r>
            <a:r>
              <a:rPr lang="cs-CZ" altLang="cs-CZ" b="1" dirty="0" smtClean="0">
                <a:solidFill>
                  <a:srgbClr val="F04510"/>
                </a:solidFill>
              </a:rPr>
              <a:t>JEOPARDY!</a:t>
            </a:r>
            <a:endParaRPr lang="cs-CZ" altLang="cs-CZ" b="1" dirty="0" smtClean="0">
              <a:solidFill>
                <a:srgbClr val="F0451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55" y="881900"/>
            <a:ext cx="2634444" cy="120130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881900"/>
            <a:ext cx="5240572" cy="115212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685800" y="5589240"/>
            <a:ext cx="5326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</a:t>
            </a:r>
            <a:r>
              <a:rPr lang="cs-CZ" dirty="0" err="1" smtClean="0"/>
              <a:t>Rules</a:t>
            </a:r>
            <a:r>
              <a:rPr lang="cs-CZ" dirty="0" smtClean="0"/>
              <a:t> are at the last but one </a:t>
            </a:r>
            <a:r>
              <a:rPr lang="cs-CZ" dirty="0" err="1" smtClean="0"/>
              <a:t>slide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What happens to the work after the copyright time has passed?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1267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2798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3" y="2132013"/>
            <a:ext cx="550861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</a:t>
            </a:r>
            <a:r>
              <a:rPr lang="cs-CZ" altLang="cs-CZ" sz="2000" dirty="0" smtClean="0">
                <a:latin typeface="Arial" charset="0"/>
              </a:rPr>
              <a:t>) I</a:t>
            </a:r>
            <a:r>
              <a:rPr lang="en-US" altLang="cs-CZ" sz="2000" dirty="0" smtClean="0">
                <a:latin typeface="Arial" charset="0"/>
              </a:rPr>
              <a:t>t goes into the public domain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2799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3" y="3032125"/>
            <a:ext cx="5508613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</a:t>
            </a:r>
            <a:r>
              <a:rPr lang="cs-CZ" altLang="cs-CZ" sz="2000" dirty="0" smtClean="0">
                <a:latin typeface="Arial" charset="0"/>
              </a:rPr>
              <a:t>) </a:t>
            </a:r>
            <a:r>
              <a:rPr lang="cs-CZ" altLang="cs-CZ" sz="2000" dirty="0" err="1" smtClean="0">
                <a:latin typeface="Arial" charset="0"/>
              </a:rPr>
              <a:t>It</a:t>
            </a:r>
            <a:r>
              <a:rPr lang="cs-CZ" altLang="cs-CZ" sz="2000" dirty="0" smtClean="0">
                <a:latin typeface="Arial" charset="0"/>
              </a:rPr>
              <a:t> can </a:t>
            </a:r>
            <a:r>
              <a:rPr lang="cs-CZ" altLang="cs-CZ" sz="2000" dirty="0" err="1" smtClean="0">
                <a:latin typeface="Arial" charset="0"/>
              </a:rPr>
              <a:t>be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bought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2800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3" y="4149725"/>
            <a:ext cx="5508613" cy="827088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</a:t>
            </a:r>
            <a:r>
              <a:rPr lang="cs-CZ" altLang="cs-CZ" sz="2000" dirty="0" smtClean="0">
                <a:latin typeface="Arial" charset="0"/>
              </a:rPr>
              <a:t>) The </a:t>
            </a:r>
            <a:r>
              <a:rPr lang="cs-CZ" altLang="cs-CZ" sz="2000" dirty="0" err="1" smtClean="0">
                <a:latin typeface="Arial" charset="0"/>
              </a:rPr>
              <a:t>work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must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be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destroyed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2801" name="AutoShape 33"/>
          <p:cNvSpPr>
            <a:spLocks noChangeArrowheads="1"/>
          </p:cNvSpPr>
          <p:nvPr/>
        </p:nvSpPr>
        <p:spPr bwMode="auto">
          <a:xfrm>
            <a:off x="7596336" y="2072267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2802" name="AutoShape 34"/>
          <p:cNvSpPr>
            <a:spLocks noChangeArrowheads="1"/>
          </p:cNvSpPr>
          <p:nvPr/>
        </p:nvSpPr>
        <p:spPr bwMode="auto">
          <a:xfrm>
            <a:off x="7596336" y="3037509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2803" name="AutoShape 35"/>
          <p:cNvSpPr>
            <a:spLocks noChangeArrowheads="1"/>
          </p:cNvSpPr>
          <p:nvPr/>
        </p:nvSpPr>
        <p:spPr bwMode="auto">
          <a:xfrm>
            <a:off x="7596336" y="418465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7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9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27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2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79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28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2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800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400" dirty="0" smtClean="0">
                <a:latin typeface="Arial" charset="0"/>
              </a:rPr>
              <a:t>Stealing copyrighted work by downloading or copying it in order to keep, sell, or give it away without permission and without paying</a:t>
            </a:r>
            <a:r>
              <a:rPr lang="cs-CZ" altLang="cs-CZ" sz="2400" dirty="0" smtClean="0">
                <a:latin typeface="Arial" charset="0"/>
              </a:rPr>
              <a:t> is </a:t>
            </a:r>
            <a:r>
              <a:rPr lang="cs-CZ" altLang="cs-CZ" sz="2400" dirty="0" err="1" smtClean="0">
                <a:latin typeface="Arial" charset="0"/>
              </a:rPr>
              <a:t>called</a:t>
            </a:r>
            <a:r>
              <a:rPr lang="cs-CZ" altLang="cs-CZ" sz="2400" dirty="0" smtClean="0">
                <a:latin typeface="Arial" charset="0"/>
              </a:rPr>
              <a:t>: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381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15714" y="2528094"/>
            <a:ext cx="5544617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</a:t>
            </a:r>
            <a:r>
              <a:rPr lang="cs-CZ" altLang="cs-CZ" sz="2000" dirty="0" smtClean="0">
                <a:latin typeface="Arial" charset="0"/>
              </a:rPr>
              <a:t>) Public </a:t>
            </a:r>
            <a:r>
              <a:rPr lang="cs-CZ" altLang="cs-CZ" sz="2000" dirty="0" err="1" smtClean="0">
                <a:latin typeface="Arial" charset="0"/>
              </a:rPr>
              <a:t>domain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381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15715" y="3373716"/>
            <a:ext cx="5544617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err="1" smtClean="0">
                <a:latin typeface="Arial" charset="0"/>
              </a:rPr>
              <a:t>Piracy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3819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015715" y="4239419"/>
            <a:ext cx="5544617" cy="593737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</a:t>
            </a:r>
            <a:r>
              <a:rPr lang="cs-CZ" altLang="cs-CZ" sz="2000" dirty="0" smtClean="0">
                <a:latin typeface="Arial" charset="0"/>
              </a:rPr>
              <a:t>) </a:t>
            </a:r>
            <a:r>
              <a:rPr lang="cs-CZ" altLang="cs-CZ" sz="2000" dirty="0" err="1" smtClean="0">
                <a:latin typeface="Arial" charset="0"/>
              </a:rPr>
              <a:t>Plagiarism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3820" name="AutoShape 28"/>
          <p:cNvSpPr>
            <a:spLocks noChangeArrowheads="1"/>
          </p:cNvSpPr>
          <p:nvPr/>
        </p:nvSpPr>
        <p:spPr bwMode="auto">
          <a:xfrm>
            <a:off x="7794625" y="2455862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3821" name="AutoShape 29"/>
          <p:cNvSpPr>
            <a:spLocks noChangeArrowheads="1"/>
          </p:cNvSpPr>
          <p:nvPr/>
        </p:nvSpPr>
        <p:spPr bwMode="auto">
          <a:xfrm>
            <a:off x="7831138" y="3293954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3822" name="AutoShape 30"/>
          <p:cNvSpPr>
            <a:spLocks noChangeArrowheads="1"/>
          </p:cNvSpPr>
          <p:nvPr/>
        </p:nvSpPr>
        <p:spPr bwMode="auto">
          <a:xfrm>
            <a:off x="7831138" y="4175924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2303" name="AutoShape 3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3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1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38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3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1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38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3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819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500</a:t>
            </a:r>
            <a:r>
              <a:rPr lang="cs-CZ" altLang="cs-CZ" sz="2800" dirty="0">
                <a:latin typeface="Arial" charset="0"/>
              </a:rPr>
              <a:t>: </a:t>
            </a:r>
            <a:endParaRPr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does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this</a:t>
            </a:r>
            <a:r>
              <a:rPr lang="cs-CZ" altLang="cs-CZ" sz="2800" dirty="0" smtClean="0">
                <a:latin typeface="Arial" charset="0"/>
              </a:rPr>
              <a:t> symbol </a:t>
            </a:r>
            <a:r>
              <a:rPr lang="cs-CZ" altLang="cs-CZ" sz="2800" dirty="0" err="1" smtClean="0">
                <a:latin typeface="Arial" charset="0"/>
              </a:rPr>
              <a:t>stand</a:t>
            </a:r>
            <a:r>
              <a:rPr lang="cs-CZ" altLang="cs-CZ" sz="2800" dirty="0" smtClean="0">
                <a:latin typeface="Arial" charset="0"/>
              </a:rPr>
              <a:t> for? 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3315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6893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55988" y="3140075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6894" name="AutoShape 30"/>
          <p:cNvSpPr>
            <a:spLocks noChangeArrowheads="1"/>
          </p:cNvSpPr>
          <p:nvPr/>
        </p:nvSpPr>
        <p:spPr bwMode="auto">
          <a:xfrm>
            <a:off x="4194175" y="461645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3203848" y="3952875"/>
            <a:ext cx="36167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err="1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Creative</a:t>
            </a:r>
            <a:r>
              <a:rPr lang="cs-CZ" altLang="cs-CZ" sz="2400" dirty="0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cs-CZ" altLang="cs-CZ" sz="2400" dirty="0" err="1" smtClean="0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Commons</a:t>
            </a:r>
            <a:endParaRPr lang="el-GR" altLang="cs-CZ" sz="2400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7" y="1592796"/>
            <a:ext cx="14382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bg1"/>
                    </a:gs>
                    <a:gs pos="50000">
                      <a:schemeClr val="accent1">
                        <a:alpha val="0"/>
                      </a:schemeClr>
                    </a:gs>
                    <a:gs pos="100000">
                      <a:schemeClr val="bg1"/>
                    </a:gs>
                  </a:gsLst>
                  <a:lin ang="18900000" scaled="1"/>
                </a:gradFill>
              </a14:hiddenFill>
            </a:ext>
            <a:ext uri="{91240B29-F687-4F45-9708-019B960494DF}">
              <a14:hiddenLine xmlns:a14="http://schemas.microsoft.com/office/drawing/2010/main" w="25400" cap="rnd" cmpd="sng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8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68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68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893"/>
                  </p:tgtEl>
                </p:cond>
              </p:nextCondLst>
            </p:seq>
          </p:childTnLst>
        </p:cTn>
      </p:par>
    </p:tnLst>
    <p:bldLst>
      <p:bldP spid="36894" grpId="0" animBg="1"/>
      <p:bldP spid="3689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100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>
                <a:latin typeface="Arial" charset="0"/>
              </a:rPr>
              <a:t>D</a:t>
            </a:r>
            <a:r>
              <a:rPr lang="cs-CZ" altLang="cs-CZ" sz="2800" dirty="0" err="1" smtClean="0">
                <a:latin typeface="Arial" charset="0"/>
              </a:rPr>
              <a:t>isinformation</a:t>
            </a:r>
            <a:r>
              <a:rPr lang="cs-CZ" altLang="cs-CZ" sz="2800" dirty="0" smtClean="0">
                <a:latin typeface="Arial" charset="0"/>
              </a:rPr>
              <a:t>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37916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51360" y="2205831"/>
            <a:ext cx="722947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err="1" smtClean="0">
                <a:latin typeface="Arial" charset="0"/>
              </a:rPr>
              <a:t>Honest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mistake</a:t>
            </a:r>
            <a:r>
              <a:rPr lang="cs-CZ" altLang="cs-CZ" sz="2400" dirty="0" smtClean="0">
                <a:latin typeface="Arial" charset="0"/>
              </a:rPr>
              <a:t>, </a:t>
            </a:r>
            <a:r>
              <a:rPr lang="cs-CZ" altLang="cs-CZ" sz="2400" dirty="0" err="1" smtClean="0">
                <a:latin typeface="Arial" charset="0"/>
              </a:rPr>
              <a:t>people</a:t>
            </a:r>
            <a:r>
              <a:rPr lang="cs-CZ" altLang="cs-CZ" sz="2400" dirty="0" smtClean="0">
                <a:latin typeface="Arial" charset="0"/>
              </a:rPr>
              <a:t> make </a:t>
            </a:r>
            <a:r>
              <a:rPr lang="cs-CZ" altLang="cs-CZ" sz="2400" dirty="0" err="1" smtClean="0">
                <a:latin typeface="Arial" charset="0"/>
              </a:rPr>
              <a:t>errors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7917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3140075"/>
            <a:ext cx="7229475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smtClean="0">
                <a:latin typeface="Arial" charset="0"/>
              </a:rPr>
              <a:t>Any f</a:t>
            </a:r>
            <a:r>
              <a:rPr lang="en-US" altLang="cs-CZ" sz="2400" dirty="0" err="1" smtClean="0">
                <a:latin typeface="Arial" charset="0"/>
              </a:rPr>
              <a:t>alse</a:t>
            </a:r>
            <a:r>
              <a:rPr lang="en-US" altLang="cs-CZ" sz="2400" dirty="0" smtClean="0">
                <a:latin typeface="Arial" charset="0"/>
              </a:rPr>
              <a:t> information that is communicated </a:t>
            </a:r>
            <a:endParaRPr lang="cs-CZ" altLang="cs-CZ" sz="2400" dirty="0" smtClean="0">
              <a:latin typeface="Arial" charset="0"/>
            </a:endParaRPr>
          </a:p>
          <a:p>
            <a:pPr eaLnBrk="1" hangingPunct="1"/>
            <a:r>
              <a:rPr lang="en-US" altLang="cs-CZ" sz="2400" dirty="0" smtClean="0">
                <a:latin typeface="Arial" charset="0"/>
              </a:rPr>
              <a:t>regardless of an intention to deceive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7918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40248" y="4289660"/>
            <a:ext cx="7240587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Deliberate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lie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used</a:t>
            </a:r>
            <a:r>
              <a:rPr lang="cs-CZ" altLang="cs-CZ" sz="2400" dirty="0" smtClean="0">
                <a:latin typeface="Arial" charset="0"/>
              </a:rPr>
              <a:t> to </a:t>
            </a:r>
            <a:r>
              <a:rPr lang="cs-CZ" altLang="cs-CZ" sz="2400" dirty="0" err="1" smtClean="0">
                <a:latin typeface="Arial" charset="0"/>
              </a:rPr>
              <a:t>mislead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7919" name="AutoShape 31"/>
          <p:cNvSpPr>
            <a:spLocks noChangeArrowheads="1"/>
          </p:cNvSpPr>
          <p:nvPr/>
        </p:nvSpPr>
        <p:spPr bwMode="auto">
          <a:xfrm>
            <a:off x="788352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7920" name="AutoShape 32"/>
          <p:cNvSpPr>
            <a:spLocks noChangeArrowheads="1"/>
          </p:cNvSpPr>
          <p:nvPr/>
        </p:nvSpPr>
        <p:spPr bwMode="auto">
          <a:xfrm>
            <a:off x="7920038" y="314007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7921" name="AutoShape 33"/>
          <p:cNvSpPr>
            <a:spLocks noChangeArrowheads="1"/>
          </p:cNvSpPr>
          <p:nvPr/>
        </p:nvSpPr>
        <p:spPr bwMode="auto">
          <a:xfrm>
            <a:off x="7939989" y="4217428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4351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9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9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79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7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918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200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>
                <a:latin typeface="Arial" charset="0"/>
              </a:rPr>
              <a:t>C</a:t>
            </a:r>
            <a:r>
              <a:rPr lang="cs-CZ" altLang="cs-CZ" sz="2800" dirty="0" err="1" smtClean="0">
                <a:latin typeface="Arial" charset="0"/>
              </a:rPr>
              <a:t>onfirmation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>
                <a:latin typeface="Arial" charset="0"/>
              </a:rPr>
              <a:t>B</a:t>
            </a:r>
            <a:r>
              <a:rPr lang="cs-CZ" altLang="cs-CZ" sz="2800" dirty="0" err="1" smtClean="0">
                <a:latin typeface="Arial" charset="0"/>
              </a:rPr>
              <a:t>ias</a:t>
            </a:r>
            <a:r>
              <a:rPr lang="cs-CZ" altLang="cs-CZ" sz="2800" dirty="0" smtClean="0">
                <a:latin typeface="Arial" charset="0"/>
              </a:rPr>
              <a:t>? </a:t>
            </a:r>
            <a:endParaRPr lang="cs-CZ" altLang="cs-CZ" sz="2800" b="0" dirty="0">
              <a:latin typeface="Arial" charset="0"/>
            </a:endParaRPr>
          </a:p>
        </p:txBody>
      </p:sp>
      <p:sp>
        <p:nvSpPr>
          <p:cNvPr id="45089" name="AutoShape 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3" y="1988840"/>
            <a:ext cx="6910586" cy="827385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2000" dirty="0" smtClean="0">
                <a:latin typeface="Arial" charset="0"/>
              </a:rPr>
              <a:t>The tendency to interpret new evidence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 smtClean="0">
                <a:latin typeface="Arial" charset="0"/>
              </a:rPr>
              <a:t>     </a:t>
            </a:r>
            <a:r>
              <a:rPr lang="en-US" altLang="cs-CZ" sz="2000" dirty="0" smtClean="0">
                <a:latin typeface="Arial" charset="0"/>
              </a:rPr>
              <a:t>as confirmation of one's existing beliefs or theories</a:t>
            </a:r>
            <a:r>
              <a:rPr lang="en-US" altLang="cs-CZ" sz="2400" dirty="0" smtClean="0">
                <a:latin typeface="Arial" charset="0"/>
              </a:rPr>
              <a:t>.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5090" name="AutoShape 3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3" y="3140075"/>
            <a:ext cx="6910585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</a:t>
            </a:r>
            <a:r>
              <a:rPr lang="cs-CZ" altLang="cs-CZ" sz="2400" dirty="0" smtClean="0">
                <a:latin typeface="Arial" charset="0"/>
              </a:rPr>
              <a:t>)</a:t>
            </a:r>
            <a:r>
              <a:rPr lang="en-US" altLang="cs-CZ" sz="2400" dirty="0" smtClean="0">
                <a:latin typeface="Arial" charset="0"/>
              </a:rPr>
              <a:t> </a:t>
            </a:r>
            <a:r>
              <a:rPr lang="en-US" altLang="cs-CZ" sz="2000" dirty="0" smtClean="0">
                <a:latin typeface="Arial" charset="0"/>
              </a:rPr>
              <a:t>Deliberately constructing lies, in the form of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en-US" altLang="cs-CZ" sz="2000" dirty="0" smtClean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 </a:t>
            </a:r>
            <a:r>
              <a:rPr lang="en-US" altLang="cs-CZ" sz="2000" dirty="0" smtClean="0">
                <a:latin typeface="Arial" charset="0"/>
              </a:rPr>
              <a:t>news articles, meant to mislead the public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5091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9553" y="4231932"/>
            <a:ext cx="6918522" cy="817248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Finding two more sources that support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 smtClean="0">
                <a:latin typeface="Arial" charset="0"/>
              </a:rPr>
              <a:t>     </a:t>
            </a:r>
            <a:r>
              <a:rPr lang="en-US" altLang="cs-CZ" sz="2000" dirty="0" smtClean="0">
                <a:latin typeface="Arial" charset="0"/>
              </a:rPr>
              <a:t>your information</a:t>
            </a:r>
            <a:r>
              <a:rPr lang="en-US" altLang="cs-CZ" sz="2400" dirty="0" smtClean="0">
                <a:latin typeface="Arial" charset="0"/>
              </a:rPr>
              <a:t>.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5092" name="AutoShape 36"/>
          <p:cNvSpPr>
            <a:spLocks noChangeArrowheads="1"/>
          </p:cNvSpPr>
          <p:nvPr/>
        </p:nvSpPr>
        <p:spPr bwMode="auto">
          <a:xfrm>
            <a:off x="7673975" y="2042169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5093" name="AutoShape 37"/>
          <p:cNvSpPr>
            <a:spLocks noChangeArrowheads="1"/>
          </p:cNvSpPr>
          <p:nvPr/>
        </p:nvSpPr>
        <p:spPr bwMode="auto">
          <a:xfrm>
            <a:off x="7705683" y="3175793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5094" name="AutoShape 38"/>
          <p:cNvSpPr>
            <a:spLocks noChangeArrowheads="1"/>
          </p:cNvSpPr>
          <p:nvPr/>
        </p:nvSpPr>
        <p:spPr bwMode="auto">
          <a:xfrm>
            <a:off x="7712677" y="424368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5375" name="AutoShape 3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508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8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50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9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50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091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9"/>
          <p:cNvSpPr>
            <a:spLocks noChangeArrowheads="1"/>
          </p:cNvSpPr>
          <p:nvPr/>
        </p:nvSpPr>
        <p:spPr bwMode="auto">
          <a:xfrm>
            <a:off x="0" y="549275"/>
            <a:ext cx="91440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solidFill>
                  <a:schemeClr val="tx2"/>
                </a:solidFill>
                <a:latin typeface="Arial" charset="0"/>
              </a:rPr>
              <a:t>What</a:t>
            </a:r>
            <a:r>
              <a:rPr lang="cs-CZ" altLang="cs-CZ" sz="2800" dirty="0" smtClean="0">
                <a:solidFill>
                  <a:schemeClr val="tx2"/>
                </a:solidFill>
                <a:latin typeface="Arial" charset="0"/>
              </a:rPr>
              <a:t> is </a:t>
            </a:r>
            <a:r>
              <a:rPr lang="cs-CZ" altLang="cs-CZ" sz="2800" dirty="0" err="1" smtClean="0">
                <a:solidFill>
                  <a:schemeClr val="tx2"/>
                </a:solidFill>
                <a:latin typeface="Arial" charset="0"/>
              </a:rPr>
              <a:t>fake</a:t>
            </a:r>
            <a:r>
              <a:rPr lang="cs-CZ" altLang="cs-CZ" sz="2800" dirty="0" smtClean="0">
                <a:solidFill>
                  <a:schemeClr val="tx2"/>
                </a:solidFill>
                <a:latin typeface="Arial" charset="0"/>
              </a:rPr>
              <a:t> news</a:t>
            </a:r>
            <a:r>
              <a:rPr lang="cs-CZ" altLang="cs-CZ" sz="2800" dirty="0" smtClean="0">
                <a:latin typeface="Arial" charset="0"/>
              </a:rPr>
              <a:t>: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38962" name="AutoShape 5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2203450"/>
            <a:ext cx="7667625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457200" indent="-457200" eaLnBrk="1" hangingPunct="1">
              <a:buAutoNum type="alphaLcParenR"/>
            </a:pPr>
            <a:r>
              <a:rPr lang="en-US" altLang="cs-CZ" sz="2000" dirty="0" smtClean="0">
                <a:latin typeface="Arial" charset="0"/>
              </a:rPr>
              <a:t>Content whose main purpose is to attract attention </a:t>
            </a:r>
            <a:endParaRPr lang="cs-CZ" altLang="cs-CZ" sz="2000" dirty="0" smtClean="0">
              <a:latin typeface="Arial" charset="0"/>
            </a:endParaRPr>
          </a:p>
          <a:p>
            <a:pPr marL="0" indent="0" eaLnBrk="1" hangingPunct="1"/>
            <a:r>
              <a:rPr lang="cs-CZ" altLang="cs-CZ" sz="2000" dirty="0" smtClean="0">
                <a:latin typeface="Arial" charset="0"/>
              </a:rPr>
              <a:t>       </a:t>
            </a:r>
            <a:r>
              <a:rPr lang="en-US" altLang="cs-CZ" sz="2000" dirty="0" smtClean="0">
                <a:latin typeface="Arial" charset="0"/>
              </a:rPr>
              <a:t>and encourage visitors to click on a link</a:t>
            </a:r>
            <a:r>
              <a:rPr lang="cs-CZ" altLang="cs-CZ" sz="2000" dirty="0" smtClean="0">
                <a:latin typeface="Arial" charset="0"/>
              </a:rPr>
              <a:t>.</a:t>
            </a:r>
            <a:r>
              <a:rPr lang="en-US" altLang="cs-CZ" sz="2000" dirty="0" smtClean="0">
                <a:latin typeface="Arial" charset="0"/>
              </a:rPr>
              <a:t> 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8963" name="AutoShape 5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3103563"/>
            <a:ext cx="766762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smtClean="0">
                <a:latin typeface="Arial" charset="0"/>
              </a:rPr>
              <a:t>  </a:t>
            </a:r>
            <a:r>
              <a:rPr lang="en-US" altLang="cs-CZ" sz="2000" dirty="0" smtClean="0">
                <a:latin typeface="Arial" charset="0"/>
              </a:rPr>
              <a:t>Deliberately constructed lies, in the form of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  </a:t>
            </a:r>
            <a:r>
              <a:rPr lang="en-US" altLang="cs-CZ" sz="2000" dirty="0" smtClean="0">
                <a:latin typeface="Arial" charset="0"/>
              </a:rPr>
              <a:t>news articles, meant to mislead the public.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8964" name="AutoShape 5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58775" y="4005263"/>
            <a:ext cx="7677150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lang="cs-CZ" altLang="cs-CZ" sz="2000" dirty="0" err="1" smtClean="0">
                <a:latin typeface="Arial" charset="0"/>
              </a:rPr>
              <a:t>Content</a:t>
            </a:r>
            <a:r>
              <a:rPr lang="en-US" altLang="cs-CZ" sz="2000" dirty="0" smtClean="0">
                <a:latin typeface="Arial" charset="0"/>
              </a:rPr>
              <a:t> that use</a:t>
            </a:r>
            <a:r>
              <a:rPr lang="cs-CZ" altLang="cs-CZ" sz="2000" dirty="0" smtClean="0">
                <a:latin typeface="Arial" charset="0"/>
              </a:rPr>
              <a:t>s</a:t>
            </a:r>
            <a:r>
              <a:rPr lang="en-US" altLang="cs-CZ" sz="2000" dirty="0" smtClean="0">
                <a:latin typeface="Arial" charset="0"/>
              </a:rPr>
              <a:t> humor, irony, exaggeration, ridicule,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</a:t>
            </a:r>
            <a:r>
              <a:rPr lang="en-US" altLang="cs-CZ" sz="2000" dirty="0" smtClean="0">
                <a:latin typeface="Arial" charset="0"/>
              </a:rPr>
              <a:t>and false information to comment on current events. 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8965" name="AutoShape 53"/>
          <p:cNvSpPr>
            <a:spLocks noChangeArrowheads="1"/>
          </p:cNvSpPr>
          <p:nvPr/>
        </p:nvSpPr>
        <p:spPr bwMode="auto">
          <a:xfrm>
            <a:off x="8172450" y="209708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8966" name="AutoShape 54"/>
          <p:cNvSpPr>
            <a:spLocks noChangeArrowheads="1"/>
          </p:cNvSpPr>
          <p:nvPr/>
        </p:nvSpPr>
        <p:spPr bwMode="auto">
          <a:xfrm>
            <a:off x="8208963" y="2995613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8967" name="AutoShape 55"/>
          <p:cNvSpPr>
            <a:spLocks noChangeArrowheads="1"/>
          </p:cNvSpPr>
          <p:nvPr/>
        </p:nvSpPr>
        <p:spPr bwMode="auto">
          <a:xfrm>
            <a:off x="8208963" y="38957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6399" name="AutoShape 5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9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6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9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8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6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89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8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96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 What is the best way to prevent </a:t>
            </a:r>
            <a:endParaRPr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fake news from spreading?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52247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62310" y="2150269"/>
            <a:ext cx="6508750" cy="90011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AutoNum type="alphaLcParenR"/>
            </a:pPr>
            <a:r>
              <a:rPr lang="en-US" altLang="cs-CZ" sz="2000" dirty="0" smtClean="0">
                <a:latin typeface="Arial" charset="0"/>
              </a:rPr>
              <a:t>Learn how to identify it and avoid reposting it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52248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82059" y="3429000"/>
            <a:ext cx="6508750" cy="90011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en-US" altLang="cs-CZ" sz="2000" dirty="0" smtClean="0">
                <a:latin typeface="Arial" charset="0"/>
              </a:rPr>
              <a:t>File a law suit against the </a:t>
            </a:r>
            <a:r>
              <a:rPr lang="cs-CZ" altLang="cs-CZ" sz="2000" dirty="0" err="1" smtClean="0">
                <a:latin typeface="Arial" charset="0"/>
              </a:rPr>
              <a:t>author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52249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69963" y="4714682"/>
            <a:ext cx="6518275" cy="90011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Read it all and write your own stories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</a:t>
            </a:r>
            <a:r>
              <a:rPr lang="en-US" altLang="cs-CZ" sz="2000" dirty="0" smtClean="0">
                <a:latin typeface="Arial" charset="0"/>
              </a:rPr>
              <a:t>setting the facts straight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52250" name="AutoShape 26"/>
          <p:cNvSpPr>
            <a:spLocks noChangeArrowheads="1"/>
          </p:cNvSpPr>
          <p:nvPr/>
        </p:nvSpPr>
        <p:spPr bwMode="auto">
          <a:xfrm>
            <a:off x="7704138" y="2239962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2251" name="AutoShape 27"/>
          <p:cNvSpPr>
            <a:spLocks noChangeArrowheads="1"/>
          </p:cNvSpPr>
          <p:nvPr/>
        </p:nvSpPr>
        <p:spPr bwMode="auto">
          <a:xfrm>
            <a:off x="7716581" y="3518693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2252" name="AutoShape 28"/>
          <p:cNvSpPr>
            <a:spLocks noChangeArrowheads="1"/>
          </p:cNvSpPr>
          <p:nvPr/>
        </p:nvSpPr>
        <p:spPr bwMode="auto">
          <a:xfrm>
            <a:off x="7704138" y="480437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7423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2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2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22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2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22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2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24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0" y="549275"/>
            <a:ext cx="91440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Fake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news</a:t>
            </a:r>
            <a:r>
              <a:rPr lang="cs-CZ" altLang="cs-CZ" sz="2800" dirty="0" smtClean="0">
                <a:latin typeface="Arial" charset="0"/>
              </a:rPr>
              <a:t> 500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How can you identify fake news? </a:t>
            </a:r>
            <a:endParaRPr lang="cs-CZ" altLang="cs-CZ" sz="2800" dirty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Give at least 3 </a:t>
            </a:r>
            <a:r>
              <a:rPr lang="cs-CZ" altLang="cs-CZ" sz="2800" dirty="0" err="1" smtClean="0">
                <a:latin typeface="Arial" charset="0"/>
              </a:rPr>
              <a:t>options</a:t>
            </a:r>
            <a:r>
              <a:rPr lang="cs-CZ" altLang="cs-CZ" sz="2800" dirty="0" smtClean="0">
                <a:latin typeface="Arial" charset="0"/>
              </a:rPr>
              <a:t>.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8435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14379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41937" y="2348880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4380" name="AutoShape 12"/>
          <p:cNvSpPr>
            <a:spLocks noChangeArrowheads="1"/>
          </p:cNvSpPr>
          <p:nvPr/>
        </p:nvSpPr>
        <p:spPr bwMode="auto">
          <a:xfrm>
            <a:off x="7993063" y="461645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314381" name="Text Box 13"/>
          <p:cNvSpPr txBox="1">
            <a:spLocks noChangeArrowheads="1"/>
          </p:cNvSpPr>
          <p:nvPr/>
        </p:nvSpPr>
        <p:spPr bwMode="auto">
          <a:xfrm>
            <a:off x="143508" y="3104964"/>
            <a:ext cx="8712968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Get a second opinion from a credible news source with verifiable sources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-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s</a:t>
            </a:r>
            <a:r>
              <a:rPr lang="en-US" altLang="cs-CZ" sz="2400" b="0" dirty="0" err="1" smtClean="0">
                <a:solidFill>
                  <a:srgbClr val="FF2D2D"/>
                </a:solidFill>
                <a:latin typeface="Arial" charset="0"/>
              </a:rPr>
              <a:t>ee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w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ho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e</a:t>
            </a:r>
            <a:r>
              <a:rPr lang="en-US" altLang="cs-CZ" sz="2400" b="0" dirty="0" err="1" smtClean="0">
                <a:solidFill>
                  <a:srgbClr val="FF2D2D"/>
                </a:solidFill>
                <a:latin typeface="Arial" charset="0"/>
              </a:rPr>
              <a:t>lse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i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s </a:t>
            </a:r>
            <a:r>
              <a:rPr lang="cs-CZ" altLang="cs-CZ" sz="2400" b="0" dirty="0">
                <a:solidFill>
                  <a:srgbClr val="FF2D2D"/>
                </a:solidFill>
                <a:latin typeface="Arial" charset="0"/>
              </a:rPr>
              <a:t>r</a:t>
            </a:r>
            <a:r>
              <a:rPr lang="en-US" altLang="cs-CZ" sz="2400" b="0" dirty="0" err="1" smtClean="0">
                <a:solidFill>
                  <a:srgbClr val="FF2D2D"/>
                </a:solidFill>
                <a:latin typeface="Arial" charset="0"/>
              </a:rPr>
              <a:t>eporting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 the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s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tory</a:t>
            </a:r>
            <a:endParaRPr lang="cs-CZ" altLang="cs-CZ" sz="2400" b="0" dirty="0" smtClean="0">
              <a:solidFill>
                <a:srgbClr val="FF2D2D"/>
              </a:solidFill>
              <a:latin typeface="Arial" charset="0"/>
            </a:endParaRPr>
          </a:p>
          <a:p>
            <a:pPr eaLnBrk="1" hangingPunct="1">
              <a:buFontTx/>
              <a:buChar char="-"/>
            </a:pP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Confirm information at a fact-checking site</a:t>
            </a:r>
            <a:endParaRPr lang="cs-CZ" altLang="cs-CZ" sz="2400" b="0" dirty="0" smtClean="0">
              <a:solidFill>
                <a:srgbClr val="FF2D2D"/>
              </a:solidFill>
              <a:latin typeface="Arial" charset="0"/>
            </a:endParaRPr>
          </a:p>
          <a:p>
            <a:pPr eaLnBrk="1" hangingPunct="1">
              <a:buFontTx/>
              <a:buChar char="-"/>
            </a:pP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Check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the source</a:t>
            </a:r>
          </a:p>
          <a:p>
            <a:pPr eaLnBrk="1" hangingPunct="1">
              <a:buFontTx/>
              <a:buChar char="-"/>
            </a:pP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Examine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the evidence – are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ther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facts – quotes from experts, survey data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,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etc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.?</a:t>
            </a:r>
          </a:p>
          <a:p>
            <a:pPr eaLnBrk="1" hangingPunct="1">
              <a:buFontTx/>
              <a:buChar char="-"/>
            </a:pP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Check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the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author</a:t>
            </a:r>
            <a:endParaRPr lang="cs-CZ" altLang="cs-CZ" sz="2400" b="0" dirty="0" smtClean="0">
              <a:solidFill>
                <a:srgbClr val="FF2D2D"/>
              </a:solidFill>
              <a:latin typeface="Arial" charset="0"/>
            </a:endParaRPr>
          </a:p>
          <a:p>
            <a:pPr eaLnBrk="1" hangingPunct="1">
              <a:buFontTx/>
              <a:buChar char="-"/>
            </a:pPr>
            <a:r>
              <a:rPr lang="en-US" altLang="cs-CZ" sz="2400" b="0" dirty="0" smtClean="0">
                <a:solidFill>
                  <a:srgbClr val="FF2D2D"/>
                </a:solidFill>
                <a:latin typeface="Arial" charset="0"/>
              </a:rPr>
              <a:t>Don't take images at face value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–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check</a:t>
            </a:r>
            <a:r>
              <a:rPr lang="cs-CZ" altLang="cs-CZ" sz="2400" b="0" dirty="0" smtClean="0">
                <a:solidFill>
                  <a:srgbClr val="FF2D2D"/>
                </a:solidFill>
                <a:latin typeface="Arial" charset="0"/>
              </a:rPr>
              <a:t> </a:t>
            </a:r>
            <a:r>
              <a:rPr lang="cs-CZ" altLang="cs-CZ" sz="2400" b="0" dirty="0" err="1" smtClean="0">
                <a:solidFill>
                  <a:srgbClr val="FF2D2D"/>
                </a:solidFill>
                <a:latin typeface="Arial" charset="0"/>
              </a:rPr>
              <a:t>them</a:t>
            </a:r>
            <a:endParaRPr lang="cs-CZ" altLang="cs-CZ" sz="2400" b="0" dirty="0">
              <a:solidFill>
                <a:srgbClr val="FF2D2D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43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4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14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314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314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4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4379"/>
                  </p:tgtEl>
                </p:cond>
              </p:nextCondLst>
            </p:seq>
          </p:childTnLst>
        </p:cTn>
      </p:par>
    </p:tnLst>
    <p:bldLst>
      <p:bldP spid="314380" grpId="0" animBg="1"/>
      <p:bldP spid="31438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1"/>
          <p:cNvSpPr>
            <a:spLocks noChangeArrowheads="1"/>
          </p:cNvSpPr>
          <p:nvPr/>
        </p:nvSpPr>
        <p:spPr bwMode="auto">
          <a:xfrm>
            <a:off x="360363" y="368300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100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a </a:t>
            </a:r>
            <a:r>
              <a:rPr lang="cs-CZ" altLang="cs-CZ" sz="2800" dirty="0" err="1" smtClean="0">
                <a:latin typeface="Arial" charset="0"/>
              </a:rPr>
              <a:t>simple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definition</a:t>
            </a:r>
            <a:r>
              <a:rPr lang="cs-CZ" altLang="cs-CZ" sz="2800" dirty="0" smtClean="0">
                <a:latin typeface="Arial" charset="0"/>
              </a:rPr>
              <a:t> of </a:t>
            </a: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9459" name="AutoShape 2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44061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556" y="1916832"/>
            <a:ext cx="6904744" cy="89939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1600" dirty="0" smtClean="0">
                <a:latin typeface="Arial" charset="0"/>
              </a:rPr>
              <a:t>A verbal attack targeting someone because of a group</a:t>
            </a:r>
            <a:r>
              <a:rPr lang="cs-CZ" altLang="cs-CZ" sz="1600" dirty="0">
                <a:latin typeface="Arial" charset="0"/>
              </a:rPr>
              <a:t> </a:t>
            </a:r>
            <a:r>
              <a:rPr lang="en-US" altLang="cs-CZ" sz="1600" dirty="0" smtClean="0">
                <a:latin typeface="Arial" charset="0"/>
              </a:rPr>
              <a:t>they </a:t>
            </a:r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cs-CZ" altLang="cs-CZ" sz="1600" dirty="0">
                <a:latin typeface="Arial" charset="0"/>
              </a:rPr>
              <a:t> </a:t>
            </a:r>
            <a:r>
              <a:rPr lang="cs-CZ" altLang="cs-CZ" sz="1600" dirty="0" smtClean="0">
                <a:latin typeface="Arial" charset="0"/>
              </a:rPr>
              <a:t>    </a:t>
            </a:r>
            <a:r>
              <a:rPr lang="en-US" altLang="cs-CZ" sz="1600" dirty="0" smtClean="0">
                <a:latin typeface="Arial" charset="0"/>
              </a:rPr>
              <a:t>belong to - their race, gender, religion, ability, sexual orientation…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44062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556" y="3140075"/>
            <a:ext cx="6904744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1600" dirty="0" smtClean="0">
                <a:latin typeface="Arial" charset="0"/>
              </a:rPr>
              <a:t>Any </a:t>
            </a:r>
            <a:r>
              <a:rPr lang="cs-CZ" altLang="cs-CZ" sz="1600" dirty="0" err="1" smtClean="0">
                <a:latin typeface="Arial" charset="0"/>
              </a:rPr>
              <a:t>orally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expressed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opinion</a:t>
            </a:r>
            <a:r>
              <a:rPr lang="cs-CZ" altLang="cs-CZ" sz="1600" dirty="0" smtClean="0">
                <a:latin typeface="Arial" charset="0"/>
              </a:rPr>
              <a:t> that </a:t>
            </a:r>
            <a:r>
              <a:rPr lang="cs-CZ" altLang="cs-CZ" sz="1600" dirty="0" err="1" smtClean="0">
                <a:latin typeface="Arial" charset="0"/>
              </a:rPr>
              <a:t>makes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somebody</a:t>
            </a:r>
            <a:r>
              <a:rPr lang="cs-CZ" altLang="cs-CZ" sz="1600" dirty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feel</a:t>
            </a:r>
            <a:r>
              <a:rPr lang="cs-CZ" altLang="cs-CZ" sz="1600" dirty="0" smtClean="0">
                <a:latin typeface="Arial" charset="0"/>
              </a:rPr>
              <a:t> </a:t>
            </a:r>
            <a:r>
              <a:rPr lang="cs-CZ" altLang="cs-CZ" sz="1600" dirty="0" err="1" smtClean="0">
                <a:latin typeface="Arial" charset="0"/>
              </a:rPr>
              <a:t>offended</a:t>
            </a:r>
            <a:r>
              <a:rPr lang="cs-CZ" altLang="cs-CZ" sz="1600" dirty="0" smtClean="0">
                <a:latin typeface="Arial" charset="0"/>
              </a:rPr>
              <a:t> 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44063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75556" y="4041775"/>
            <a:ext cx="691268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dirty="0" smtClean="0">
                <a:latin typeface="Arial" charset="0"/>
              </a:rPr>
              <a:t>Any </a:t>
            </a:r>
            <a:r>
              <a:rPr lang="cs-CZ" altLang="cs-CZ" dirty="0" err="1" smtClean="0">
                <a:latin typeface="Arial" charset="0"/>
              </a:rPr>
              <a:t>speech</a:t>
            </a:r>
            <a:r>
              <a:rPr lang="cs-CZ" altLang="cs-CZ" dirty="0" smtClean="0">
                <a:latin typeface="Arial" charset="0"/>
              </a:rPr>
              <a:t> that </a:t>
            </a:r>
            <a:r>
              <a:rPr lang="cs-CZ" altLang="cs-CZ" dirty="0" err="1" smtClean="0">
                <a:latin typeface="Arial" charset="0"/>
              </a:rPr>
              <a:t>uses</a:t>
            </a:r>
            <a:r>
              <a:rPr lang="cs-CZ" altLang="cs-CZ" dirty="0" smtClean="0">
                <a:latin typeface="Arial" charset="0"/>
              </a:rPr>
              <a:t> </a:t>
            </a:r>
            <a:r>
              <a:rPr lang="cs-CZ" altLang="cs-CZ" dirty="0" err="1" smtClean="0">
                <a:latin typeface="Arial" charset="0"/>
              </a:rPr>
              <a:t>insults</a:t>
            </a:r>
            <a:endParaRPr lang="cs-CZ" altLang="cs-CZ" dirty="0">
              <a:latin typeface="Arial" charset="0"/>
            </a:endParaRPr>
          </a:p>
        </p:txBody>
      </p:sp>
      <p:sp>
        <p:nvSpPr>
          <p:cNvPr id="44064" name="AutoShape 32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4065" name="AutoShape 33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4066" name="AutoShape 34"/>
          <p:cNvSpPr>
            <a:spLocks noChangeArrowheads="1"/>
          </p:cNvSpPr>
          <p:nvPr/>
        </p:nvSpPr>
        <p:spPr bwMode="auto">
          <a:xfrm>
            <a:off x="7740650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6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4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4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6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4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4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06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200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 smtClean="0">
                <a:latin typeface="Arial" charset="0"/>
              </a:rPr>
              <a:t>Xenophobia</a:t>
            </a:r>
            <a:r>
              <a:rPr lang="cs-CZ" altLang="cs-CZ" sz="2800" dirty="0" smtClean="0">
                <a:latin typeface="Arial" charset="0"/>
              </a:rPr>
              <a:t>? 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316426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2239963"/>
            <a:ext cx="7380287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a) </a:t>
            </a:r>
            <a:r>
              <a:rPr kumimoji="1" lang="cs-CZ" altLang="cs-CZ" sz="2000" dirty="0" smtClean="0">
                <a:latin typeface="Arial" charset="0"/>
              </a:rPr>
              <a:t>The </a:t>
            </a:r>
            <a:r>
              <a:rPr kumimoji="1" lang="cs-CZ" altLang="cs-CZ" sz="2000" dirty="0" err="1" smtClean="0">
                <a:latin typeface="Arial" charset="0"/>
              </a:rPr>
              <a:t>fear</a:t>
            </a:r>
            <a:r>
              <a:rPr kumimoji="1" lang="cs-CZ" altLang="cs-CZ" sz="2000" dirty="0" smtClean="0">
                <a:latin typeface="Arial" charset="0"/>
              </a:rPr>
              <a:t> of </a:t>
            </a:r>
            <a:r>
              <a:rPr kumimoji="1" lang="cs-CZ" altLang="cs-CZ" sz="2000" dirty="0" err="1" smtClean="0">
                <a:latin typeface="Arial" charset="0"/>
              </a:rPr>
              <a:t>strong</a:t>
            </a:r>
            <a:r>
              <a:rPr kumimoji="1" lang="cs-CZ" altLang="cs-CZ" sz="2000" dirty="0" smtClean="0">
                <a:latin typeface="Arial" charset="0"/>
              </a:rPr>
              <a:t> </a:t>
            </a:r>
            <a:r>
              <a:rPr kumimoji="1" lang="cs-CZ" altLang="cs-CZ" sz="2000" dirty="0" err="1" smtClean="0">
                <a:latin typeface="Arial" charset="0"/>
              </a:rPr>
              <a:t>women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16427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3140075"/>
            <a:ext cx="7380287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 smtClean="0">
                <a:latin typeface="Arial" charset="0"/>
              </a:rPr>
              <a:t>b)</a:t>
            </a:r>
            <a:r>
              <a:rPr lang="en-US" altLang="cs-CZ" sz="2000" dirty="0" smtClean="0">
                <a:latin typeface="Arial" charset="0"/>
              </a:rPr>
              <a:t> The fear or distrust of someone or something </a:t>
            </a:r>
            <a:endParaRPr lang="cs-CZ" altLang="cs-CZ" sz="2000" dirty="0" smtClean="0">
              <a:latin typeface="Arial" charset="0"/>
            </a:endParaRPr>
          </a:p>
          <a:p>
            <a:pPr eaLnBrk="1" hangingPunct="1"/>
            <a:r>
              <a:rPr lang="cs-CZ" altLang="cs-CZ" sz="2000" dirty="0">
                <a:latin typeface="Arial" charset="0"/>
              </a:rPr>
              <a:t> </a:t>
            </a:r>
            <a:r>
              <a:rPr lang="cs-CZ" altLang="cs-CZ" sz="2000" dirty="0" smtClean="0">
                <a:latin typeface="Arial" charset="0"/>
              </a:rPr>
              <a:t>    </a:t>
            </a:r>
            <a:r>
              <a:rPr lang="en-US" altLang="cs-CZ" sz="2000" dirty="0" smtClean="0">
                <a:latin typeface="Arial" charset="0"/>
              </a:rPr>
              <a:t>that is foreign or unknown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16428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60363" y="4207218"/>
            <a:ext cx="7389813" cy="827088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kumimoji="1" lang="cs-CZ" altLang="cs-CZ" sz="2000" dirty="0" smtClean="0">
                <a:latin typeface="Arial" charset="0"/>
              </a:rPr>
              <a:t>The </a:t>
            </a:r>
            <a:r>
              <a:rPr kumimoji="1" lang="cs-CZ" altLang="cs-CZ" sz="2000" dirty="0" err="1" smtClean="0">
                <a:latin typeface="Arial" charset="0"/>
              </a:rPr>
              <a:t>fear</a:t>
            </a:r>
            <a:r>
              <a:rPr kumimoji="1" lang="cs-CZ" altLang="cs-CZ" sz="2000" dirty="0" smtClean="0">
                <a:latin typeface="Arial" charset="0"/>
              </a:rPr>
              <a:t> of </a:t>
            </a:r>
            <a:r>
              <a:rPr kumimoji="1" lang="cs-CZ" altLang="cs-CZ" sz="2000" dirty="0" err="1" smtClean="0">
                <a:latin typeface="Arial" charset="0"/>
              </a:rPr>
              <a:t>immigrants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16429" name="AutoShape 13"/>
          <p:cNvSpPr>
            <a:spLocks noChangeArrowheads="1"/>
          </p:cNvSpPr>
          <p:nvPr/>
        </p:nvSpPr>
        <p:spPr bwMode="auto">
          <a:xfrm>
            <a:off x="7993063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6430" name="AutoShape 14"/>
          <p:cNvSpPr>
            <a:spLocks noChangeArrowheads="1"/>
          </p:cNvSpPr>
          <p:nvPr/>
        </p:nvSpPr>
        <p:spPr bwMode="auto">
          <a:xfrm>
            <a:off x="8047295" y="314007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6431" name="AutoShape 15"/>
          <p:cNvSpPr>
            <a:spLocks noChangeArrowheads="1"/>
          </p:cNvSpPr>
          <p:nvPr/>
        </p:nvSpPr>
        <p:spPr bwMode="auto">
          <a:xfrm>
            <a:off x="8029575" y="4125526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495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6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6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6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6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6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6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642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051" name="AutoShape 49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4875" y="1341438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58" name="AutoShape 50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2838" y="1341438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59" name="AutoShape 50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6038" y="1341438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0" name="AutoShape 508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7650" y="1341438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1" name="AutoShape 509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7200" y="1341438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100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2" name="AutoShape 5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2241550"/>
            <a:ext cx="1435100" cy="900113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3" name="AutoShape 511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78075" y="2241550"/>
            <a:ext cx="1435100" cy="900113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4" name="AutoShape 512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1275" y="2241550"/>
            <a:ext cx="1435100" cy="900113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5" name="AutoShape 513">
            <a:hlinkClick r:id="rId1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2888" y="2241550"/>
            <a:ext cx="1435100" cy="900113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6" name="AutoShape 514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2438" y="2241550"/>
            <a:ext cx="1435100" cy="900113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200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7" name="AutoShape 515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1700" y="3141663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8" name="AutoShape 516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79663" y="3141663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69" name="AutoShape 517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2863" y="3141663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0" name="AutoShape 518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4475" y="3141663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1" name="AutoShape 519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4025" y="3141663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300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2" name="AutoShape 520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4875" y="4041775"/>
            <a:ext cx="1435100" cy="900113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3" name="AutoShape 521">
            <a:hlinkClick r:id="rId1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2838" y="4041775"/>
            <a:ext cx="1435100" cy="900113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4" name="AutoShape 522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6038" y="4041775"/>
            <a:ext cx="1435100" cy="900113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5" name="AutoShape 523">
            <a:hlinkClick r:id="rId20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7650" y="4041775"/>
            <a:ext cx="1435100" cy="900113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6" name="AutoShape 524">
            <a:hlinkClick r:id="rId2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7200" y="4041775"/>
            <a:ext cx="1435100" cy="900113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400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7" name="AutoShape 525">
            <a:hlinkClick r:id="rId2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6463" y="4941888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8" name="AutoShape 526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384425" y="4941888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79" name="AutoShape 527">
            <a:hlinkClick r:id="rId2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857625" y="4941888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0" name="AutoShape 528">
            <a:hlinkClick r:id="rId2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29238" y="4941888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1" name="AutoShape 529">
            <a:hlinkClick r:id="rId2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08788" y="4941888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500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2" name="AutoShape 5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904875" y="404813"/>
            <a:ext cx="1435100" cy="900112"/>
          </a:xfrm>
          <a:prstGeom prst="actionButtonBlank">
            <a:avLst/>
          </a:prstGeom>
          <a:solidFill>
            <a:srgbClr val="FF00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en-US" altLang="cs-CZ" sz="2000" dirty="0" smtClean="0">
                <a:latin typeface="Arial" charset="0"/>
              </a:rPr>
              <a:t>Internet</a:t>
            </a:r>
          </a:p>
          <a:p>
            <a:pPr algn="ctr" eaLnBrk="1" hangingPunct="1"/>
            <a:r>
              <a:rPr lang="en-US" altLang="cs-CZ" sz="2000" dirty="0" smtClean="0">
                <a:latin typeface="Arial" charset="0"/>
              </a:rPr>
              <a:t> Safety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3" name="AutoShape 5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2382838" y="404813"/>
            <a:ext cx="1435100" cy="900112"/>
          </a:xfrm>
          <a:prstGeom prst="actionButtonBlank">
            <a:avLst/>
          </a:prstGeom>
          <a:solidFill>
            <a:srgbClr val="3366FF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Media</a:t>
            </a:r>
          </a:p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Ethics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4" name="AutoShape 5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856038" y="404813"/>
            <a:ext cx="1435100" cy="900112"/>
          </a:xfrm>
          <a:prstGeom prst="actionButtonBlank">
            <a:avLst/>
          </a:prstGeom>
          <a:solidFill>
            <a:srgbClr val="FF9900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Fake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News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5" name="AutoShape 5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5327650" y="404813"/>
            <a:ext cx="1435100" cy="900112"/>
          </a:xfrm>
          <a:prstGeom prst="actionButtonBlank">
            <a:avLst/>
          </a:prstGeom>
          <a:solidFill>
            <a:srgbClr val="66FF66"/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Hate</a:t>
            </a:r>
            <a:endParaRPr lang="cs-CZ" altLang="cs-CZ" sz="2000" dirty="0" smtClean="0">
              <a:latin typeface="Arial" charset="0"/>
            </a:endParaRPr>
          </a:p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Speech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80086" name="AutoShape 53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807200" y="404813"/>
            <a:ext cx="1435100" cy="900112"/>
          </a:xfrm>
          <a:prstGeom prst="actionButtonBlank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000" dirty="0" smtClean="0">
                <a:latin typeface="Arial" charset="0"/>
              </a:rPr>
              <a:t>Some </a:t>
            </a:r>
          </a:p>
          <a:p>
            <a:pPr algn="ctr" eaLnBrk="1" hangingPunct="1"/>
            <a:r>
              <a:rPr lang="cs-CZ" altLang="cs-CZ" sz="2000" dirty="0" err="1" smtClean="0">
                <a:latin typeface="Arial" charset="0"/>
              </a:rPr>
              <a:t>Statistics</a:t>
            </a:r>
            <a:endParaRPr lang="cs-CZ" altLang="cs-CZ" sz="200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00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800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800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8005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5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800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280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280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28005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5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800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280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280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28005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5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800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28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28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28006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00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80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80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8006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800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80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80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800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800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 nodeType="clickPar">
                      <p:stCondLst>
                        <p:cond delay="0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80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80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8006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3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800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 nodeType="clickPar">
                      <p:stCondLst>
                        <p:cond delay="0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80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80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8006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800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 nodeType="clickPar">
                      <p:stCondLst>
                        <p:cond delay="0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800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800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8006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800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 nodeType="clickPar">
                      <p:stCondLst>
                        <p:cond delay="0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800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800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800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00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 nodeType="clickPar">
                      <p:stCondLst>
                        <p:cond delay="0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800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800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800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7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800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 nodeType="clickPar">
                      <p:stCondLst>
                        <p:cond delay="0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800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800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800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800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800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800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800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69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800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2800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800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8007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800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 nodeType="clickPar">
                      <p:stCondLst>
                        <p:cond delay="0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800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800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800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800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 nodeType="clickPar">
                      <p:stCondLst>
                        <p:cond delay="0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2800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2800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28007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2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800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 nodeType="clickPar">
                      <p:stCondLst>
                        <p:cond delay="0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80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80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8007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3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280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 nodeType="clickPar">
                      <p:stCondLst>
                        <p:cond delay="0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2800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2800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2800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4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80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 nodeType="clickPar">
                      <p:stCondLst>
                        <p:cond delay="0"/>
                      </p:stCondLst>
                      <p:childTnLst>
                        <p:par>
                          <p:cTn id="1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280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280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2800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5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80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 nodeType="clickPar">
                      <p:stCondLst>
                        <p:cond delay="0"/>
                      </p:stCondLst>
                      <p:childTnLst>
                        <p:par>
                          <p:cTn id="1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2800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800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2800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6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280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 nodeType="clickPar">
                      <p:stCondLst>
                        <p:cond delay="0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280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280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2800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7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280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 nodeType="clickPar">
                      <p:stCondLst>
                        <p:cond delay="0"/>
                      </p:stCondLst>
                      <p:childTnLst>
                        <p:par>
                          <p:cTn id="1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280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280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2800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2800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 nodeType="clickPar">
                      <p:stCondLst>
                        <p:cond delay="0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280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280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28007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79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2800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 nodeType="clickPar">
                      <p:stCondLst>
                        <p:cond delay="0"/>
                      </p:stCondLst>
                      <p:childTnLst>
                        <p:par>
                          <p:cTn id="1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2800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2800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2800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0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800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 nodeType="clickPar">
                      <p:stCondLst>
                        <p:cond delay="0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2800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2800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28008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2800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 nodeType="clickPar">
                      <p:stCondLst>
                        <p:cond delay="0"/>
                      </p:stCondLst>
                      <p:childTnLst>
                        <p:par>
                          <p:cTn id="1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2000" fill="hold"/>
                                        <p:tgtEl>
                                          <p:spTgt spid="280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280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28008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2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2800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 nodeType="clickPar">
                      <p:stCondLst>
                        <p:cond delay="0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280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280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28008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3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2800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 nodeType="clickPar">
                      <p:stCondLst>
                        <p:cond delay="0"/>
                      </p:stCondLst>
                      <p:childTnLst>
                        <p:par>
                          <p:cTn id="1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280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280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28008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4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2800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 nodeType="clickPar">
                      <p:stCondLst>
                        <p:cond delay="0"/>
                      </p:stCondLst>
                      <p:childTnLst>
                        <p:par>
                          <p:cTn id="2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000" fill="hold"/>
                                        <p:tgtEl>
                                          <p:spTgt spid="2800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2800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000" fill="hold"/>
                                        <p:tgtEl>
                                          <p:spTgt spid="28008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5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2800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 nodeType="clickPar">
                      <p:stCondLst>
                        <p:cond delay="0"/>
                      </p:stCondLst>
                      <p:childTnLst>
                        <p:par>
                          <p:cTn id="2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2000" fill="hold"/>
                                        <p:tgtEl>
                                          <p:spTgt spid="2800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FF"/>
                                      </p:to>
                                    </p:animClr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2800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000" fill="hold"/>
                                        <p:tgtEl>
                                          <p:spTgt spid="2800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0086"/>
                  </p:tgtEl>
                </p:cond>
              </p:nextCondLst>
            </p:seq>
          </p:childTnLst>
        </p:cTn>
      </p:par>
    </p:tnLst>
    <p:bldLst>
      <p:bldP spid="280051" grpId="0" animBg="1"/>
      <p:bldP spid="280058" grpId="0" animBg="1"/>
      <p:bldP spid="280059" grpId="0" animBg="1"/>
      <p:bldP spid="280060" grpId="0" animBg="1"/>
      <p:bldP spid="280061" grpId="0" animBg="1"/>
      <p:bldP spid="280062" grpId="0" animBg="1"/>
      <p:bldP spid="280063" grpId="0" animBg="1"/>
      <p:bldP spid="280064" grpId="0" animBg="1"/>
      <p:bldP spid="280065" grpId="0" animBg="1"/>
      <p:bldP spid="280066" grpId="0" animBg="1"/>
      <p:bldP spid="280067" grpId="0" animBg="1"/>
      <p:bldP spid="280068" grpId="0" animBg="1"/>
      <p:bldP spid="280069" grpId="0" animBg="1"/>
      <p:bldP spid="280070" grpId="0" animBg="1"/>
      <p:bldP spid="280071" grpId="0" animBg="1"/>
      <p:bldP spid="280072" grpId="0" animBg="1"/>
      <p:bldP spid="280073" grpId="0" animBg="1"/>
      <p:bldP spid="280074" grpId="0" animBg="1"/>
      <p:bldP spid="280075" grpId="0" animBg="1"/>
      <p:bldP spid="280076" grpId="0" animBg="1"/>
      <p:bldP spid="280077" grpId="0" animBg="1"/>
      <p:bldP spid="280078" grpId="0" animBg="1"/>
      <p:bldP spid="280079" grpId="0" animBg="1"/>
      <p:bldP spid="280080" grpId="0" animBg="1"/>
      <p:bldP spid="280081" grpId="0" animBg="1"/>
      <p:bldP spid="280082" grpId="0" animBg="1"/>
      <p:bldP spid="280083" grpId="0" animBg="1"/>
      <p:bldP spid="280084" grpId="0" animBg="1"/>
      <p:bldP spid="280085" grpId="0" animBg="1"/>
      <p:bldP spid="28008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 How often is a cyberbully a friend or acquaintance of the victim?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315402" name="AutoShape 1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2455863"/>
            <a:ext cx="722947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smtClean="0">
                <a:latin typeface="Arial" charset="0"/>
              </a:rPr>
              <a:t>Most of the time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5403" name="AutoShape 1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3355975"/>
            <a:ext cx="7229475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err="1" smtClean="0">
                <a:latin typeface="Arial" charset="0"/>
              </a:rPr>
              <a:t>Always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5404" name="AutoShape 1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27038" y="4257675"/>
            <a:ext cx="7240587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About</a:t>
            </a:r>
            <a:r>
              <a:rPr lang="cs-CZ" altLang="cs-CZ" sz="2400" dirty="0" smtClean="0">
                <a:latin typeface="Arial" charset="0"/>
              </a:rPr>
              <a:t> half the time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315405" name="AutoShape 13"/>
          <p:cNvSpPr>
            <a:spLocks noChangeArrowheads="1"/>
          </p:cNvSpPr>
          <p:nvPr/>
        </p:nvSpPr>
        <p:spPr bwMode="auto">
          <a:xfrm>
            <a:off x="7883525" y="23495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5406" name="AutoShape 14"/>
          <p:cNvSpPr>
            <a:spLocks noChangeArrowheads="1"/>
          </p:cNvSpPr>
          <p:nvPr/>
        </p:nvSpPr>
        <p:spPr bwMode="auto">
          <a:xfrm>
            <a:off x="7920038" y="32480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15407" name="AutoShape 15"/>
          <p:cNvSpPr>
            <a:spLocks noChangeArrowheads="1"/>
          </p:cNvSpPr>
          <p:nvPr/>
        </p:nvSpPr>
        <p:spPr bwMode="auto">
          <a:xfrm>
            <a:off x="7920038" y="41481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1519" name="AutoShape 1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5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15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0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5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15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0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15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5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540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900113" y="5876925"/>
            <a:ext cx="79216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cs-CZ" b="0">
              <a:latin typeface="Arial" charset="0"/>
            </a:endParaRPr>
          </a:p>
        </p:txBody>
      </p:sp>
      <p:sp>
        <p:nvSpPr>
          <p:cNvPr id="22531" name="Rectangle 23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What is typically true </a:t>
            </a:r>
            <a:endParaRPr kumimoji="1"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of cyberbullying victims?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49182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8150" y="2572136"/>
            <a:ext cx="7229475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en-US" altLang="cs-CZ" sz="2000" dirty="0" smtClean="0">
                <a:latin typeface="Arial" charset="0"/>
              </a:rPr>
              <a:t>All victims react the same way to cyberbullying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9183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0213" y="3466307"/>
            <a:ext cx="7229475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en-US" altLang="cs-CZ" sz="2000" dirty="0" smtClean="0">
                <a:latin typeface="Arial" charset="0"/>
              </a:rPr>
              <a:t>Most victims don't get upset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9184" name="AutoShape 3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438150" y="4365626"/>
            <a:ext cx="7240587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Most victims don't like to draw attention to themselves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49185" name="AutoShape 33"/>
          <p:cNvSpPr>
            <a:spLocks noChangeArrowheads="1"/>
          </p:cNvSpPr>
          <p:nvPr/>
        </p:nvSpPr>
        <p:spPr bwMode="auto">
          <a:xfrm>
            <a:off x="7883525" y="2499904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9186" name="AutoShape 34"/>
          <p:cNvSpPr>
            <a:spLocks noChangeArrowheads="1"/>
          </p:cNvSpPr>
          <p:nvPr/>
        </p:nvSpPr>
        <p:spPr bwMode="auto">
          <a:xfrm>
            <a:off x="7883525" y="339407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9187" name="AutoShape 35"/>
          <p:cNvSpPr>
            <a:spLocks noChangeArrowheads="1"/>
          </p:cNvSpPr>
          <p:nvPr/>
        </p:nvSpPr>
        <p:spPr bwMode="auto">
          <a:xfrm>
            <a:off x="7883525" y="4293394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2544" name="AutoShape 3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9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9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9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9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9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18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Hate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Speech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smtClean="0">
                <a:latin typeface="Arial" charset="0"/>
              </a:rPr>
              <a:t>500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should</a:t>
            </a:r>
            <a:r>
              <a:rPr lang="cs-CZ" altLang="cs-CZ" sz="2800" dirty="0" smtClean="0">
                <a:latin typeface="Arial" charset="0"/>
              </a:rPr>
              <a:t> a </a:t>
            </a:r>
            <a:r>
              <a:rPr lang="cs-CZ" altLang="cs-CZ" sz="2800" dirty="0" err="1" smtClean="0">
                <a:latin typeface="Arial" charset="0"/>
              </a:rPr>
              <a:t>victim</a:t>
            </a:r>
            <a:r>
              <a:rPr lang="cs-CZ" altLang="cs-CZ" sz="2800" dirty="0" smtClean="0">
                <a:latin typeface="Arial" charset="0"/>
              </a:rPr>
              <a:t> of </a:t>
            </a:r>
            <a:r>
              <a:rPr lang="cs-CZ" altLang="cs-CZ" sz="2800" dirty="0" err="1" smtClean="0">
                <a:latin typeface="Arial" charset="0"/>
              </a:rPr>
              <a:t>cyberbullying</a:t>
            </a:r>
            <a:r>
              <a:rPr lang="cs-CZ" altLang="cs-CZ" sz="2800" dirty="0" smtClean="0">
                <a:latin typeface="Arial" charset="0"/>
              </a:rPr>
              <a:t> do?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Name</a:t>
            </a:r>
            <a:r>
              <a:rPr lang="cs-CZ" altLang="cs-CZ" sz="2800" dirty="0" smtClean="0">
                <a:latin typeface="Arial" charset="0"/>
              </a:rPr>
              <a:t> at least 3 </a:t>
            </a:r>
            <a:r>
              <a:rPr lang="cs-CZ" altLang="cs-CZ" sz="2800" dirty="0" err="1" smtClean="0">
                <a:latin typeface="Arial" charset="0"/>
              </a:rPr>
              <a:t>things</a:t>
            </a:r>
            <a:r>
              <a:rPr lang="cs-CZ" altLang="cs-CZ" sz="2800" dirty="0" smtClean="0">
                <a:latin typeface="Arial" charset="0"/>
              </a:rPr>
              <a:t>.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3555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5020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15056" y="2204864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0207" name="AutoShape 31"/>
          <p:cNvSpPr>
            <a:spLocks noChangeArrowheads="1"/>
          </p:cNvSpPr>
          <p:nvPr/>
        </p:nvSpPr>
        <p:spPr bwMode="auto">
          <a:xfrm>
            <a:off x="4194175" y="494030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0208" name="Text Box 32"/>
          <p:cNvSpPr txBox="1">
            <a:spLocks noChangeArrowheads="1"/>
          </p:cNvSpPr>
          <p:nvPr/>
        </p:nvSpPr>
        <p:spPr bwMode="auto">
          <a:xfrm>
            <a:off x="360363" y="2961147"/>
            <a:ext cx="8424862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85750" indent="-285750" eaLnBrk="1" hangingPunct="1">
              <a:buFontTx/>
              <a:buChar char="-"/>
            </a:pP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Shouldn‘t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respond to the bully. It will encourage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them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to continue</a:t>
            </a:r>
            <a:endParaRPr lang="cs-CZ" altLang="cs-CZ" b="0" dirty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Report and block the person who bothers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them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eaLnBrk="1" hangingPunct="1"/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-  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Keep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proof</a:t>
            </a:r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: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Keep the text or email, and if it's a post 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eaLnBrk="1" hangingPunct="1"/>
            <a:r>
              <a:rPr lang="cs-CZ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    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on a social networking site, get a screen shot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Tell someone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they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trust what happened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Protect yourself by keeping your passwords private</a:t>
            </a:r>
            <a:endParaRPr lang="cs-CZ" altLang="cs-CZ" b="0" dirty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If someone hacked into your profile, change your password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Be very careful which photos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they</a:t>
            </a: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 share online, because a cyberbully may use it against </a:t>
            </a:r>
            <a:r>
              <a:rPr lang="cs-CZ" altLang="cs-CZ" b="0" dirty="0" err="1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them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r>
              <a:rPr lang="en-US" altLang="cs-CZ" b="0" dirty="0" smtClean="0">
                <a:solidFill>
                  <a:srgbClr val="C00000"/>
                </a:solidFill>
                <a:latin typeface="Arial" charset="0"/>
                <a:cs typeface="Times New Roman" pitchFamily="18" charset="0"/>
              </a:rPr>
              <a:t>Do not post personal information such as your address or phone number</a:t>
            </a:r>
            <a:endParaRPr lang="cs-CZ" altLang="cs-CZ" b="0" dirty="0" smtClean="0">
              <a:solidFill>
                <a:srgbClr val="C00000"/>
              </a:solidFill>
              <a:latin typeface="Arial" charset="0"/>
              <a:cs typeface="Times New Roman" pitchFamily="18" charset="0"/>
            </a:endParaRPr>
          </a:p>
          <a:p>
            <a:pPr marL="285750" indent="-285750" eaLnBrk="1" hangingPunct="1">
              <a:buFontTx/>
              <a:buChar char="-"/>
            </a:pPr>
            <a:endParaRPr lang="cs-CZ" altLang="cs-CZ" b="0" dirty="0" smtClean="0">
              <a:latin typeface="Arial" charset="0"/>
              <a:cs typeface="Times New Roman" pitchFamily="18" charset="0"/>
            </a:endParaRPr>
          </a:p>
          <a:p>
            <a:pPr algn="ctr" eaLnBrk="1" hangingPunct="1"/>
            <a:endParaRPr lang="en-US" altLang="cs-CZ" b="0" dirty="0" smtClean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  <a:p>
            <a:pPr algn="ctr" eaLnBrk="1" hangingPunct="1"/>
            <a:endParaRPr lang="el-GR" altLang="cs-CZ" sz="2400" b="0" dirty="0">
              <a:solidFill>
                <a:srgbClr val="FF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0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0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206"/>
                  </p:tgtEl>
                </p:cond>
              </p:nextCondLst>
            </p:seq>
          </p:childTnLst>
        </p:cTn>
      </p:par>
    </p:tnLst>
    <p:bldLst>
      <p:bldP spid="50207" grpId="0" animBg="1"/>
      <p:bldP spid="5020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1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09600" indent="-609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100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400" dirty="0" smtClean="0">
                <a:latin typeface="Arial" charset="0"/>
              </a:rPr>
              <a:t>How many </a:t>
            </a:r>
            <a:r>
              <a:rPr lang="en-US" altLang="cs-CZ" sz="2400" dirty="0" smtClean="0">
                <a:latin typeface="Arial" charset="0"/>
              </a:rPr>
              <a:t>teenagers aged 16 to 19 in the EU</a:t>
            </a:r>
            <a:r>
              <a:rPr lang="cs-CZ" altLang="cs-CZ" sz="2400" dirty="0" smtClean="0">
                <a:latin typeface="Arial" charset="0"/>
              </a:rPr>
              <a:t>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400" dirty="0" smtClean="0">
                <a:latin typeface="Arial" charset="0"/>
              </a:rPr>
              <a:t>are</a:t>
            </a:r>
            <a:r>
              <a:rPr lang="en-US" altLang="cs-CZ" sz="2400" dirty="0" smtClean="0">
                <a:latin typeface="Arial" charset="0"/>
              </a:rPr>
              <a:t> active on social networks</a:t>
            </a:r>
            <a:r>
              <a:rPr lang="cs-CZ" altLang="cs-CZ" sz="2400" dirty="0" smtClean="0">
                <a:latin typeface="Arial" charset="0"/>
              </a:rPr>
              <a:t>*: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4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2239963"/>
            <a:ext cx="5757862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smtClean="0">
                <a:latin typeface="Arial" charset="0"/>
              </a:rPr>
              <a:t>97%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5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3140075"/>
            <a:ext cx="575786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</a:t>
            </a:r>
            <a:r>
              <a:rPr lang="cs-CZ" altLang="cs-CZ" sz="2400" dirty="0" smtClean="0">
                <a:latin typeface="Arial" charset="0"/>
              </a:rPr>
              <a:t>) 67%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4041775"/>
            <a:ext cx="5765800" cy="827385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</a:t>
            </a:r>
            <a:r>
              <a:rPr lang="cs-CZ" altLang="cs-CZ" sz="2400" dirty="0" smtClean="0">
                <a:latin typeface="Arial" charset="0"/>
              </a:rPr>
              <a:t>) 87%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4297" name="AutoShape 25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4298" name="AutoShape 26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54299" name="AutoShape 27"/>
          <p:cNvSpPr>
            <a:spLocks noChangeArrowheads="1"/>
          </p:cNvSpPr>
          <p:nvPr/>
        </p:nvSpPr>
        <p:spPr bwMode="auto">
          <a:xfrm>
            <a:off x="7716022" y="4095104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591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791580" y="5193196"/>
            <a:ext cx="7668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</a:t>
            </a:r>
            <a:r>
              <a:rPr lang="cs-CZ" dirty="0" err="1" smtClean="0"/>
              <a:t>Eurostat</a:t>
            </a:r>
            <a:r>
              <a:rPr lang="cs-CZ" dirty="0" smtClean="0"/>
              <a:t>, shorturl.at/qrKN9</a:t>
            </a:r>
            <a:endParaRPr lang="cs-CZ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42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4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4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4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4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29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200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the most </a:t>
            </a:r>
            <a:r>
              <a:rPr lang="cs-CZ" altLang="cs-CZ" sz="2800" dirty="0" err="1" smtClean="0">
                <a:latin typeface="Arial" charset="0"/>
              </a:rPr>
              <a:t>visited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website</a:t>
            </a:r>
            <a:r>
              <a:rPr lang="cs-CZ" altLang="cs-CZ" sz="2800" dirty="0" smtClean="0">
                <a:latin typeface="Arial" charset="0"/>
              </a:rPr>
              <a:t> </a:t>
            </a:r>
            <a:r>
              <a:rPr lang="cs-CZ" altLang="cs-CZ" sz="2800" dirty="0" err="1" smtClean="0">
                <a:latin typeface="Arial" charset="0"/>
              </a:rPr>
              <a:t>worldwide</a:t>
            </a:r>
            <a:r>
              <a:rPr lang="cs-CZ" altLang="cs-CZ" sz="2800" dirty="0" smtClean="0">
                <a:latin typeface="Arial" charset="0"/>
              </a:rPr>
              <a:t>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5603" name="AutoShape 1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306196" name="AutoShape 2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2274888"/>
            <a:ext cx="5752616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 smtClean="0">
                <a:latin typeface="Arial" charset="0"/>
              </a:rPr>
              <a:t>a) </a:t>
            </a:r>
            <a:r>
              <a:rPr kumimoji="1" lang="cs-CZ" altLang="cs-CZ" sz="2000" dirty="0" err="1" smtClean="0">
                <a:latin typeface="Arial" charset="0"/>
              </a:rPr>
              <a:t>Tmall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06197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3175000"/>
            <a:ext cx="5752616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err="1" smtClean="0">
                <a:latin typeface="Arial" charset="0"/>
              </a:rPr>
              <a:t>YouTube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306198" name="AutoShape 22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4076700"/>
            <a:ext cx="5760554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</a:t>
            </a:r>
            <a:r>
              <a:rPr lang="cs-CZ" altLang="cs-CZ" sz="2000" dirty="0" smtClean="0">
                <a:latin typeface="Arial" charset="0"/>
              </a:rPr>
              <a:t>) Google </a:t>
            </a:r>
            <a:r>
              <a:rPr lang="cs-CZ" altLang="cs-CZ" sz="2000" dirty="0" err="1" smtClean="0">
                <a:latin typeface="Arial" charset="0"/>
              </a:rPr>
              <a:t>Search</a:t>
            </a:r>
            <a:endParaRPr kumimoji="1" lang="cs-CZ" altLang="cs-CZ" sz="2000" dirty="0">
              <a:latin typeface="Arial" charset="0"/>
            </a:endParaRPr>
          </a:p>
        </p:txBody>
      </p:sp>
      <p:sp>
        <p:nvSpPr>
          <p:cNvPr id="306199" name="AutoShape 23"/>
          <p:cNvSpPr>
            <a:spLocks noChangeArrowheads="1"/>
          </p:cNvSpPr>
          <p:nvPr/>
        </p:nvSpPr>
        <p:spPr bwMode="auto">
          <a:xfrm>
            <a:off x="7704138" y="21685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6200" name="AutoShape 24"/>
          <p:cNvSpPr>
            <a:spLocks noChangeArrowheads="1"/>
          </p:cNvSpPr>
          <p:nvPr/>
        </p:nvSpPr>
        <p:spPr bwMode="auto">
          <a:xfrm>
            <a:off x="7740650" y="306705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306201" name="AutoShape 25"/>
          <p:cNvSpPr>
            <a:spLocks noChangeArrowheads="1"/>
          </p:cNvSpPr>
          <p:nvPr/>
        </p:nvSpPr>
        <p:spPr bwMode="auto">
          <a:xfrm>
            <a:off x="7740650" y="3967163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TextovéPole 1"/>
          <p:cNvSpPr txBox="1"/>
          <p:nvPr/>
        </p:nvSpPr>
        <p:spPr>
          <a:xfrm>
            <a:off x="1151620" y="5049180"/>
            <a:ext cx="633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https://en.wikipedia.org/wiki/List_of_most_popular_websites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6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19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6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0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19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6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0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6198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en-US" altLang="cs-CZ" sz="2800" dirty="0" smtClean="0">
                <a:latin typeface="Arial" charset="0"/>
              </a:rPr>
              <a:t>A 2016 Stanford study found that more than 80% of middle school students could not do what?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43031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2239963"/>
            <a:ext cx="5757862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en-US" altLang="cs-CZ" sz="2400" dirty="0" smtClean="0">
                <a:latin typeface="Arial" charset="0"/>
              </a:rPr>
              <a:t>recognize bias in a Tweet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3032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2438" y="3140075"/>
            <a:ext cx="5757862" cy="7921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en-US" altLang="cs-CZ" sz="2400" dirty="0" smtClean="0">
                <a:latin typeface="Arial" charset="0"/>
              </a:rPr>
              <a:t>recognize that sponsored content </a:t>
            </a:r>
            <a:endParaRPr lang="cs-CZ" altLang="cs-CZ" sz="2400" dirty="0" smtClean="0">
              <a:latin typeface="Arial" charset="0"/>
            </a:endParaRPr>
          </a:p>
          <a:p>
            <a:pPr eaLnBrk="1" hangingPunct="1"/>
            <a:r>
              <a:rPr lang="cs-CZ" altLang="cs-CZ" sz="2400" dirty="0" smtClean="0">
                <a:latin typeface="Arial" charset="0"/>
              </a:rPr>
              <a:t>    </a:t>
            </a:r>
            <a:r>
              <a:rPr lang="en-US" altLang="cs-CZ" sz="2400" dirty="0" smtClean="0">
                <a:latin typeface="Arial" charset="0"/>
              </a:rPr>
              <a:t>was not real news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3033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769" y="4217430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recognize</a:t>
            </a:r>
            <a:r>
              <a:rPr lang="cs-CZ" altLang="cs-CZ" sz="2400" dirty="0" smtClean="0">
                <a:latin typeface="Arial" charset="0"/>
              </a:rPr>
              <a:t> a </a:t>
            </a:r>
            <a:r>
              <a:rPr lang="cs-CZ" altLang="cs-CZ" sz="2400" dirty="0" err="1" smtClean="0">
                <a:latin typeface="Arial" charset="0"/>
              </a:rPr>
              <a:t>fake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photograph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43034" name="AutoShape 26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3035" name="AutoShape 27"/>
          <p:cNvSpPr>
            <a:spLocks noChangeArrowheads="1"/>
          </p:cNvSpPr>
          <p:nvPr/>
        </p:nvSpPr>
        <p:spPr bwMode="auto">
          <a:xfrm>
            <a:off x="7740650" y="314007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3036" name="AutoShape 28"/>
          <p:cNvSpPr>
            <a:spLocks noChangeArrowheads="1"/>
          </p:cNvSpPr>
          <p:nvPr/>
        </p:nvSpPr>
        <p:spPr bwMode="auto">
          <a:xfrm>
            <a:off x="7740650" y="414519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6639" name="AutoShape 2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0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3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3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3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3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30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3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03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2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400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smtClean="0">
                <a:latin typeface="Arial" charset="0"/>
              </a:rPr>
              <a:t>Most popular social networks worldwide</a:t>
            </a:r>
            <a:endParaRPr kumimoji="1"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kumimoji="1" lang="cs-CZ" altLang="cs-CZ" sz="2800" dirty="0" smtClean="0">
                <a:latin typeface="Arial" charset="0"/>
              </a:rPr>
              <a:t>(</a:t>
            </a:r>
            <a:r>
              <a:rPr kumimoji="1" lang="en-US" altLang="cs-CZ" sz="2800" dirty="0" smtClean="0">
                <a:latin typeface="Arial" charset="0"/>
              </a:rPr>
              <a:t>as of October 2020</a:t>
            </a:r>
            <a:r>
              <a:rPr kumimoji="1" lang="cs-CZ" altLang="cs-CZ" sz="2800" dirty="0" smtClean="0">
                <a:latin typeface="Arial" charset="0"/>
              </a:rPr>
              <a:t>)*:</a:t>
            </a: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182295" name="AutoShape 2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2274888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err="1" smtClean="0">
                <a:latin typeface="Arial" charset="0"/>
              </a:rPr>
              <a:t>Facebook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18229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3175000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err="1" smtClean="0">
                <a:latin typeface="Arial" charset="0"/>
              </a:rPr>
              <a:t>YouTube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18229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4076700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Whatsapp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182298" name="AutoShape 26"/>
          <p:cNvSpPr>
            <a:spLocks noChangeArrowheads="1"/>
          </p:cNvSpPr>
          <p:nvPr/>
        </p:nvSpPr>
        <p:spPr bwMode="auto">
          <a:xfrm>
            <a:off x="7673975" y="216852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82299" name="AutoShape 27"/>
          <p:cNvSpPr>
            <a:spLocks noChangeArrowheads="1"/>
          </p:cNvSpPr>
          <p:nvPr/>
        </p:nvSpPr>
        <p:spPr bwMode="auto">
          <a:xfrm>
            <a:off x="7710488" y="306705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82300" name="AutoShape 28"/>
          <p:cNvSpPr>
            <a:spLocks noChangeArrowheads="1"/>
          </p:cNvSpPr>
          <p:nvPr/>
        </p:nvSpPr>
        <p:spPr bwMode="auto">
          <a:xfrm>
            <a:off x="7710488" y="3967163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7663" name="AutoShape 3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1295636" y="5193196"/>
            <a:ext cx="6660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* https://www.statista.com/statistics/272014/global-social-networks-ranked-by-number-of-users/</a:t>
            </a:r>
            <a:endParaRPr lang="cs-CZ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22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22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8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9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82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2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297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755650" y="5876925"/>
            <a:ext cx="806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endParaRPr lang="en-US" altLang="cs-CZ" b="0">
              <a:latin typeface="Arial" charset="0"/>
            </a:endParaRPr>
          </a:p>
        </p:txBody>
      </p:sp>
      <p:sp>
        <p:nvSpPr>
          <p:cNvPr id="28675" name="Rectangle 27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Some </a:t>
            </a:r>
            <a:r>
              <a:rPr lang="cs-CZ" altLang="cs-CZ" sz="2800" dirty="0" err="1" smtClean="0">
                <a:latin typeface="Arial" charset="0"/>
              </a:rPr>
              <a:t>Statistics</a:t>
            </a:r>
            <a:r>
              <a:rPr lang="cs-CZ" altLang="cs-CZ" sz="2800" dirty="0" smtClean="0">
                <a:latin typeface="Arial" charset="0"/>
              </a:rPr>
              <a:t> 500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kumimoji="1" lang="en-US" altLang="cs-CZ" sz="2800" dirty="0" err="1" smtClean="0">
                <a:latin typeface="Arial" charset="0"/>
              </a:rPr>
              <a:t>Wh</a:t>
            </a:r>
            <a:r>
              <a:rPr kumimoji="1" lang="cs-CZ" altLang="cs-CZ" sz="2800" dirty="0" err="1" smtClean="0">
                <a:latin typeface="Arial" charset="0"/>
              </a:rPr>
              <a:t>ich</a:t>
            </a:r>
            <a:r>
              <a:rPr kumimoji="1" lang="cs-CZ" altLang="cs-CZ" sz="2800" dirty="0" smtClean="0">
                <a:latin typeface="Arial" charset="0"/>
              </a:rPr>
              <a:t> </a:t>
            </a:r>
            <a:r>
              <a:rPr kumimoji="1" lang="en-US" altLang="cs-CZ" sz="2800" dirty="0" smtClean="0">
                <a:latin typeface="Arial" charset="0"/>
              </a:rPr>
              <a:t>social media is </a:t>
            </a:r>
            <a:r>
              <a:rPr kumimoji="1" lang="cs-CZ" altLang="cs-CZ" sz="2800" dirty="0" err="1" smtClean="0">
                <a:latin typeface="Arial" charset="0"/>
              </a:rPr>
              <a:t>known</a:t>
            </a:r>
            <a:r>
              <a:rPr kumimoji="1" lang="cs-CZ" altLang="cs-CZ" sz="2800" dirty="0" smtClean="0">
                <a:latin typeface="Arial" charset="0"/>
              </a:rPr>
              <a:t> as </a:t>
            </a:r>
            <a:r>
              <a:rPr kumimoji="1" lang="en-US" altLang="cs-CZ" sz="2800" dirty="0" smtClean="0">
                <a:latin typeface="Arial" charset="0"/>
              </a:rPr>
              <a:t>the world’s largest professional network?</a:t>
            </a:r>
            <a:endParaRPr kumimoji="1" lang="cs-CZ" altLang="cs-CZ" sz="2800" dirty="0" smtClean="0">
              <a:latin typeface="Arial" charset="0"/>
            </a:endParaRPr>
          </a:p>
          <a:p>
            <a:pPr algn="ctr" eaLnBrk="1" hangingPunct="1">
              <a:spcBef>
                <a:spcPct val="20000"/>
              </a:spcBef>
            </a:pPr>
            <a:endParaRPr kumimoji="1" lang="cs-CZ" altLang="cs-CZ" sz="2800" dirty="0">
              <a:latin typeface="Arial" charset="0"/>
            </a:endParaRPr>
          </a:p>
        </p:txBody>
      </p:sp>
      <p:sp>
        <p:nvSpPr>
          <p:cNvPr id="28676" name="AutoShape 3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51235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55988" y="3140075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51236" name="AutoShape 36"/>
          <p:cNvSpPr>
            <a:spLocks noChangeArrowheads="1"/>
          </p:cNvSpPr>
          <p:nvPr/>
        </p:nvSpPr>
        <p:spPr bwMode="auto">
          <a:xfrm>
            <a:off x="4194175" y="4940300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51237" name="Text Box 37"/>
          <p:cNvSpPr txBox="1">
            <a:spLocks noChangeArrowheads="1"/>
          </p:cNvSpPr>
          <p:nvPr/>
        </p:nvSpPr>
        <p:spPr bwMode="auto">
          <a:xfrm>
            <a:off x="0" y="395287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kumimoji="1" lang="cs-CZ" altLang="cs-CZ" sz="2400" dirty="0" err="1" smtClean="0">
                <a:solidFill>
                  <a:srgbClr val="FF0000"/>
                </a:solidFill>
                <a:latin typeface="Arial" charset="0"/>
              </a:rPr>
              <a:t>LinkedIn</a:t>
            </a:r>
            <a:endParaRPr kumimoji="1" lang="el-GR" altLang="cs-CZ" sz="24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12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512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5"/>
                  </p:tgtEl>
                </p:cond>
              </p:nextCondLst>
            </p:seq>
          </p:childTnLst>
        </p:cTn>
      </p:par>
    </p:tnLst>
    <p:bldLst>
      <p:bldP spid="51236" grpId="0" animBg="1"/>
      <p:bldP spid="51236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467544" y="836712"/>
            <a:ext cx="7920880" cy="4832092"/>
          </a:xfrm>
          <a:prstGeom prst="rect">
            <a:avLst/>
          </a:prstGeom>
          <a:solidFill>
            <a:srgbClr val="66FF66"/>
          </a:solidFill>
        </p:spPr>
        <p:txBody>
          <a:bodyPr wrap="square" rtlCol="0">
            <a:spAutoFit/>
          </a:bodyPr>
          <a:lstStyle/>
          <a:p>
            <a:r>
              <a:rPr lang="cs-CZ" sz="28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cs-C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Split students into teams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Each team consequently picks a category and a point value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The teacher clicks on the chosen box for the question.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must answer. The teacher may want to set a time limit for answering the question.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 see if the team is correct, the teacher clicks again on the answer.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he teacher clicks the “Back to Board” button on the slide to return to the mainboard.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If the team is correct, they are awarded the point value of the question.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Continue until all questions have been answered. The team with the most points wins.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68119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527255" y="2309722"/>
            <a:ext cx="7753157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Disclaimer:</a:t>
            </a:r>
            <a:b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product only represents the views of the authors and the European Commission cannot be held responsible for any use which may be made of the information contained therein.</a:t>
            </a:r>
            <a:endParaRPr lang="cs-CZ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This work was created for the Erasmus+ project 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WISE AND INVENTIVE  SCREENAGERS – WISA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project. number: 2018-1-CZ01-KA229-048019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By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Simoneta</a:t>
            </a:r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Dembická</a:t>
            </a:r>
            <a:endParaRPr lang="cs-CZ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Biskupské gymnázium Brno a mateřská škola, Czech Republic</a:t>
            </a:r>
            <a:endParaRPr lang="en-US" sz="20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This work is licensed under a Creative Commons Attribution 4.0 International License</a:t>
            </a:r>
          </a:p>
          <a:p>
            <a:endParaRPr lang="cs-CZ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55" y="961186"/>
            <a:ext cx="2957314" cy="134853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78" y="961186"/>
            <a:ext cx="5240572" cy="1152128"/>
          </a:xfrm>
          <a:prstGeom prst="rect">
            <a:avLst/>
          </a:prstGeom>
        </p:spPr>
      </p:pic>
      <p:pic>
        <p:nvPicPr>
          <p:cNvPr id="5" name="Obrázek 4" descr="Creative Commons License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6093296"/>
            <a:ext cx="1008112" cy="3600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4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9144000" cy="719138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cs-CZ" altLang="cs-CZ" sz="2800" b="1" dirty="0" smtClean="0"/>
              <a:t> </a:t>
            </a:r>
            <a:r>
              <a:rPr lang="en-US" altLang="cs-CZ" sz="2800" b="1" dirty="0" smtClean="0"/>
              <a:t>Internet Safety</a:t>
            </a:r>
            <a:r>
              <a:rPr lang="cs-CZ" altLang="cs-CZ" sz="2800" b="1" dirty="0" smtClean="0"/>
              <a:t> 100</a:t>
            </a:r>
            <a:r>
              <a:rPr lang="cs-CZ" altLang="cs-CZ" sz="2800" b="1" dirty="0" smtClean="0"/>
              <a:t>: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GB" b="1" dirty="0"/>
              <a:t>Choose the strongest password from this list</a:t>
            </a:r>
            <a:r>
              <a:rPr lang="cs-CZ" altLang="cs-CZ" sz="2800" b="1" dirty="0" smtClean="0"/>
              <a:t>:</a:t>
            </a:r>
            <a:endParaRPr lang="cs-CZ" altLang="cs-CZ" sz="2800" b="1" baseline="-25000" dirty="0" smtClean="0"/>
          </a:p>
        </p:txBody>
      </p:sp>
      <p:sp>
        <p:nvSpPr>
          <p:cNvPr id="7201" name="AutoShape 33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2239963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err="1" smtClean="0">
                <a:latin typeface="Arial" charset="0"/>
              </a:rPr>
              <a:t>HumptyDumpty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7203" name="AutoShape 3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3140075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smtClean="0">
                <a:latin typeface="Arial" charset="0"/>
              </a:rPr>
              <a:t>HumptyDumpty245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7204" name="AutoShape 3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4041775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err="1" smtClean="0">
                <a:latin typeface="Arial" charset="0"/>
              </a:rPr>
              <a:t>humTdumt</a:t>
            </a:r>
            <a:r>
              <a:rPr lang="cs-CZ" altLang="cs-CZ" sz="2400" dirty="0" smtClean="0">
                <a:latin typeface="Arial" charset="0"/>
              </a:rPr>
              <a:t>$@t0nAwa11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767397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>
            <a:off x="7710488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209" name="AutoShape 41"/>
          <p:cNvSpPr>
            <a:spLocks noChangeArrowheads="1"/>
          </p:cNvSpPr>
          <p:nvPr/>
        </p:nvSpPr>
        <p:spPr bwMode="auto">
          <a:xfrm>
            <a:off x="7710488" y="3932238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4111" name="AutoShape 4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0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31800" y="547688"/>
            <a:ext cx="8229600" cy="1081087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altLang="cs-CZ" sz="2800" b="1" dirty="0" smtClean="0"/>
              <a:t>Internet </a:t>
            </a:r>
            <a:r>
              <a:rPr lang="cs-CZ" altLang="cs-CZ" sz="2800" b="1" dirty="0" err="1" smtClean="0"/>
              <a:t>Safety</a:t>
            </a:r>
            <a:r>
              <a:rPr lang="cs-CZ" altLang="cs-CZ" sz="2800" b="1" dirty="0" smtClean="0"/>
              <a:t> 200</a:t>
            </a:r>
            <a:r>
              <a:rPr lang="cs-CZ" altLang="cs-CZ" sz="2800" b="1" dirty="0" smtClean="0"/>
              <a:t>: </a:t>
            </a:r>
          </a:p>
          <a:p>
            <a:pPr algn="ctr" eaLnBrk="1" hangingPunct="1">
              <a:buFontTx/>
              <a:buNone/>
            </a:pPr>
            <a:r>
              <a:rPr lang="en-US" altLang="cs-CZ" sz="2800" b="1" dirty="0" smtClean="0"/>
              <a:t>Which of the following is a simple way to stay safe online</a:t>
            </a:r>
            <a:r>
              <a:rPr lang="cs-CZ" altLang="cs-CZ" sz="2800" b="1" dirty="0" smtClean="0"/>
              <a:t>:</a:t>
            </a:r>
            <a:endParaRPr lang="cs-CZ" altLang="cs-CZ" sz="2800" b="1" dirty="0" smtClean="0"/>
          </a:p>
        </p:txBody>
      </p:sp>
      <p:sp>
        <p:nvSpPr>
          <p:cNvPr id="5123" name="AutoShape 2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8216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2239963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2000" dirty="0" smtClean="0">
                <a:latin typeface="Arial" charset="0"/>
              </a:rPr>
              <a:t>Don't connect the computer to the internet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821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3140075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b) </a:t>
            </a:r>
            <a:r>
              <a:rPr lang="en-US" altLang="cs-CZ" sz="2000" dirty="0" smtClean="0">
                <a:latin typeface="Arial" charset="0"/>
              </a:rPr>
              <a:t>Don't give out personal information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821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92275" y="4041775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c) </a:t>
            </a:r>
            <a:r>
              <a:rPr lang="en-US" altLang="cs-CZ" sz="2000" dirty="0" smtClean="0">
                <a:latin typeface="Arial" charset="0"/>
              </a:rPr>
              <a:t>Don't leave the computer on overnight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767397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7710488" y="303212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8221" name="AutoShape 29"/>
          <p:cNvSpPr>
            <a:spLocks noChangeArrowheads="1"/>
          </p:cNvSpPr>
          <p:nvPr/>
        </p:nvSpPr>
        <p:spPr bwMode="auto">
          <a:xfrm>
            <a:off x="7710488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1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8"/>
          <p:cNvSpPr>
            <a:spLocks noChangeArrowheads="1"/>
          </p:cNvSpPr>
          <p:nvPr/>
        </p:nvSpPr>
        <p:spPr bwMode="auto">
          <a:xfrm>
            <a:off x="431800" y="547688"/>
            <a:ext cx="8229600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660400" indent="-6604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Internet </a:t>
            </a:r>
            <a:r>
              <a:rPr lang="cs-CZ" altLang="cs-CZ" sz="2800" dirty="0" err="1" smtClean="0">
                <a:latin typeface="Arial" charset="0"/>
              </a:rPr>
              <a:t>Safety</a:t>
            </a:r>
            <a:r>
              <a:rPr lang="cs-CZ" altLang="cs-CZ" sz="2800" dirty="0" smtClean="0">
                <a:latin typeface="Arial" charset="0"/>
              </a:rPr>
              <a:t> 300</a:t>
            </a:r>
            <a:r>
              <a:rPr lang="cs-CZ" altLang="cs-CZ" sz="2800" dirty="0">
                <a:latin typeface="Arial" charset="0"/>
              </a:rPr>
              <a:t>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</a:t>
            </a:r>
            <a:r>
              <a:rPr lang="cs-CZ" altLang="cs-CZ" sz="2800" dirty="0" err="1" smtClean="0">
                <a:latin typeface="Arial" charset="0"/>
              </a:rPr>
              <a:t>phishing</a:t>
            </a:r>
            <a:r>
              <a:rPr lang="cs-CZ" altLang="cs-CZ" sz="2800" dirty="0" smtClean="0">
                <a:latin typeface="Arial" charset="0"/>
              </a:rPr>
              <a:t>?: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19485" name="AutoShape 2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85925" y="2239963"/>
            <a:ext cx="5757863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</a:t>
            </a:r>
            <a:r>
              <a:rPr lang="en-US" altLang="cs-CZ" sz="1600" dirty="0" smtClean="0">
                <a:latin typeface="Arial" charset="0"/>
              </a:rPr>
              <a:t>Sending a program which replicates itself and </a:t>
            </a:r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en-US" altLang="cs-CZ" sz="1600" dirty="0" smtClean="0">
                <a:latin typeface="Arial" charset="0"/>
              </a:rPr>
              <a:t>spreads to other computers via attachments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19486" name="AutoShape 3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85925" y="3140075"/>
            <a:ext cx="5757863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b)</a:t>
            </a:r>
            <a:r>
              <a:rPr lang="en-US" altLang="cs-CZ" sz="2400" dirty="0" smtClean="0">
                <a:latin typeface="Arial" charset="0"/>
              </a:rPr>
              <a:t> </a:t>
            </a:r>
            <a:r>
              <a:rPr lang="en-US" altLang="cs-CZ" sz="1600" dirty="0" smtClean="0">
                <a:latin typeface="Arial" charset="0"/>
              </a:rPr>
              <a:t>Sending an email designed to trick the recipient </a:t>
            </a:r>
            <a:endParaRPr lang="cs-CZ" altLang="cs-CZ" sz="1600" dirty="0" smtClean="0">
              <a:latin typeface="Arial" charset="0"/>
            </a:endParaRPr>
          </a:p>
          <a:p>
            <a:pPr eaLnBrk="1" hangingPunct="1"/>
            <a:r>
              <a:rPr lang="en-US" altLang="cs-CZ" sz="1600" dirty="0" smtClean="0">
                <a:latin typeface="Arial" charset="0"/>
              </a:rPr>
              <a:t>into giving away personal information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19487" name="AutoShape 3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685925" y="4041775"/>
            <a:ext cx="5765800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en-US" altLang="cs-CZ" sz="1600" dirty="0" smtClean="0">
                <a:latin typeface="Arial" charset="0"/>
              </a:rPr>
              <a:t>Controlling a computer without the user's knowledge</a:t>
            </a:r>
            <a:endParaRPr lang="cs-CZ" altLang="cs-CZ" sz="1600" dirty="0">
              <a:latin typeface="Arial" charset="0"/>
            </a:endParaRPr>
          </a:p>
        </p:txBody>
      </p:sp>
      <p:sp>
        <p:nvSpPr>
          <p:cNvPr id="19488" name="AutoShape 32"/>
          <p:cNvSpPr>
            <a:spLocks noChangeArrowheads="1"/>
          </p:cNvSpPr>
          <p:nvPr/>
        </p:nvSpPr>
        <p:spPr bwMode="auto">
          <a:xfrm>
            <a:off x="7667625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9489" name="AutoShape 33"/>
          <p:cNvSpPr>
            <a:spLocks noChangeArrowheads="1"/>
          </p:cNvSpPr>
          <p:nvPr/>
        </p:nvSpPr>
        <p:spPr bwMode="auto">
          <a:xfrm>
            <a:off x="7704138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9490" name="AutoShape 34"/>
          <p:cNvSpPr>
            <a:spLocks noChangeArrowheads="1"/>
          </p:cNvSpPr>
          <p:nvPr/>
        </p:nvSpPr>
        <p:spPr bwMode="auto">
          <a:xfrm>
            <a:off x="7704138" y="3932238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6159" name="AutoShape 3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4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4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9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4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48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547688"/>
            <a:ext cx="8642350" cy="7207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cs-CZ" altLang="cs-CZ" sz="2800" b="1" dirty="0" smtClean="0"/>
              <a:t>Internet </a:t>
            </a:r>
            <a:r>
              <a:rPr lang="cs-CZ" altLang="cs-CZ" sz="2800" b="1" dirty="0" err="1" smtClean="0"/>
              <a:t>Safety</a:t>
            </a:r>
            <a:r>
              <a:rPr lang="cs-CZ" altLang="cs-CZ" sz="2800" b="1" dirty="0" smtClean="0"/>
              <a:t> 400</a:t>
            </a:r>
            <a:r>
              <a:rPr lang="cs-CZ" altLang="cs-CZ" sz="2800" b="1" dirty="0" smtClean="0"/>
              <a:t>: </a:t>
            </a:r>
          </a:p>
          <a:p>
            <a:pPr algn="ctr" eaLnBrk="1" hangingPunct="1">
              <a:buFontTx/>
              <a:buNone/>
            </a:pPr>
            <a:r>
              <a:rPr lang="en-US" altLang="cs-CZ" sz="2800" b="1" dirty="0" smtClean="0"/>
              <a:t>What is used to prevent </a:t>
            </a:r>
            <a:r>
              <a:rPr lang="en-US" altLang="cs-CZ" sz="2800" b="1" dirty="0" err="1" smtClean="0"/>
              <a:t>unauthorised</a:t>
            </a:r>
            <a:r>
              <a:rPr lang="en-US" altLang="cs-CZ" sz="2800" b="1" dirty="0" smtClean="0"/>
              <a:t> communications from a computer?</a:t>
            </a:r>
            <a:r>
              <a:rPr lang="cs-CZ" altLang="cs-CZ" sz="2800" b="1" dirty="0" smtClean="0"/>
              <a:t>:</a:t>
            </a:r>
            <a:endParaRPr lang="cs-CZ" altLang="cs-CZ" sz="2800" b="1" dirty="0" smtClean="0"/>
          </a:p>
        </p:txBody>
      </p:sp>
      <p:sp>
        <p:nvSpPr>
          <p:cNvPr id="20669" name="AutoShape 18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2239963"/>
            <a:ext cx="5752616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a) a firewall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0670" name="AutoShape 190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3140075"/>
            <a:ext cx="5752616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b) a </a:t>
            </a:r>
            <a:r>
              <a:rPr lang="cs-CZ" altLang="cs-CZ" sz="2400" dirty="0" err="1" smtClean="0">
                <a:latin typeface="Arial" charset="0"/>
              </a:rPr>
              <a:t>filter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0671" name="AutoShape 19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727684" y="4041775"/>
            <a:ext cx="5760554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latin typeface="Arial" charset="0"/>
              </a:rPr>
              <a:t>c) anti-virus software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0672" name="AutoShape 192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673" name="AutoShape 193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0674" name="AutoShape 194"/>
          <p:cNvSpPr>
            <a:spLocks noChangeArrowheads="1"/>
          </p:cNvSpPr>
          <p:nvPr/>
        </p:nvSpPr>
        <p:spPr bwMode="auto">
          <a:xfrm>
            <a:off x="7740650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7183" name="AutoShape 19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6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6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6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6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7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0363" y="549275"/>
            <a:ext cx="8424862" cy="684213"/>
          </a:xfrm>
        </p:spPr>
        <p:txBody>
          <a:bodyPr/>
          <a:lstStyle/>
          <a:p>
            <a:pPr marL="533400" indent="-533400" algn="ctr" eaLnBrk="1" hangingPunct="1">
              <a:buFontTx/>
              <a:buNone/>
            </a:pPr>
            <a:r>
              <a:rPr lang="cs-CZ" altLang="cs-CZ" sz="2800" b="1" dirty="0" smtClean="0"/>
              <a:t>Internet </a:t>
            </a:r>
            <a:r>
              <a:rPr lang="cs-CZ" altLang="cs-CZ" sz="2800" b="1" dirty="0" err="1" smtClean="0"/>
              <a:t>Safety</a:t>
            </a:r>
            <a:r>
              <a:rPr lang="cs-CZ" altLang="cs-CZ" sz="2800" b="1" dirty="0" smtClean="0"/>
              <a:t> 500</a:t>
            </a:r>
            <a:r>
              <a:rPr lang="cs-CZ" altLang="cs-CZ" sz="2800" b="1" dirty="0" smtClean="0"/>
              <a:t>: </a:t>
            </a:r>
          </a:p>
          <a:p>
            <a:pPr marL="533400" indent="-533400" algn="ctr" eaLnBrk="1" hangingPunct="1">
              <a:buFontTx/>
              <a:buNone/>
            </a:pPr>
            <a:r>
              <a:rPr lang="en-US" altLang="cs-CZ" sz="2800" b="1" dirty="0" smtClean="0"/>
              <a:t>What could make your digital identity vulnerable</a:t>
            </a:r>
            <a:r>
              <a:rPr lang="cs-CZ" altLang="cs-CZ" sz="2800" b="1" dirty="0" smtClean="0"/>
              <a:t>? </a:t>
            </a:r>
            <a:r>
              <a:rPr lang="cs-CZ" altLang="cs-CZ" sz="2800" b="1" dirty="0" err="1" smtClean="0"/>
              <a:t>Name</a:t>
            </a:r>
            <a:r>
              <a:rPr lang="cs-CZ" altLang="cs-CZ" sz="2800" b="1" dirty="0" smtClean="0"/>
              <a:t> at least 3 </a:t>
            </a:r>
            <a:r>
              <a:rPr lang="cs-CZ" altLang="cs-CZ" sz="2800" b="1" dirty="0" err="1" smtClean="0"/>
              <a:t>different</a:t>
            </a:r>
            <a:r>
              <a:rPr lang="cs-CZ" altLang="cs-CZ" sz="2800" b="1" dirty="0" smtClean="0"/>
              <a:t> </a:t>
            </a:r>
            <a:r>
              <a:rPr lang="cs-CZ" altLang="cs-CZ" sz="2800" b="1" dirty="0" err="1" smtClean="0"/>
              <a:t>things</a:t>
            </a:r>
            <a:r>
              <a:rPr lang="cs-CZ" altLang="cs-CZ" sz="2800" b="1" dirty="0" smtClean="0"/>
              <a:t>.</a:t>
            </a:r>
            <a:endParaRPr lang="cs-CZ" altLang="cs-CZ" sz="2800" b="1" dirty="0" smtClean="0"/>
          </a:p>
        </p:txBody>
      </p:sp>
      <p:sp>
        <p:nvSpPr>
          <p:cNvPr id="22549" name="AutoShape 21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3455988" y="2514617"/>
            <a:ext cx="21955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sz="2400" dirty="0" err="1" smtClean="0">
                <a:latin typeface="Arial" charset="0"/>
              </a:rPr>
              <a:t>Answers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2553" name="AutoShape 25"/>
          <p:cNvSpPr>
            <a:spLocks noChangeArrowheads="1"/>
          </p:cNvSpPr>
          <p:nvPr/>
        </p:nvSpPr>
        <p:spPr bwMode="auto">
          <a:xfrm>
            <a:off x="4194175" y="5085184"/>
            <a:ext cx="755650" cy="720725"/>
          </a:xfrm>
          <a:prstGeom prst="smileyFace">
            <a:avLst>
              <a:gd name="adj" fmla="val 4653"/>
            </a:avLst>
          </a:prstGeom>
          <a:solidFill>
            <a:schemeClr val="bg1"/>
          </a:solidFill>
          <a:ln w="38100">
            <a:solidFill>
              <a:srgbClr val="00FF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/>
          </a:p>
        </p:txBody>
      </p:sp>
      <p:sp>
        <p:nvSpPr>
          <p:cNvPr id="8197" name="AutoShape 2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  <p:sp>
        <p:nvSpPr>
          <p:cNvPr id="22556" name="Text Box 28"/>
          <p:cNvSpPr txBox="1">
            <a:spLocks noChangeArrowheads="1"/>
          </p:cNvSpPr>
          <p:nvPr/>
        </p:nvSpPr>
        <p:spPr bwMode="auto">
          <a:xfrm>
            <a:off x="935596" y="3356992"/>
            <a:ext cx="774086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cap="rnd" algn="ctr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 smtClean="0">
                <a:solidFill>
                  <a:srgbClr val="FF0000"/>
                </a:solidFill>
                <a:latin typeface="Arial" charset="0"/>
              </a:rPr>
              <a:t>-</a:t>
            </a:r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Using public charging stations and Wi-Fi networks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-Shopping on unsecured websites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-Sharing your location/ geotagged photos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-Accepting privacy policies without reading </a:t>
            </a:r>
          </a:p>
          <a:p>
            <a:pPr eaLnBrk="1" hangingPunct="1"/>
            <a:r>
              <a:rPr lang="en-US" altLang="cs-CZ" sz="2400" dirty="0" smtClean="0">
                <a:solidFill>
                  <a:srgbClr val="FF0000"/>
                </a:solidFill>
                <a:latin typeface="Arial" charset="0"/>
              </a:rPr>
              <a:t>them carefully</a:t>
            </a:r>
            <a:endParaRPr lang="en-US" altLang="cs-CZ" sz="2400" dirty="0">
              <a:solidFill>
                <a:srgbClr val="FF0000"/>
              </a:solidFill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5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549"/>
                  </p:tgtEl>
                </p:cond>
              </p:nextCondLst>
            </p:seq>
          </p:childTnLst>
        </p:cTn>
      </p:par>
    </p:tnLst>
    <p:bldLst>
      <p:bldP spid="22553" grpId="0" animBg="1"/>
      <p:bldP spid="2255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4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100: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err="1" smtClean="0">
                <a:latin typeface="Arial" charset="0"/>
              </a:rPr>
              <a:t>What</a:t>
            </a:r>
            <a:r>
              <a:rPr lang="cs-CZ" altLang="cs-CZ" sz="2800" dirty="0" smtClean="0">
                <a:latin typeface="Arial" charset="0"/>
              </a:rPr>
              <a:t> is copyright?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3577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2239963"/>
            <a:ext cx="6869112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a) </a:t>
            </a:r>
            <a:r>
              <a:rPr lang="cs-CZ" altLang="cs-CZ" sz="2000" dirty="0" smtClean="0">
                <a:latin typeface="Arial" charset="0"/>
              </a:rPr>
              <a:t>A </a:t>
            </a:r>
            <a:r>
              <a:rPr lang="cs-CZ" altLang="cs-CZ" sz="2000" dirty="0" err="1" smtClean="0">
                <a:latin typeface="Arial" charset="0"/>
              </a:rPr>
              <a:t>right</a:t>
            </a:r>
            <a:r>
              <a:rPr lang="cs-CZ" altLang="cs-CZ" sz="2000" dirty="0" smtClean="0">
                <a:latin typeface="Arial" charset="0"/>
              </a:rPr>
              <a:t> to copy </a:t>
            </a:r>
            <a:r>
              <a:rPr lang="cs-CZ" altLang="cs-CZ" sz="2000" dirty="0" err="1" smtClean="0">
                <a:latin typeface="Arial" charset="0"/>
              </a:rPr>
              <a:t>everything</a:t>
            </a:r>
            <a:r>
              <a:rPr lang="cs-CZ" altLang="cs-CZ" sz="2000" dirty="0" smtClean="0">
                <a:latin typeface="Arial" charset="0"/>
              </a:rPr>
              <a:t> you </a:t>
            </a:r>
            <a:r>
              <a:rPr lang="cs-CZ" altLang="cs-CZ" sz="2000" dirty="0" err="1" smtClean="0">
                <a:latin typeface="Arial" charset="0"/>
              </a:rPr>
              <a:t>find</a:t>
            </a:r>
            <a:r>
              <a:rPr lang="cs-CZ" altLang="cs-CZ" sz="2000" dirty="0" smtClean="0">
                <a:latin typeface="Arial" charset="0"/>
              </a:rPr>
              <a:t> on the Internet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3578" name="AutoShape 26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11188" y="3140075"/>
            <a:ext cx="6869112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b) </a:t>
            </a:r>
            <a:r>
              <a:rPr lang="cs-CZ" altLang="cs-CZ" sz="2000" dirty="0" smtClean="0">
                <a:latin typeface="Arial" charset="0"/>
              </a:rPr>
              <a:t>A l</a:t>
            </a:r>
            <a:r>
              <a:rPr lang="en-US" altLang="cs-CZ" sz="2000" dirty="0" err="1" smtClean="0">
                <a:latin typeface="Arial" charset="0"/>
              </a:rPr>
              <a:t>egal</a:t>
            </a:r>
            <a:r>
              <a:rPr lang="en-US" altLang="cs-CZ" sz="2000" dirty="0" smtClean="0">
                <a:latin typeface="Arial" charset="0"/>
              </a:rPr>
              <a:t> right of the owner of intellectual property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3579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09600" y="4041775"/>
            <a:ext cx="6878638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000" dirty="0">
                <a:latin typeface="Arial" charset="0"/>
              </a:rPr>
              <a:t>c) </a:t>
            </a:r>
            <a:r>
              <a:rPr lang="cs-CZ" altLang="cs-CZ" sz="2000" dirty="0" smtClean="0">
                <a:latin typeface="Arial" charset="0"/>
              </a:rPr>
              <a:t>A </a:t>
            </a:r>
            <a:r>
              <a:rPr lang="cs-CZ" altLang="cs-CZ" sz="2000" dirty="0" err="1" smtClean="0">
                <a:latin typeface="Arial" charset="0"/>
              </a:rPr>
              <a:t>right</a:t>
            </a:r>
            <a:r>
              <a:rPr lang="cs-CZ" altLang="cs-CZ" sz="2000" dirty="0" smtClean="0">
                <a:latin typeface="Arial" charset="0"/>
              </a:rPr>
              <a:t> to make </a:t>
            </a:r>
            <a:r>
              <a:rPr lang="cs-CZ" altLang="cs-CZ" sz="2000" dirty="0" err="1" smtClean="0">
                <a:latin typeface="Arial" charset="0"/>
              </a:rPr>
              <a:t>copies</a:t>
            </a:r>
            <a:r>
              <a:rPr lang="cs-CZ" altLang="cs-CZ" sz="2000" dirty="0" smtClean="0">
                <a:latin typeface="Arial" charset="0"/>
              </a:rPr>
              <a:t> of </a:t>
            </a:r>
            <a:r>
              <a:rPr lang="cs-CZ" altLang="cs-CZ" sz="2000" dirty="0" err="1" smtClean="0">
                <a:latin typeface="Arial" charset="0"/>
              </a:rPr>
              <a:t>your</a:t>
            </a:r>
            <a:r>
              <a:rPr lang="cs-CZ" altLang="cs-CZ" sz="2000" dirty="0" smtClean="0">
                <a:latin typeface="Arial" charset="0"/>
              </a:rPr>
              <a:t> </a:t>
            </a:r>
            <a:r>
              <a:rPr lang="cs-CZ" altLang="cs-CZ" sz="2000" dirty="0" err="1" smtClean="0">
                <a:latin typeface="Arial" charset="0"/>
              </a:rPr>
              <a:t>work</a:t>
            </a:r>
            <a:endParaRPr lang="cs-CZ" altLang="cs-CZ" sz="2000" dirty="0">
              <a:latin typeface="Arial" charset="0"/>
            </a:endParaRPr>
          </a:p>
        </p:txBody>
      </p:sp>
      <p:sp>
        <p:nvSpPr>
          <p:cNvPr id="23580" name="AutoShape 28"/>
          <p:cNvSpPr>
            <a:spLocks noChangeArrowheads="1"/>
          </p:cNvSpPr>
          <p:nvPr/>
        </p:nvSpPr>
        <p:spPr bwMode="auto">
          <a:xfrm>
            <a:off x="7704138" y="2133600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3581" name="AutoShape 29"/>
          <p:cNvSpPr>
            <a:spLocks noChangeArrowheads="1"/>
          </p:cNvSpPr>
          <p:nvPr/>
        </p:nvSpPr>
        <p:spPr bwMode="auto">
          <a:xfrm>
            <a:off x="7740650" y="3032125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3582" name="AutoShape 30"/>
          <p:cNvSpPr>
            <a:spLocks noChangeArrowheads="1"/>
          </p:cNvSpPr>
          <p:nvPr/>
        </p:nvSpPr>
        <p:spPr bwMode="auto">
          <a:xfrm>
            <a:off x="7740650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9231" name="AutoShape 31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5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5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35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579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6"/>
          <p:cNvSpPr>
            <a:spLocks noChangeArrowheads="1"/>
          </p:cNvSpPr>
          <p:nvPr/>
        </p:nvSpPr>
        <p:spPr bwMode="auto">
          <a:xfrm>
            <a:off x="360363" y="549275"/>
            <a:ext cx="8424862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Media </a:t>
            </a:r>
            <a:r>
              <a:rPr lang="cs-CZ" altLang="cs-CZ" sz="2800" dirty="0" err="1" smtClean="0">
                <a:latin typeface="Arial" charset="0"/>
              </a:rPr>
              <a:t>Ethics</a:t>
            </a:r>
            <a:r>
              <a:rPr lang="cs-CZ" altLang="cs-CZ" sz="2800" dirty="0" smtClean="0">
                <a:latin typeface="Arial" charset="0"/>
              </a:rPr>
              <a:t> 200: </a:t>
            </a: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800" dirty="0" smtClean="0">
                <a:latin typeface="Arial" charset="0"/>
              </a:rPr>
              <a:t>How long </a:t>
            </a:r>
            <a:r>
              <a:rPr lang="cs-CZ" altLang="cs-CZ" sz="2800" dirty="0" err="1" smtClean="0">
                <a:latin typeface="Arial" charset="0"/>
              </a:rPr>
              <a:t>does</a:t>
            </a:r>
            <a:r>
              <a:rPr lang="cs-CZ" altLang="cs-CZ" sz="2800" dirty="0" smtClean="0">
                <a:latin typeface="Arial" charset="0"/>
              </a:rPr>
              <a:t> the copyright last?</a:t>
            </a:r>
            <a:endParaRPr lang="cs-CZ" altLang="cs-CZ" sz="2800" dirty="0">
              <a:latin typeface="Arial" charset="0"/>
            </a:endParaRPr>
          </a:p>
        </p:txBody>
      </p:sp>
      <p:sp>
        <p:nvSpPr>
          <p:cNvPr id="24613" name="AutoShape 3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03649" y="2239963"/>
            <a:ext cx="6046490" cy="576262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a) </a:t>
            </a:r>
            <a:r>
              <a:rPr lang="cs-CZ" altLang="cs-CZ" sz="2400" dirty="0" smtClean="0">
                <a:latin typeface="Arial" charset="0"/>
              </a:rPr>
              <a:t>70 </a:t>
            </a:r>
            <a:r>
              <a:rPr lang="cs-CZ" altLang="cs-CZ" sz="2400" dirty="0" err="1" smtClean="0">
                <a:latin typeface="Arial" charset="0"/>
              </a:rPr>
              <a:t>years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after</a:t>
            </a:r>
            <a:r>
              <a:rPr lang="cs-CZ" altLang="cs-CZ" sz="2400" dirty="0" smtClean="0">
                <a:latin typeface="Arial" charset="0"/>
              </a:rPr>
              <a:t> the </a:t>
            </a:r>
            <a:r>
              <a:rPr lang="cs-CZ" altLang="cs-CZ" sz="2400" dirty="0" err="1" smtClean="0">
                <a:latin typeface="Arial" charset="0"/>
              </a:rPr>
              <a:t>death</a:t>
            </a:r>
            <a:r>
              <a:rPr lang="cs-CZ" altLang="cs-CZ" sz="2400" dirty="0" smtClean="0">
                <a:latin typeface="Arial" charset="0"/>
              </a:rPr>
              <a:t> of the </a:t>
            </a:r>
            <a:r>
              <a:rPr lang="cs-CZ" altLang="cs-CZ" sz="2400" dirty="0" err="1" smtClean="0">
                <a:latin typeface="Arial" charset="0"/>
              </a:rPr>
              <a:t>author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4614" name="AutoShape 3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03649" y="3140075"/>
            <a:ext cx="6046489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b) </a:t>
            </a:r>
            <a:r>
              <a:rPr lang="cs-CZ" altLang="cs-CZ" sz="2400" dirty="0" smtClean="0">
                <a:latin typeface="Arial" charset="0"/>
              </a:rPr>
              <a:t>50 </a:t>
            </a:r>
            <a:r>
              <a:rPr lang="cs-CZ" altLang="cs-CZ" sz="2400" dirty="0" err="1" smtClean="0">
                <a:latin typeface="Arial" charset="0"/>
              </a:rPr>
              <a:t>years</a:t>
            </a:r>
            <a:r>
              <a:rPr lang="cs-CZ" altLang="cs-CZ" sz="2400" dirty="0" smtClean="0">
                <a:latin typeface="Arial" charset="0"/>
              </a:rPr>
              <a:t> </a:t>
            </a:r>
            <a:r>
              <a:rPr lang="cs-CZ" altLang="cs-CZ" sz="2400" dirty="0" err="1" smtClean="0">
                <a:latin typeface="Arial" charset="0"/>
              </a:rPr>
              <a:t>after</a:t>
            </a:r>
            <a:r>
              <a:rPr lang="cs-CZ" altLang="cs-CZ" sz="2400" dirty="0" smtClean="0">
                <a:latin typeface="Arial" charset="0"/>
              </a:rPr>
              <a:t> the </a:t>
            </a:r>
            <a:r>
              <a:rPr lang="cs-CZ" altLang="cs-CZ" sz="2400" dirty="0" err="1" smtClean="0">
                <a:latin typeface="Arial" charset="0"/>
              </a:rPr>
              <a:t>death</a:t>
            </a:r>
            <a:r>
              <a:rPr lang="cs-CZ" altLang="cs-CZ" sz="2400" dirty="0" smtClean="0">
                <a:latin typeface="Arial" charset="0"/>
              </a:rPr>
              <a:t> of the </a:t>
            </a:r>
            <a:r>
              <a:rPr lang="cs-CZ" altLang="cs-CZ" sz="2400" dirty="0" err="1" smtClean="0">
                <a:latin typeface="Arial" charset="0"/>
              </a:rPr>
              <a:t>author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4615" name="AutoShape 3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1403649" y="4041775"/>
            <a:ext cx="6054426" cy="576263"/>
          </a:xfrm>
          <a:prstGeom prst="actionButtonBlank">
            <a:avLst/>
          </a:prstGeom>
          <a:solidFill>
            <a:schemeClr val="accent1"/>
          </a:solidFill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Arial" charset="0"/>
              </a:rPr>
              <a:t>c) </a:t>
            </a:r>
            <a:r>
              <a:rPr lang="cs-CZ" altLang="cs-CZ" sz="2400" dirty="0" smtClean="0">
                <a:latin typeface="Arial" charset="0"/>
              </a:rPr>
              <a:t>A </a:t>
            </a:r>
            <a:r>
              <a:rPr lang="cs-CZ" altLang="cs-CZ" sz="2400" dirty="0" err="1" smtClean="0">
                <a:latin typeface="Arial" charset="0"/>
              </a:rPr>
              <a:t>lifetime</a:t>
            </a:r>
            <a:endParaRPr lang="cs-CZ" altLang="cs-CZ" sz="2400" dirty="0">
              <a:latin typeface="Arial" charset="0"/>
            </a:endParaRPr>
          </a:p>
        </p:txBody>
      </p:sp>
      <p:sp>
        <p:nvSpPr>
          <p:cNvPr id="24616" name="AutoShape 40"/>
          <p:cNvSpPr>
            <a:spLocks noChangeArrowheads="1"/>
          </p:cNvSpPr>
          <p:nvPr/>
        </p:nvSpPr>
        <p:spPr bwMode="auto">
          <a:xfrm>
            <a:off x="7673975" y="2133600"/>
            <a:ext cx="755650" cy="7207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617" name="AutoShape 41"/>
          <p:cNvSpPr>
            <a:spLocks noChangeArrowheads="1"/>
          </p:cNvSpPr>
          <p:nvPr/>
        </p:nvSpPr>
        <p:spPr bwMode="auto">
          <a:xfrm>
            <a:off x="7710488" y="3032125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4618" name="AutoShape 42"/>
          <p:cNvSpPr>
            <a:spLocks noChangeArrowheads="1"/>
          </p:cNvSpPr>
          <p:nvPr/>
        </p:nvSpPr>
        <p:spPr bwMode="auto">
          <a:xfrm>
            <a:off x="7710488" y="3932238"/>
            <a:ext cx="755650" cy="720725"/>
          </a:xfrm>
          <a:prstGeom prst="smileyFace">
            <a:avLst>
              <a:gd name="adj" fmla="val -4653"/>
            </a:avLst>
          </a:prstGeom>
          <a:gradFill rotWithShape="1">
            <a:gsLst>
              <a:gs pos="0">
                <a:srgbClr val="FFFFFF"/>
              </a:gs>
              <a:gs pos="50000">
                <a:srgbClr val="FFFF66">
                  <a:alpha val="0"/>
                </a:srgbClr>
              </a:gs>
              <a:gs pos="100000">
                <a:srgbClr val="FFFFFF"/>
              </a:gs>
            </a:gsLst>
            <a:lin ang="18900000" scaled="1"/>
          </a:gradFill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55" name="AutoShape 43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3563938" y="6265863"/>
            <a:ext cx="1979612" cy="366712"/>
          </a:xfrm>
          <a:prstGeom prst="actionButtonBlank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cs-CZ" altLang="cs-CZ" b="0" dirty="0" err="1" smtClean="0">
                <a:latin typeface="Arial" charset="0"/>
              </a:rPr>
              <a:t>Back</a:t>
            </a:r>
            <a:r>
              <a:rPr lang="cs-CZ" altLang="cs-CZ" b="0" dirty="0" smtClean="0">
                <a:latin typeface="Arial" charset="0"/>
              </a:rPr>
              <a:t> to </a:t>
            </a:r>
            <a:r>
              <a:rPr lang="cs-CZ" altLang="cs-CZ" b="0" dirty="0" err="1" smtClean="0">
                <a:latin typeface="Arial" charset="0"/>
              </a:rPr>
              <a:t>board</a:t>
            </a:r>
            <a:endParaRPr lang="cs-CZ" altLang="cs-CZ" b="0" dirty="0">
              <a:latin typeface="Arial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6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1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46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1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46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4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61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50000">
              <a:schemeClr val="accent1">
                <a:alpha val="0"/>
              </a:schemeClr>
            </a:gs>
            <a:gs pos="100000">
              <a:schemeClr val="bg1"/>
            </a:gs>
          </a:gsLst>
          <a:lin ang="18900000" scaled="1"/>
        </a:gradFill>
        <a:ln w="2540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1"/>
            </a:gs>
            <a:gs pos="50000">
              <a:schemeClr val="accent1">
                <a:alpha val="0"/>
              </a:schemeClr>
            </a:gs>
            <a:gs pos="100000">
              <a:schemeClr val="bg1"/>
            </a:gs>
          </a:gsLst>
          <a:lin ang="18900000" scaled="1"/>
        </a:gradFill>
        <a:ln w="25400" cap="rnd" cmpd="sng" algn="ctr">
          <a:solidFill>
            <a:schemeClr val="tx1"/>
          </a:solidFill>
          <a:prstDash val="sysDot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2336</TotalTime>
  <Words>1342</Words>
  <Application>Microsoft Office PowerPoint</Application>
  <PresentationFormat>Předvádění na obrazovce (4:3)</PresentationFormat>
  <Paragraphs>240</Paragraphs>
  <Slides>29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4" baseType="lpstr">
      <vt:lpstr>Times New Roman</vt:lpstr>
      <vt:lpstr>Arial</vt:lpstr>
      <vt:lpstr>Calibri</vt:lpstr>
      <vt:lpstr>Symbol</vt:lpstr>
      <vt:lpstr>Výchozí návrh</vt:lpstr>
      <vt:lpstr>MEDIA LITERACY JEOPARDY!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doma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Riskuj!</dc:title>
  <dc:creator>Milada Teplá (Roštejnská)</dc:creator>
  <dc:description>Dostupné z Metodického portálu www.rvp.cz, ISSN: 1802-4785, financovaného z ESF a státního rozpočtu ČR. Provozováno Výzkumným ústavem pedagogickým v Praze.</dc:description>
  <cp:lastModifiedBy>Dembicka</cp:lastModifiedBy>
  <cp:revision>166</cp:revision>
  <dcterms:created xsi:type="dcterms:W3CDTF">2006-04-06T19:38:29Z</dcterms:created>
  <dcterms:modified xsi:type="dcterms:W3CDTF">2021-01-30T18:14:56Z</dcterms:modified>
</cp:coreProperties>
</file>