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331" r:id="rId2"/>
    <p:sldId id="31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71" r:id="rId12"/>
    <p:sldId id="273" r:id="rId13"/>
    <p:sldId id="274" r:id="rId14"/>
    <p:sldId id="279" r:id="rId15"/>
    <p:sldId id="275" r:id="rId16"/>
    <p:sldId id="284" r:id="rId17"/>
    <p:sldId id="328" r:id="rId18"/>
    <p:sldId id="278" r:id="rId19"/>
    <p:sldId id="330" r:id="rId20"/>
    <p:sldId id="329" r:id="rId21"/>
    <p:sldId id="281" r:id="rId22"/>
    <p:sldId id="282" r:id="rId23"/>
    <p:sldId id="286" r:id="rId24"/>
    <p:sldId id="320" r:id="rId25"/>
    <p:sldId id="277" r:id="rId26"/>
    <p:sldId id="306" r:id="rId27"/>
    <p:sldId id="283" r:id="rId28"/>
    <p:sldId id="333" r:id="rId29"/>
    <p:sldId id="332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66"/>
    <a:srgbClr val="F04510"/>
    <a:srgbClr val="FFCC99"/>
    <a:srgbClr val="FF2D2D"/>
    <a:srgbClr val="3366FF"/>
    <a:srgbClr val="66FF33"/>
    <a:srgbClr val="FF0066"/>
    <a:srgbClr val="FFFF37"/>
    <a:srgbClr val="3333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2" autoAdjust="0"/>
  </p:normalViewPr>
  <p:slideViewPr>
    <p:cSldViewPr snapToObjects="1">
      <p:cViewPr>
        <p:scale>
          <a:sx n="77" d="100"/>
          <a:sy n="77" d="100"/>
        </p:scale>
        <p:origin x="-127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804F3-5ECE-4B34-B3BC-E6835A4555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11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12148-33FB-48D7-8AC4-325F7FB7E4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79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B9BCD-202A-44BA-A249-1C2168DEC1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2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E14A-FB91-4A47-8BA9-F2D2320ED1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85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0B9F3-0B69-44FC-8D5C-7E11187F41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16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E1B9E-F245-41E5-89A9-3F4F7C6D4A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12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A3AF9-E449-4EB3-BF9B-E8F01CC5FB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99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7B43-823A-4546-ADC0-B46B535706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22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C6D7-87C0-4070-A20A-58F41D1B43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3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DFED0-8B98-46A8-BE7E-9C27BD0651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04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1849E-A54F-4E47-B741-F75661FEF8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26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70DD2202-E70E-4727-89D5-97AFCCA830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7.xml"/><Relationship Id="rId3" Type="http://schemas.openxmlformats.org/officeDocument/2006/relationships/slide" Target="slide8.xml"/><Relationship Id="rId21" Type="http://schemas.openxmlformats.org/officeDocument/2006/relationships/slide" Target="slide26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24" Type="http://schemas.openxmlformats.org/officeDocument/2006/relationships/slide" Target="slide17.xml"/><Relationship Id="rId5" Type="http://schemas.openxmlformats.org/officeDocument/2006/relationships/slide" Target="slide18.xml"/><Relationship Id="rId15" Type="http://schemas.openxmlformats.org/officeDocument/2006/relationships/slide" Target="slide20.xml"/><Relationship Id="rId23" Type="http://schemas.openxmlformats.org/officeDocument/2006/relationships/slide" Target="slide12.xml"/><Relationship Id="rId10" Type="http://schemas.openxmlformats.org/officeDocument/2006/relationships/slide" Target="slide19.xml"/><Relationship Id="rId19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slide" Target="slide15.xml"/><Relationship Id="rId22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  <a:solidFill>
            <a:srgbClr val="66FF66"/>
          </a:solidFill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C00000"/>
                </a:solidFill>
              </a:rPr>
              <a:t>MEDIA LITERACY </a:t>
            </a:r>
            <a:r>
              <a:rPr lang="cs-CZ" altLang="cs-CZ" b="1" dirty="0" smtClean="0">
                <a:solidFill>
                  <a:srgbClr val="F04510"/>
                </a:solidFill>
              </a:rPr>
              <a:t>JEOPARDY!</a:t>
            </a:r>
            <a:endParaRPr lang="cs-CZ" altLang="cs-CZ" b="1" dirty="0" smtClean="0">
              <a:solidFill>
                <a:srgbClr val="F0451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5" y="881900"/>
            <a:ext cx="2634444" cy="12013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81900"/>
            <a:ext cx="5240572" cy="115212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85800" y="5589240"/>
            <a:ext cx="532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dirty="0" err="1" smtClean="0"/>
              <a:t>Rules</a:t>
            </a:r>
            <a:r>
              <a:rPr lang="cs-CZ" dirty="0" smtClean="0"/>
              <a:t> are at the last but one </a:t>
            </a:r>
            <a:r>
              <a:rPr lang="cs-CZ" dirty="0" err="1" smtClean="0"/>
              <a:t>slide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1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Media </a:t>
            </a:r>
            <a:r>
              <a:rPr lang="cs-CZ" altLang="cs-CZ" sz="2800" dirty="0" err="1" smtClean="0">
                <a:latin typeface="Arial" charset="0"/>
              </a:rPr>
              <a:t>Ethics</a:t>
            </a:r>
            <a:r>
              <a:rPr lang="cs-CZ" altLang="cs-CZ" sz="2800" dirty="0" smtClean="0">
                <a:latin typeface="Arial" charset="0"/>
              </a:rPr>
              <a:t> 300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cs-CZ" sz="2800" dirty="0" smtClean="0">
                <a:latin typeface="Arial" charset="0"/>
              </a:rPr>
              <a:t>What happens to the work after the copyright time has passed?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11267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3279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3" y="2132013"/>
            <a:ext cx="5508613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a</a:t>
            </a:r>
            <a:r>
              <a:rPr lang="cs-CZ" altLang="cs-CZ" sz="2000" dirty="0" smtClean="0">
                <a:latin typeface="Arial" charset="0"/>
              </a:rPr>
              <a:t>) I</a:t>
            </a:r>
            <a:r>
              <a:rPr lang="en-US" altLang="cs-CZ" sz="2000" dirty="0" smtClean="0">
                <a:latin typeface="Arial" charset="0"/>
              </a:rPr>
              <a:t>t goes into the public domain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2799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3" y="3032125"/>
            <a:ext cx="5508613" cy="7921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b</a:t>
            </a:r>
            <a:r>
              <a:rPr lang="cs-CZ" altLang="cs-CZ" sz="2000" dirty="0" smtClean="0">
                <a:latin typeface="Arial" charset="0"/>
              </a:rPr>
              <a:t>) </a:t>
            </a:r>
            <a:r>
              <a:rPr lang="cs-CZ" altLang="cs-CZ" sz="2000" dirty="0" err="1" smtClean="0">
                <a:latin typeface="Arial" charset="0"/>
              </a:rPr>
              <a:t>It</a:t>
            </a:r>
            <a:r>
              <a:rPr lang="cs-CZ" altLang="cs-CZ" sz="2000" dirty="0" smtClean="0">
                <a:latin typeface="Arial" charset="0"/>
              </a:rPr>
              <a:t> can </a:t>
            </a:r>
            <a:r>
              <a:rPr lang="cs-CZ" altLang="cs-CZ" sz="2000" dirty="0" err="1" smtClean="0">
                <a:latin typeface="Arial" charset="0"/>
              </a:rPr>
              <a:t>be</a:t>
            </a:r>
            <a:r>
              <a:rPr lang="cs-CZ" altLang="cs-CZ" sz="2000" dirty="0" smtClean="0">
                <a:latin typeface="Arial" charset="0"/>
              </a:rPr>
              <a:t> </a:t>
            </a:r>
            <a:r>
              <a:rPr lang="cs-CZ" altLang="cs-CZ" sz="2000" dirty="0" err="1" smtClean="0">
                <a:latin typeface="Arial" charset="0"/>
              </a:rPr>
              <a:t>bought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280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3" y="4149725"/>
            <a:ext cx="5508613" cy="827088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c</a:t>
            </a:r>
            <a:r>
              <a:rPr lang="cs-CZ" altLang="cs-CZ" sz="2000" dirty="0" smtClean="0">
                <a:latin typeface="Arial" charset="0"/>
              </a:rPr>
              <a:t>) The </a:t>
            </a:r>
            <a:r>
              <a:rPr lang="cs-CZ" altLang="cs-CZ" sz="2000" dirty="0" err="1" smtClean="0">
                <a:latin typeface="Arial" charset="0"/>
              </a:rPr>
              <a:t>work</a:t>
            </a:r>
            <a:r>
              <a:rPr lang="cs-CZ" altLang="cs-CZ" sz="2000" dirty="0" smtClean="0">
                <a:latin typeface="Arial" charset="0"/>
              </a:rPr>
              <a:t> </a:t>
            </a:r>
            <a:r>
              <a:rPr lang="cs-CZ" altLang="cs-CZ" sz="2000" dirty="0" err="1" smtClean="0">
                <a:latin typeface="Arial" charset="0"/>
              </a:rPr>
              <a:t>must</a:t>
            </a:r>
            <a:r>
              <a:rPr lang="cs-CZ" altLang="cs-CZ" sz="2000" dirty="0" smtClean="0">
                <a:latin typeface="Arial" charset="0"/>
              </a:rPr>
              <a:t> </a:t>
            </a:r>
            <a:r>
              <a:rPr lang="cs-CZ" altLang="cs-CZ" sz="2000" dirty="0" err="1" smtClean="0">
                <a:latin typeface="Arial" charset="0"/>
              </a:rPr>
              <a:t>be</a:t>
            </a:r>
            <a:r>
              <a:rPr lang="cs-CZ" altLang="cs-CZ" sz="2000" dirty="0" smtClean="0">
                <a:latin typeface="Arial" charset="0"/>
              </a:rPr>
              <a:t> </a:t>
            </a:r>
            <a:r>
              <a:rPr lang="cs-CZ" altLang="cs-CZ" sz="2000" dirty="0" err="1" smtClean="0">
                <a:latin typeface="Arial" charset="0"/>
              </a:rPr>
              <a:t>destroyed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2801" name="AutoShape 33"/>
          <p:cNvSpPr>
            <a:spLocks noChangeArrowheads="1"/>
          </p:cNvSpPr>
          <p:nvPr/>
        </p:nvSpPr>
        <p:spPr bwMode="auto">
          <a:xfrm>
            <a:off x="7596336" y="2072267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2802" name="AutoShape 34"/>
          <p:cNvSpPr>
            <a:spLocks noChangeArrowheads="1"/>
          </p:cNvSpPr>
          <p:nvPr/>
        </p:nvSpPr>
        <p:spPr bwMode="auto">
          <a:xfrm>
            <a:off x="7596336" y="3037509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2803" name="AutoShape 35"/>
          <p:cNvSpPr>
            <a:spLocks noChangeArrowheads="1"/>
          </p:cNvSpPr>
          <p:nvPr/>
        </p:nvSpPr>
        <p:spPr bwMode="auto">
          <a:xfrm>
            <a:off x="7596336" y="418465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4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Media </a:t>
            </a:r>
            <a:r>
              <a:rPr lang="cs-CZ" altLang="cs-CZ" sz="2800" dirty="0" err="1" smtClean="0">
                <a:latin typeface="Arial" charset="0"/>
              </a:rPr>
              <a:t>Ethics</a:t>
            </a:r>
            <a:r>
              <a:rPr lang="cs-CZ" altLang="cs-CZ" sz="2800" dirty="0" smtClean="0">
                <a:latin typeface="Arial" charset="0"/>
              </a:rPr>
              <a:t> 400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cs-CZ" sz="2400" dirty="0" smtClean="0">
                <a:latin typeface="Arial" charset="0"/>
              </a:rPr>
              <a:t>Stealing copyrighted work by downloading or copying it in order to keep, sell, or give it away without permission and without paying</a:t>
            </a:r>
            <a:r>
              <a:rPr lang="cs-CZ" altLang="cs-CZ" sz="2400" dirty="0" smtClean="0">
                <a:latin typeface="Arial" charset="0"/>
              </a:rPr>
              <a:t> is </a:t>
            </a:r>
            <a:r>
              <a:rPr lang="cs-CZ" altLang="cs-CZ" sz="2400" dirty="0" err="1" smtClean="0">
                <a:latin typeface="Arial" charset="0"/>
              </a:rPr>
              <a:t>called</a:t>
            </a:r>
            <a:r>
              <a:rPr lang="cs-CZ" altLang="cs-CZ" sz="2400" dirty="0" smtClean="0">
                <a:latin typeface="Arial" charset="0"/>
              </a:rPr>
              <a:t>: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381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15714" y="2528094"/>
            <a:ext cx="5544617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a</a:t>
            </a:r>
            <a:r>
              <a:rPr lang="cs-CZ" altLang="cs-CZ" sz="2000" dirty="0" smtClean="0">
                <a:latin typeface="Arial" charset="0"/>
              </a:rPr>
              <a:t>) Public </a:t>
            </a:r>
            <a:r>
              <a:rPr lang="cs-CZ" altLang="cs-CZ" sz="2000" dirty="0" err="1" smtClean="0">
                <a:latin typeface="Arial" charset="0"/>
              </a:rPr>
              <a:t>domain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381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15715" y="3373716"/>
            <a:ext cx="5544617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b) </a:t>
            </a:r>
            <a:r>
              <a:rPr lang="cs-CZ" altLang="cs-CZ" sz="2000" dirty="0" err="1" smtClean="0">
                <a:latin typeface="Arial" charset="0"/>
              </a:rPr>
              <a:t>Piracy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3819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15715" y="4239419"/>
            <a:ext cx="5544617" cy="593737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c</a:t>
            </a:r>
            <a:r>
              <a:rPr lang="cs-CZ" altLang="cs-CZ" sz="2000" dirty="0" smtClean="0">
                <a:latin typeface="Arial" charset="0"/>
              </a:rPr>
              <a:t>) </a:t>
            </a:r>
            <a:r>
              <a:rPr lang="cs-CZ" altLang="cs-CZ" sz="2000" dirty="0" err="1" smtClean="0">
                <a:latin typeface="Arial" charset="0"/>
              </a:rPr>
              <a:t>Plagiarism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7794625" y="2455862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3821" name="AutoShape 29"/>
          <p:cNvSpPr>
            <a:spLocks noChangeArrowheads="1"/>
          </p:cNvSpPr>
          <p:nvPr/>
        </p:nvSpPr>
        <p:spPr bwMode="auto">
          <a:xfrm>
            <a:off x="7831138" y="3293954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3822" name="AutoShape 30"/>
          <p:cNvSpPr>
            <a:spLocks noChangeArrowheads="1"/>
          </p:cNvSpPr>
          <p:nvPr/>
        </p:nvSpPr>
        <p:spPr bwMode="auto">
          <a:xfrm>
            <a:off x="7831138" y="4175924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2303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1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Media </a:t>
            </a:r>
            <a:r>
              <a:rPr lang="cs-CZ" altLang="cs-CZ" sz="2800" dirty="0" err="1" smtClean="0">
                <a:latin typeface="Arial" charset="0"/>
              </a:rPr>
              <a:t>Ethics</a:t>
            </a:r>
            <a:r>
              <a:rPr lang="cs-CZ" altLang="cs-CZ" sz="2800" dirty="0" smtClean="0">
                <a:latin typeface="Arial" charset="0"/>
              </a:rPr>
              <a:t> 500</a:t>
            </a:r>
            <a:r>
              <a:rPr lang="cs-CZ" altLang="cs-CZ" sz="2800" dirty="0">
                <a:latin typeface="Arial" charset="0"/>
              </a:rPr>
              <a:t>: </a:t>
            </a:r>
            <a:endParaRPr lang="cs-CZ" altLang="cs-CZ" sz="2800" dirty="0" smtClean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does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this</a:t>
            </a:r>
            <a:r>
              <a:rPr lang="cs-CZ" altLang="cs-CZ" sz="2800" dirty="0" smtClean="0">
                <a:latin typeface="Arial" charset="0"/>
              </a:rPr>
              <a:t> symbol </a:t>
            </a:r>
            <a:r>
              <a:rPr lang="cs-CZ" altLang="cs-CZ" sz="2800" dirty="0" err="1" smtClean="0">
                <a:latin typeface="Arial" charset="0"/>
              </a:rPr>
              <a:t>stand</a:t>
            </a:r>
            <a:r>
              <a:rPr lang="cs-CZ" altLang="cs-CZ" sz="2800" dirty="0" smtClean="0">
                <a:latin typeface="Arial" charset="0"/>
              </a:rPr>
              <a:t> for? 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13315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36893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55988" y="3140075"/>
            <a:ext cx="2195512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400" dirty="0" err="1" smtClean="0">
                <a:latin typeface="Arial" charset="0"/>
              </a:rPr>
              <a:t>Answer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6894" name="AutoShape 30"/>
          <p:cNvSpPr>
            <a:spLocks noChangeArrowheads="1"/>
          </p:cNvSpPr>
          <p:nvPr/>
        </p:nvSpPr>
        <p:spPr bwMode="auto">
          <a:xfrm>
            <a:off x="4194175" y="4616450"/>
            <a:ext cx="755650" cy="720725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3203848" y="3952875"/>
            <a:ext cx="3616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err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Creative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2400" dirty="0" err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Commons</a:t>
            </a:r>
            <a:endParaRPr lang="el-GR" altLang="cs-CZ" sz="2400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1592796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25400" cap="rnd" cmpd="sng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3"/>
                  </p:tgtEl>
                </p:cond>
              </p:nextCondLst>
            </p:seq>
          </p:childTnLst>
        </p:cTn>
      </p:par>
    </p:tnLst>
    <p:bldLst>
      <p:bldP spid="36894" grpId="0" animBg="1"/>
      <p:bldP spid="3689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Fake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news</a:t>
            </a:r>
            <a:r>
              <a:rPr lang="cs-CZ" altLang="cs-CZ" sz="2800" dirty="0" smtClean="0">
                <a:latin typeface="Arial" charset="0"/>
              </a:rPr>
              <a:t> 100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is </a:t>
            </a:r>
            <a:r>
              <a:rPr lang="cs-CZ" altLang="cs-CZ" sz="2800" dirty="0" err="1">
                <a:latin typeface="Arial" charset="0"/>
              </a:rPr>
              <a:t>D</a:t>
            </a:r>
            <a:r>
              <a:rPr lang="cs-CZ" altLang="cs-CZ" sz="2800" dirty="0" err="1" smtClean="0">
                <a:latin typeface="Arial" charset="0"/>
              </a:rPr>
              <a:t>isinformation</a:t>
            </a:r>
            <a:r>
              <a:rPr lang="cs-CZ" altLang="cs-CZ" sz="2800" dirty="0" smtClean="0">
                <a:latin typeface="Arial" charset="0"/>
              </a:rPr>
              <a:t>?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37916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1360" y="2205831"/>
            <a:ext cx="7229475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a) </a:t>
            </a:r>
            <a:r>
              <a:rPr lang="cs-CZ" altLang="cs-CZ" sz="2400" dirty="0" err="1" smtClean="0">
                <a:latin typeface="Arial" charset="0"/>
              </a:rPr>
              <a:t>Honest</a:t>
            </a:r>
            <a:r>
              <a:rPr lang="cs-CZ" altLang="cs-CZ" sz="2400" dirty="0" smtClean="0">
                <a:latin typeface="Arial" charset="0"/>
              </a:rPr>
              <a:t> </a:t>
            </a:r>
            <a:r>
              <a:rPr lang="cs-CZ" altLang="cs-CZ" sz="2400" dirty="0" err="1" smtClean="0">
                <a:latin typeface="Arial" charset="0"/>
              </a:rPr>
              <a:t>mistake</a:t>
            </a:r>
            <a:r>
              <a:rPr lang="cs-CZ" altLang="cs-CZ" sz="2400" dirty="0" smtClean="0">
                <a:latin typeface="Arial" charset="0"/>
              </a:rPr>
              <a:t>, </a:t>
            </a:r>
            <a:r>
              <a:rPr lang="cs-CZ" altLang="cs-CZ" sz="2400" dirty="0" err="1" smtClean="0">
                <a:latin typeface="Arial" charset="0"/>
              </a:rPr>
              <a:t>people</a:t>
            </a:r>
            <a:r>
              <a:rPr lang="cs-CZ" altLang="cs-CZ" sz="2400" dirty="0" smtClean="0">
                <a:latin typeface="Arial" charset="0"/>
              </a:rPr>
              <a:t> make </a:t>
            </a:r>
            <a:r>
              <a:rPr lang="cs-CZ" altLang="cs-CZ" sz="2400" dirty="0" err="1" smtClean="0">
                <a:latin typeface="Arial" charset="0"/>
              </a:rPr>
              <a:t>errors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7917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0213" y="3140075"/>
            <a:ext cx="7229475" cy="7921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b) </a:t>
            </a:r>
            <a:r>
              <a:rPr lang="cs-CZ" altLang="cs-CZ" sz="2400" dirty="0" smtClean="0">
                <a:latin typeface="Arial" charset="0"/>
              </a:rPr>
              <a:t>Any f</a:t>
            </a:r>
            <a:r>
              <a:rPr lang="en-US" altLang="cs-CZ" sz="2400" dirty="0" err="1" smtClean="0">
                <a:latin typeface="Arial" charset="0"/>
              </a:rPr>
              <a:t>alse</a:t>
            </a:r>
            <a:r>
              <a:rPr lang="en-US" altLang="cs-CZ" sz="2400" dirty="0" smtClean="0">
                <a:latin typeface="Arial" charset="0"/>
              </a:rPr>
              <a:t> information that is communicated </a:t>
            </a:r>
            <a:endParaRPr lang="cs-CZ" altLang="cs-CZ" sz="2400" dirty="0" smtClean="0">
              <a:latin typeface="Arial" charset="0"/>
            </a:endParaRPr>
          </a:p>
          <a:p>
            <a:pPr eaLnBrk="1" hangingPunct="1"/>
            <a:r>
              <a:rPr lang="en-US" altLang="cs-CZ" sz="2400" dirty="0" smtClean="0">
                <a:latin typeface="Arial" charset="0"/>
              </a:rPr>
              <a:t>regardless of an intention to deceive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791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0248" y="4289660"/>
            <a:ext cx="7240587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c) </a:t>
            </a:r>
            <a:r>
              <a:rPr lang="cs-CZ" altLang="cs-CZ" sz="2400" dirty="0" err="1" smtClean="0">
                <a:latin typeface="Arial" charset="0"/>
              </a:rPr>
              <a:t>Deliberate</a:t>
            </a:r>
            <a:r>
              <a:rPr lang="cs-CZ" altLang="cs-CZ" sz="2400" dirty="0" smtClean="0">
                <a:latin typeface="Arial" charset="0"/>
              </a:rPr>
              <a:t> </a:t>
            </a:r>
            <a:r>
              <a:rPr lang="cs-CZ" altLang="cs-CZ" sz="2400" dirty="0" err="1" smtClean="0">
                <a:latin typeface="Arial" charset="0"/>
              </a:rPr>
              <a:t>lie</a:t>
            </a:r>
            <a:r>
              <a:rPr lang="cs-CZ" altLang="cs-CZ" sz="2400" dirty="0" smtClean="0">
                <a:latin typeface="Arial" charset="0"/>
              </a:rPr>
              <a:t> </a:t>
            </a:r>
            <a:r>
              <a:rPr lang="cs-CZ" altLang="cs-CZ" sz="2400" dirty="0" err="1" smtClean="0">
                <a:latin typeface="Arial" charset="0"/>
              </a:rPr>
              <a:t>used</a:t>
            </a:r>
            <a:r>
              <a:rPr lang="cs-CZ" altLang="cs-CZ" sz="2400" dirty="0" smtClean="0">
                <a:latin typeface="Arial" charset="0"/>
              </a:rPr>
              <a:t> to </a:t>
            </a:r>
            <a:r>
              <a:rPr lang="cs-CZ" altLang="cs-CZ" sz="2400" dirty="0" err="1" smtClean="0">
                <a:latin typeface="Arial" charset="0"/>
              </a:rPr>
              <a:t>mislead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7919" name="AutoShape 31"/>
          <p:cNvSpPr>
            <a:spLocks noChangeArrowheads="1"/>
          </p:cNvSpPr>
          <p:nvPr/>
        </p:nvSpPr>
        <p:spPr bwMode="auto">
          <a:xfrm>
            <a:off x="7883525" y="21336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7920" name="AutoShape 32"/>
          <p:cNvSpPr>
            <a:spLocks noChangeArrowheads="1"/>
          </p:cNvSpPr>
          <p:nvPr/>
        </p:nvSpPr>
        <p:spPr bwMode="auto">
          <a:xfrm>
            <a:off x="7920038" y="314007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7921" name="AutoShape 33"/>
          <p:cNvSpPr>
            <a:spLocks noChangeArrowheads="1"/>
          </p:cNvSpPr>
          <p:nvPr/>
        </p:nvSpPr>
        <p:spPr bwMode="auto">
          <a:xfrm>
            <a:off x="7939989" y="4217428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4351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2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Fake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news</a:t>
            </a:r>
            <a:r>
              <a:rPr lang="cs-CZ" altLang="cs-CZ" sz="2800" dirty="0" smtClean="0">
                <a:latin typeface="Arial" charset="0"/>
              </a:rPr>
              <a:t> 200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is </a:t>
            </a:r>
            <a:r>
              <a:rPr lang="cs-CZ" altLang="cs-CZ" sz="2800" dirty="0" err="1">
                <a:latin typeface="Arial" charset="0"/>
              </a:rPr>
              <a:t>C</a:t>
            </a:r>
            <a:r>
              <a:rPr lang="cs-CZ" altLang="cs-CZ" sz="2800" dirty="0" err="1" smtClean="0">
                <a:latin typeface="Arial" charset="0"/>
              </a:rPr>
              <a:t>onfirmation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>
                <a:latin typeface="Arial" charset="0"/>
              </a:rPr>
              <a:t>B</a:t>
            </a:r>
            <a:r>
              <a:rPr lang="cs-CZ" altLang="cs-CZ" sz="2800" dirty="0" err="1" smtClean="0">
                <a:latin typeface="Arial" charset="0"/>
              </a:rPr>
              <a:t>ias</a:t>
            </a:r>
            <a:r>
              <a:rPr lang="cs-CZ" altLang="cs-CZ" sz="2800" dirty="0" smtClean="0">
                <a:latin typeface="Arial" charset="0"/>
              </a:rPr>
              <a:t>? </a:t>
            </a:r>
            <a:endParaRPr lang="cs-CZ" altLang="cs-CZ" sz="2800" b="0" dirty="0">
              <a:latin typeface="Arial" charset="0"/>
            </a:endParaRPr>
          </a:p>
        </p:txBody>
      </p:sp>
      <p:sp>
        <p:nvSpPr>
          <p:cNvPr id="45089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553" y="1988840"/>
            <a:ext cx="6910586" cy="827385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a) </a:t>
            </a:r>
            <a:r>
              <a:rPr lang="en-US" altLang="cs-CZ" sz="2000" dirty="0" smtClean="0">
                <a:latin typeface="Arial" charset="0"/>
              </a:rPr>
              <a:t>The tendency to interpret new evidence </a:t>
            </a:r>
            <a:endParaRPr lang="cs-CZ" altLang="cs-CZ" sz="2000" dirty="0" smtClean="0">
              <a:latin typeface="Arial" charset="0"/>
            </a:endParaRPr>
          </a:p>
          <a:p>
            <a:pPr eaLnBrk="1" hangingPunct="1"/>
            <a:r>
              <a:rPr lang="cs-CZ" altLang="cs-CZ" sz="2000" dirty="0" smtClean="0">
                <a:latin typeface="Arial" charset="0"/>
              </a:rPr>
              <a:t>     </a:t>
            </a:r>
            <a:r>
              <a:rPr lang="en-US" altLang="cs-CZ" sz="2000" dirty="0" smtClean="0">
                <a:latin typeface="Arial" charset="0"/>
              </a:rPr>
              <a:t>as confirmation of one's existing beliefs or theories</a:t>
            </a:r>
            <a:r>
              <a:rPr lang="en-US" altLang="cs-CZ" sz="2400" dirty="0" smtClean="0">
                <a:latin typeface="Arial" charset="0"/>
              </a:rPr>
              <a:t>.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4509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553" y="3140075"/>
            <a:ext cx="6910585" cy="7921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</a:t>
            </a:r>
            <a:r>
              <a:rPr lang="cs-CZ" altLang="cs-CZ" sz="2400" dirty="0" smtClean="0">
                <a:latin typeface="Arial" charset="0"/>
              </a:rPr>
              <a:t>)</a:t>
            </a:r>
            <a:r>
              <a:rPr lang="en-US" altLang="cs-CZ" sz="2400" dirty="0" smtClean="0">
                <a:latin typeface="Arial" charset="0"/>
              </a:rPr>
              <a:t> </a:t>
            </a:r>
            <a:r>
              <a:rPr lang="en-US" altLang="cs-CZ" sz="2000" dirty="0" smtClean="0">
                <a:latin typeface="Arial" charset="0"/>
              </a:rPr>
              <a:t>Deliberately constructing lies, in the form of</a:t>
            </a:r>
            <a:endParaRPr lang="cs-CZ" altLang="cs-CZ" sz="2000" dirty="0" smtClean="0">
              <a:latin typeface="Arial" charset="0"/>
            </a:endParaRPr>
          </a:p>
          <a:p>
            <a:pPr eaLnBrk="1" hangingPunct="1"/>
            <a:r>
              <a:rPr lang="en-US" altLang="cs-CZ" sz="2000" dirty="0" smtClean="0">
                <a:latin typeface="Arial" charset="0"/>
              </a:rPr>
              <a:t> </a:t>
            </a:r>
            <a:r>
              <a:rPr lang="cs-CZ" altLang="cs-CZ" sz="2000" dirty="0" smtClean="0">
                <a:latin typeface="Arial" charset="0"/>
              </a:rPr>
              <a:t>    </a:t>
            </a:r>
            <a:r>
              <a:rPr lang="en-US" altLang="cs-CZ" sz="2000" dirty="0" smtClean="0">
                <a:latin typeface="Arial" charset="0"/>
              </a:rPr>
              <a:t>news articles, meant to mislead the public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45091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553" y="4231932"/>
            <a:ext cx="6918522" cy="817248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en-US" altLang="cs-CZ" sz="2000" dirty="0" smtClean="0">
                <a:latin typeface="Arial" charset="0"/>
              </a:rPr>
              <a:t>Finding two more sources that support </a:t>
            </a:r>
            <a:endParaRPr lang="cs-CZ" altLang="cs-CZ" sz="2000" dirty="0" smtClean="0">
              <a:latin typeface="Arial" charset="0"/>
            </a:endParaRPr>
          </a:p>
          <a:p>
            <a:pPr eaLnBrk="1" hangingPunct="1"/>
            <a:r>
              <a:rPr lang="cs-CZ" altLang="cs-CZ" sz="2000" dirty="0" smtClean="0">
                <a:latin typeface="Arial" charset="0"/>
              </a:rPr>
              <a:t>     </a:t>
            </a:r>
            <a:r>
              <a:rPr lang="en-US" altLang="cs-CZ" sz="2000" dirty="0" smtClean="0">
                <a:latin typeface="Arial" charset="0"/>
              </a:rPr>
              <a:t>your information</a:t>
            </a:r>
            <a:r>
              <a:rPr lang="en-US" altLang="cs-CZ" sz="2400" dirty="0" smtClean="0">
                <a:latin typeface="Arial" charset="0"/>
              </a:rPr>
              <a:t>.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45092" name="AutoShape 36"/>
          <p:cNvSpPr>
            <a:spLocks noChangeArrowheads="1"/>
          </p:cNvSpPr>
          <p:nvPr/>
        </p:nvSpPr>
        <p:spPr bwMode="auto">
          <a:xfrm>
            <a:off x="7673975" y="2042169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5093" name="AutoShape 37"/>
          <p:cNvSpPr>
            <a:spLocks noChangeArrowheads="1"/>
          </p:cNvSpPr>
          <p:nvPr/>
        </p:nvSpPr>
        <p:spPr bwMode="auto">
          <a:xfrm>
            <a:off x="7705683" y="3175793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5094" name="AutoShape 38"/>
          <p:cNvSpPr>
            <a:spLocks noChangeArrowheads="1"/>
          </p:cNvSpPr>
          <p:nvPr/>
        </p:nvSpPr>
        <p:spPr bwMode="auto">
          <a:xfrm>
            <a:off x="7712677" y="424368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5375" name="AutoShape 3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8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9"/>
          <p:cNvSpPr>
            <a:spLocks noChangeArrowheads="1"/>
          </p:cNvSpPr>
          <p:nvPr/>
        </p:nvSpPr>
        <p:spPr bwMode="auto">
          <a:xfrm>
            <a:off x="0" y="549275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Fake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news</a:t>
            </a:r>
            <a:r>
              <a:rPr lang="cs-CZ" altLang="cs-CZ" sz="2800" dirty="0" smtClean="0">
                <a:latin typeface="Arial" charset="0"/>
              </a:rPr>
              <a:t> 300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solidFill>
                  <a:schemeClr val="tx2"/>
                </a:solidFill>
                <a:latin typeface="Arial" charset="0"/>
              </a:rPr>
              <a:t>What</a:t>
            </a:r>
            <a:r>
              <a:rPr lang="cs-CZ" altLang="cs-CZ" sz="2800" dirty="0" smtClean="0">
                <a:solidFill>
                  <a:schemeClr val="tx2"/>
                </a:solidFill>
                <a:latin typeface="Arial" charset="0"/>
              </a:rPr>
              <a:t> is </a:t>
            </a:r>
            <a:r>
              <a:rPr lang="cs-CZ" altLang="cs-CZ" sz="2800" dirty="0" err="1" smtClean="0">
                <a:solidFill>
                  <a:schemeClr val="tx2"/>
                </a:solidFill>
                <a:latin typeface="Arial" charset="0"/>
              </a:rPr>
              <a:t>fake</a:t>
            </a:r>
            <a:r>
              <a:rPr lang="cs-CZ" altLang="cs-CZ" sz="2800" dirty="0" smtClean="0">
                <a:solidFill>
                  <a:schemeClr val="tx2"/>
                </a:solidFill>
                <a:latin typeface="Arial" charset="0"/>
              </a:rPr>
              <a:t> news</a:t>
            </a:r>
            <a:r>
              <a:rPr lang="cs-CZ" altLang="cs-CZ" sz="2800" dirty="0" smtClean="0">
                <a:latin typeface="Arial" charset="0"/>
              </a:rPr>
              <a:t>: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38962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0363" y="2203450"/>
            <a:ext cx="7667625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buAutoNum type="alphaLcParenR"/>
            </a:pPr>
            <a:r>
              <a:rPr lang="en-US" altLang="cs-CZ" sz="2000" dirty="0" smtClean="0">
                <a:latin typeface="Arial" charset="0"/>
              </a:rPr>
              <a:t>Content whose main purpose is to attract attention </a:t>
            </a:r>
            <a:endParaRPr lang="cs-CZ" altLang="cs-CZ" sz="2000" dirty="0" smtClean="0">
              <a:latin typeface="Arial" charset="0"/>
            </a:endParaRPr>
          </a:p>
          <a:p>
            <a:pPr marL="0" indent="0" eaLnBrk="1" hangingPunct="1"/>
            <a:r>
              <a:rPr lang="cs-CZ" altLang="cs-CZ" sz="2000" dirty="0" smtClean="0">
                <a:latin typeface="Arial" charset="0"/>
              </a:rPr>
              <a:t>       </a:t>
            </a:r>
            <a:r>
              <a:rPr lang="en-US" altLang="cs-CZ" sz="2000" dirty="0" smtClean="0">
                <a:latin typeface="Arial" charset="0"/>
              </a:rPr>
              <a:t>and encourage visitors to click on a link</a:t>
            </a:r>
            <a:r>
              <a:rPr lang="cs-CZ" altLang="cs-CZ" sz="2000" dirty="0" smtClean="0">
                <a:latin typeface="Arial" charset="0"/>
              </a:rPr>
              <a:t>.</a:t>
            </a:r>
            <a:r>
              <a:rPr lang="en-US" altLang="cs-CZ" sz="2000" dirty="0" smtClean="0">
                <a:latin typeface="Arial" charset="0"/>
              </a:rPr>
              <a:t> 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8963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0363" y="3103563"/>
            <a:ext cx="7667625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b) </a:t>
            </a:r>
            <a:r>
              <a:rPr lang="cs-CZ" altLang="cs-CZ" sz="2000" dirty="0" smtClean="0">
                <a:latin typeface="Arial" charset="0"/>
              </a:rPr>
              <a:t>  </a:t>
            </a:r>
            <a:r>
              <a:rPr lang="en-US" altLang="cs-CZ" sz="2000" dirty="0" smtClean="0">
                <a:latin typeface="Arial" charset="0"/>
              </a:rPr>
              <a:t>Deliberately constructed lies, in the form of </a:t>
            </a:r>
            <a:endParaRPr lang="cs-CZ" altLang="cs-CZ" sz="2000" dirty="0" smtClean="0">
              <a:latin typeface="Arial" charset="0"/>
            </a:endParaRPr>
          </a:p>
          <a:p>
            <a:pPr eaLnBrk="1" hangingPunct="1"/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smtClean="0">
                <a:latin typeface="Arial" charset="0"/>
              </a:rPr>
              <a:t>     </a:t>
            </a:r>
            <a:r>
              <a:rPr lang="en-US" altLang="cs-CZ" sz="2000" dirty="0" smtClean="0">
                <a:latin typeface="Arial" charset="0"/>
              </a:rPr>
              <a:t>news articles, meant to mislead the public.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8964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775" y="4005263"/>
            <a:ext cx="7677150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c) </a:t>
            </a:r>
            <a:r>
              <a:rPr lang="cs-CZ" altLang="cs-CZ" sz="2000" dirty="0" err="1" smtClean="0">
                <a:latin typeface="Arial" charset="0"/>
              </a:rPr>
              <a:t>Content</a:t>
            </a:r>
            <a:r>
              <a:rPr lang="en-US" altLang="cs-CZ" sz="2000" dirty="0" smtClean="0">
                <a:latin typeface="Arial" charset="0"/>
              </a:rPr>
              <a:t> that use</a:t>
            </a:r>
            <a:r>
              <a:rPr lang="cs-CZ" altLang="cs-CZ" sz="2000" dirty="0" smtClean="0">
                <a:latin typeface="Arial" charset="0"/>
              </a:rPr>
              <a:t>s</a:t>
            </a:r>
            <a:r>
              <a:rPr lang="en-US" altLang="cs-CZ" sz="2000" dirty="0" smtClean="0">
                <a:latin typeface="Arial" charset="0"/>
              </a:rPr>
              <a:t> humor, irony, exaggeration, ridicule, </a:t>
            </a:r>
            <a:endParaRPr lang="cs-CZ" altLang="cs-CZ" sz="2000" dirty="0" smtClean="0">
              <a:latin typeface="Arial" charset="0"/>
            </a:endParaRPr>
          </a:p>
          <a:p>
            <a:pPr eaLnBrk="1" hangingPunct="1"/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smtClean="0">
                <a:latin typeface="Arial" charset="0"/>
              </a:rPr>
              <a:t>   </a:t>
            </a:r>
            <a:r>
              <a:rPr lang="en-US" altLang="cs-CZ" sz="2000" dirty="0" smtClean="0">
                <a:latin typeface="Arial" charset="0"/>
              </a:rPr>
              <a:t>and false information to comment on current events. 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8965" name="AutoShape 53"/>
          <p:cNvSpPr>
            <a:spLocks noChangeArrowheads="1"/>
          </p:cNvSpPr>
          <p:nvPr/>
        </p:nvSpPr>
        <p:spPr bwMode="auto">
          <a:xfrm>
            <a:off x="8172450" y="209708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8966" name="AutoShape 54"/>
          <p:cNvSpPr>
            <a:spLocks noChangeArrowheads="1"/>
          </p:cNvSpPr>
          <p:nvPr/>
        </p:nvSpPr>
        <p:spPr bwMode="auto">
          <a:xfrm>
            <a:off x="8208963" y="2995613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8967" name="AutoShape 55"/>
          <p:cNvSpPr>
            <a:spLocks noChangeArrowheads="1"/>
          </p:cNvSpPr>
          <p:nvPr/>
        </p:nvSpPr>
        <p:spPr bwMode="auto">
          <a:xfrm>
            <a:off x="8208963" y="38957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6399" name="AutoShape 5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2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Fake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news</a:t>
            </a:r>
            <a:r>
              <a:rPr lang="cs-CZ" altLang="cs-CZ" sz="2800" dirty="0" smtClean="0">
                <a:latin typeface="Arial" charset="0"/>
              </a:rPr>
              <a:t> 400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cs-CZ" sz="2800" dirty="0" smtClean="0">
                <a:latin typeface="Arial" charset="0"/>
              </a:rPr>
              <a:t> What is the best way to prevent </a:t>
            </a:r>
            <a:endParaRPr lang="cs-CZ" altLang="cs-CZ" sz="2800" dirty="0" smtClean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cs-CZ" sz="2800" dirty="0" smtClean="0">
                <a:latin typeface="Arial" charset="0"/>
              </a:rPr>
              <a:t>fake news from spreading?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52247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2310" y="2150269"/>
            <a:ext cx="6508750" cy="90011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altLang="cs-CZ" sz="2000" dirty="0" smtClean="0">
                <a:latin typeface="Arial" charset="0"/>
              </a:rPr>
              <a:t>Learn how to identify it and avoid reposting it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52248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82059" y="3429000"/>
            <a:ext cx="6508750" cy="90011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b) </a:t>
            </a:r>
            <a:r>
              <a:rPr lang="en-US" altLang="cs-CZ" sz="2000" dirty="0" smtClean="0">
                <a:latin typeface="Arial" charset="0"/>
              </a:rPr>
              <a:t>File a law suit against the </a:t>
            </a:r>
            <a:r>
              <a:rPr lang="cs-CZ" altLang="cs-CZ" sz="2000" dirty="0" err="1" smtClean="0">
                <a:latin typeface="Arial" charset="0"/>
              </a:rPr>
              <a:t>author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52249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9963" y="4714682"/>
            <a:ext cx="6518275" cy="90011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c) </a:t>
            </a:r>
            <a:r>
              <a:rPr lang="en-US" altLang="cs-CZ" sz="2000" dirty="0" smtClean="0">
                <a:latin typeface="Arial" charset="0"/>
              </a:rPr>
              <a:t>Read it all and write your own stories </a:t>
            </a:r>
            <a:endParaRPr lang="cs-CZ" altLang="cs-CZ" sz="2000" dirty="0" smtClean="0">
              <a:latin typeface="Arial" charset="0"/>
            </a:endParaRPr>
          </a:p>
          <a:p>
            <a:pPr eaLnBrk="1" hangingPunct="1"/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smtClean="0">
                <a:latin typeface="Arial" charset="0"/>
              </a:rPr>
              <a:t>   </a:t>
            </a:r>
            <a:r>
              <a:rPr lang="en-US" altLang="cs-CZ" sz="2000" dirty="0" smtClean="0">
                <a:latin typeface="Arial" charset="0"/>
              </a:rPr>
              <a:t>setting the facts straight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52250" name="AutoShape 26"/>
          <p:cNvSpPr>
            <a:spLocks noChangeArrowheads="1"/>
          </p:cNvSpPr>
          <p:nvPr/>
        </p:nvSpPr>
        <p:spPr bwMode="auto">
          <a:xfrm>
            <a:off x="7704138" y="2239962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2251" name="AutoShape 27"/>
          <p:cNvSpPr>
            <a:spLocks noChangeArrowheads="1"/>
          </p:cNvSpPr>
          <p:nvPr/>
        </p:nvSpPr>
        <p:spPr bwMode="auto">
          <a:xfrm>
            <a:off x="7716581" y="3518693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2252" name="AutoShape 28"/>
          <p:cNvSpPr>
            <a:spLocks noChangeArrowheads="1"/>
          </p:cNvSpPr>
          <p:nvPr/>
        </p:nvSpPr>
        <p:spPr bwMode="auto">
          <a:xfrm>
            <a:off x="7704138" y="480437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7423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549275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Fake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news</a:t>
            </a:r>
            <a:r>
              <a:rPr lang="cs-CZ" altLang="cs-CZ" sz="2800" dirty="0" smtClean="0">
                <a:latin typeface="Arial" charset="0"/>
              </a:rPr>
              <a:t> 500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cs-CZ" sz="2800" dirty="0" smtClean="0">
                <a:latin typeface="Arial" charset="0"/>
              </a:rPr>
              <a:t>How can you identify fake news? </a:t>
            </a:r>
            <a:endParaRPr lang="cs-CZ" altLang="cs-CZ" sz="2800" dirty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Give at least 3 </a:t>
            </a:r>
            <a:r>
              <a:rPr lang="cs-CZ" altLang="cs-CZ" sz="2800" dirty="0" err="1" smtClean="0">
                <a:latin typeface="Arial" charset="0"/>
              </a:rPr>
              <a:t>options</a:t>
            </a:r>
            <a:r>
              <a:rPr lang="cs-CZ" altLang="cs-CZ" sz="2800" dirty="0" smtClean="0">
                <a:latin typeface="Arial" charset="0"/>
              </a:rPr>
              <a:t>.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18435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3143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41937" y="2348880"/>
            <a:ext cx="2195512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400" dirty="0" err="1" smtClean="0">
                <a:latin typeface="Arial" charset="0"/>
              </a:rPr>
              <a:t>Answer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14380" name="AutoShape 12"/>
          <p:cNvSpPr>
            <a:spLocks noChangeArrowheads="1"/>
          </p:cNvSpPr>
          <p:nvPr/>
        </p:nvSpPr>
        <p:spPr bwMode="auto">
          <a:xfrm>
            <a:off x="7993063" y="4616450"/>
            <a:ext cx="755650" cy="720725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381" name="Text Box 13"/>
          <p:cNvSpPr txBox="1">
            <a:spLocks noChangeArrowheads="1"/>
          </p:cNvSpPr>
          <p:nvPr/>
        </p:nvSpPr>
        <p:spPr bwMode="auto">
          <a:xfrm>
            <a:off x="143508" y="3104964"/>
            <a:ext cx="871296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Get a second opinion from a credible news source with verifiable sources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 - </a:t>
            </a:r>
            <a:r>
              <a:rPr lang="cs-CZ" altLang="cs-CZ" sz="2400" b="0" dirty="0">
                <a:solidFill>
                  <a:srgbClr val="FF2D2D"/>
                </a:solidFill>
                <a:latin typeface="Arial" charset="0"/>
              </a:rPr>
              <a:t>s</a:t>
            </a:r>
            <a:r>
              <a:rPr lang="en-US" altLang="cs-CZ" sz="2400" b="0" dirty="0" err="1" smtClean="0">
                <a:solidFill>
                  <a:srgbClr val="FF2D2D"/>
                </a:solidFill>
                <a:latin typeface="Arial" charset="0"/>
              </a:rPr>
              <a:t>ee</a:t>
            </a: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 </a:t>
            </a:r>
            <a:r>
              <a:rPr lang="cs-CZ" altLang="cs-CZ" sz="2400" b="0" dirty="0">
                <a:solidFill>
                  <a:srgbClr val="FF2D2D"/>
                </a:solidFill>
                <a:latin typeface="Arial" charset="0"/>
              </a:rPr>
              <a:t>w</a:t>
            </a: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ho </a:t>
            </a:r>
            <a:r>
              <a:rPr lang="cs-CZ" altLang="cs-CZ" sz="2400" b="0" dirty="0">
                <a:solidFill>
                  <a:srgbClr val="FF2D2D"/>
                </a:solidFill>
                <a:latin typeface="Arial" charset="0"/>
              </a:rPr>
              <a:t>e</a:t>
            </a:r>
            <a:r>
              <a:rPr lang="en-US" altLang="cs-CZ" sz="2400" b="0" dirty="0" err="1" smtClean="0">
                <a:solidFill>
                  <a:srgbClr val="FF2D2D"/>
                </a:solidFill>
                <a:latin typeface="Arial" charset="0"/>
              </a:rPr>
              <a:t>lse</a:t>
            </a: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 </a:t>
            </a:r>
            <a:r>
              <a:rPr lang="cs-CZ" altLang="cs-CZ" sz="2400" b="0" dirty="0">
                <a:solidFill>
                  <a:srgbClr val="FF2D2D"/>
                </a:solidFill>
                <a:latin typeface="Arial" charset="0"/>
              </a:rPr>
              <a:t>i</a:t>
            </a: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s </a:t>
            </a:r>
            <a:r>
              <a:rPr lang="cs-CZ" altLang="cs-CZ" sz="2400" b="0" dirty="0">
                <a:solidFill>
                  <a:srgbClr val="FF2D2D"/>
                </a:solidFill>
                <a:latin typeface="Arial" charset="0"/>
              </a:rPr>
              <a:t>r</a:t>
            </a:r>
            <a:r>
              <a:rPr lang="en-US" altLang="cs-CZ" sz="2400" b="0" dirty="0" err="1" smtClean="0">
                <a:solidFill>
                  <a:srgbClr val="FF2D2D"/>
                </a:solidFill>
                <a:latin typeface="Arial" charset="0"/>
              </a:rPr>
              <a:t>eporting</a:t>
            </a: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 the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 s</a:t>
            </a: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tory</a:t>
            </a:r>
            <a:endParaRPr lang="cs-CZ" altLang="cs-CZ" sz="2400" b="0" dirty="0" smtClean="0">
              <a:solidFill>
                <a:srgbClr val="FF2D2D"/>
              </a:solidFill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Confirm information at a fact-checking site</a:t>
            </a:r>
            <a:endParaRPr lang="cs-CZ" altLang="cs-CZ" sz="2400" b="0" dirty="0" smtClean="0">
              <a:solidFill>
                <a:srgbClr val="FF2D2D"/>
              </a:solidFill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cs-CZ" altLang="cs-CZ" sz="2400" b="0" dirty="0" err="1" smtClean="0">
                <a:solidFill>
                  <a:srgbClr val="FF2D2D"/>
                </a:solidFill>
                <a:latin typeface="Arial" charset="0"/>
              </a:rPr>
              <a:t>Check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 the source</a:t>
            </a:r>
          </a:p>
          <a:p>
            <a:pPr eaLnBrk="1" hangingPunct="1">
              <a:buFontTx/>
              <a:buChar char="-"/>
            </a:pPr>
            <a:r>
              <a:rPr lang="cs-CZ" altLang="cs-CZ" sz="2400" b="0" dirty="0" err="1" smtClean="0">
                <a:solidFill>
                  <a:srgbClr val="FF2D2D"/>
                </a:solidFill>
                <a:latin typeface="Arial" charset="0"/>
              </a:rPr>
              <a:t>Examine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 the evidence – are </a:t>
            </a:r>
            <a:r>
              <a:rPr lang="cs-CZ" altLang="cs-CZ" sz="2400" b="0" dirty="0" err="1" smtClean="0">
                <a:solidFill>
                  <a:srgbClr val="FF2D2D"/>
                </a:solidFill>
                <a:latin typeface="Arial" charset="0"/>
              </a:rPr>
              <a:t>ther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 </a:t>
            </a: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facts – quotes from experts, survey data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, </a:t>
            </a:r>
            <a:r>
              <a:rPr lang="cs-CZ" altLang="cs-CZ" sz="2400" b="0" dirty="0" err="1" smtClean="0">
                <a:solidFill>
                  <a:srgbClr val="FF2D2D"/>
                </a:solidFill>
                <a:latin typeface="Arial" charset="0"/>
              </a:rPr>
              <a:t>etc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.?</a:t>
            </a:r>
          </a:p>
          <a:p>
            <a:pPr eaLnBrk="1" hangingPunct="1">
              <a:buFontTx/>
              <a:buChar char="-"/>
            </a:pPr>
            <a:r>
              <a:rPr lang="cs-CZ" altLang="cs-CZ" sz="2400" b="0" dirty="0" err="1" smtClean="0">
                <a:solidFill>
                  <a:srgbClr val="FF2D2D"/>
                </a:solidFill>
                <a:latin typeface="Arial" charset="0"/>
              </a:rPr>
              <a:t>Check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 the </a:t>
            </a:r>
            <a:r>
              <a:rPr lang="cs-CZ" altLang="cs-CZ" sz="2400" b="0" dirty="0" err="1" smtClean="0">
                <a:solidFill>
                  <a:srgbClr val="FF2D2D"/>
                </a:solidFill>
                <a:latin typeface="Arial" charset="0"/>
              </a:rPr>
              <a:t>author</a:t>
            </a:r>
            <a:endParaRPr lang="cs-CZ" altLang="cs-CZ" sz="2400" b="0" dirty="0" smtClean="0">
              <a:solidFill>
                <a:srgbClr val="FF2D2D"/>
              </a:solidFill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en-US" altLang="cs-CZ" sz="2400" b="0" dirty="0" smtClean="0">
                <a:solidFill>
                  <a:srgbClr val="FF2D2D"/>
                </a:solidFill>
                <a:latin typeface="Arial" charset="0"/>
              </a:rPr>
              <a:t>Don't take images at face value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 – </a:t>
            </a:r>
            <a:r>
              <a:rPr lang="cs-CZ" altLang="cs-CZ" sz="2400" b="0" dirty="0" err="1" smtClean="0">
                <a:solidFill>
                  <a:srgbClr val="FF2D2D"/>
                </a:solidFill>
                <a:latin typeface="Arial" charset="0"/>
              </a:rPr>
              <a:t>check</a:t>
            </a:r>
            <a:r>
              <a:rPr lang="cs-CZ" altLang="cs-CZ" sz="2400" b="0" dirty="0" smtClean="0">
                <a:solidFill>
                  <a:srgbClr val="FF2D2D"/>
                </a:solidFill>
                <a:latin typeface="Arial" charset="0"/>
              </a:rPr>
              <a:t> </a:t>
            </a:r>
            <a:r>
              <a:rPr lang="cs-CZ" altLang="cs-CZ" sz="2400" b="0" dirty="0" err="1" smtClean="0">
                <a:solidFill>
                  <a:srgbClr val="FF2D2D"/>
                </a:solidFill>
                <a:latin typeface="Arial" charset="0"/>
              </a:rPr>
              <a:t>them</a:t>
            </a:r>
            <a:endParaRPr lang="cs-CZ" altLang="cs-CZ" sz="2400" b="0" dirty="0">
              <a:solidFill>
                <a:srgbClr val="FF2D2D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4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1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14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79"/>
                  </p:tgtEl>
                </p:cond>
              </p:nextCondLst>
            </p:seq>
          </p:childTnLst>
        </p:cTn>
      </p:par>
    </p:tnLst>
    <p:bldLst>
      <p:bldP spid="314380" grpId="0" animBg="1"/>
      <p:bldP spid="31438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ChangeArrowheads="1"/>
          </p:cNvSpPr>
          <p:nvPr/>
        </p:nvSpPr>
        <p:spPr bwMode="auto">
          <a:xfrm>
            <a:off x="360363" y="368300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Hate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Speech</a:t>
            </a:r>
            <a:r>
              <a:rPr lang="cs-CZ" altLang="cs-CZ" sz="2800" dirty="0" smtClean="0">
                <a:latin typeface="Arial" charset="0"/>
              </a:rPr>
              <a:t> 100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is a </a:t>
            </a:r>
            <a:r>
              <a:rPr lang="cs-CZ" altLang="cs-CZ" sz="2800" dirty="0" err="1" smtClean="0">
                <a:latin typeface="Arial" charset="0"/>
              </a:rPr>
              <a:t>simple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definition</a:t>
            </a:r>
            <a:r>
              <a:rPr lang="cs-CZ" altLang="cs-CZ" sz="2800" dirty="0" smtClean="0">
                <a:latin typeface="Arial" charset="0"/>
              </a:rPr>
              <a:t> of </a:t>
            </a:r>
            <a:r>
              <a:rPr lang="cs-CZ" altLang="cs-CZ" sz="2800" dirty="0" err="1" smtClean="0">
                <a:latin typeface="Arial" charset="0"/>
              </a:rPr>
              <a:t>hate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speech</a:t>
            </a:r>
            <a:r>
              <a:rPr lang="cs-CZ" altLang="cs-CZ" sz="2800" dirty="0" smtClean="0">
                <a:latin typeface="Arial" charset="0"/>
              </a:rPr>
              <a:t>?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19459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44061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556" y="1916832"/>
            <a:ext cx="6904744" cy="89939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a) </a:t>
            </a:r>
            <a:r>
              <a:rPr lang="en-US" altLang="cs-CZ" sz="1600" dirty="0" smtClean="0">
                <a:latin typeface="Arial" charset="0"/>
              </a:rPr>
              <a:t>A verbal attack targeting someone because of a group</a:t>
            </a:r>
            <a:r>
              <a:rPr lang="cs-CZ" altLang="cs-CZ" sz="1600" dirty="0">
                <a:latin typeface="Arial" charset="0"/>
              </a:rPr>
              <a:t> </a:t>
            </a:r>
            <a:r>
              <a:rPr lang="en-US" altLang="cs-CZ" sz="1600" dirty="0" smtClean="0">
                <a:latin typeface="Arial" charset="0"/>
              </a:rPr>
              <a:t>they </a:t>
            </a:r>
            <a:endParaRPr lang="cs-CZ" altLang="cs-CZ" sz="1600" dirty="0" smtClean="0">
              <a:latin typeface="Arial" charset="0"/>
            </a:endParaRPr>
          </a:p>
          <a:p>
            <a:pPr eaLnBrk="1" hangingPunct="1"/>
            <a:r>
              <a:rPr lang="cs-CZ" altLang="cs-CZ" sz="1600" dirty="0">
                <a:latin typeface="Arial" charset="0"/>
              </a:rPr>
              <a:t> </a:t>
            </a:r>
            <a:r>
              <a:rPr lang="cs-CZ" altLang="cs-CZ" sz="1600" dirty="0" smtClean="0">
                <a:latin typeface="Arial" charset="0"/>
              </a:rPr>
              <a:t>    </a:t>
            </a:r>
            <a:r>
              <a:rPr lang="en-US" altLang="cs-CZ" sz="1600" dirty="0" smtClean="0">
                <a:latin typeface="Arial" charset="0"/>
              </a:rPr>
              <a:t>belong to - their race, gender, religion, ability, sexual orientation…</a:t>
            </a:r>
            <a:endParaRPr lang="cs-CZ" altLang="cs-CZ" sz="1600" dirty="0">
              <a:latin typeface="Arial" charset="0"/>
            </a:endParaRPr>
          </a:p>
        </p:txBody>
      </p:sp>
      <p:sp>
        <p:nvSpPr>
          <p:cNvPr id="44062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556" y="3140075"/>
            <a:ext cx="6904744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b) </a:t>
            </a:r>
            <a:r>
              <a:rPr lang="cs-CZ" altLang="cs-CZ" sz="1600" dirty="0" smtClean="0">
                <a:latin typeface="Arial" charset="0"/>
              </a:rPr>
              <a:t>Any </a:t>
            </a:r>
            <a:r>
              <a:rPr lang="cs-CZ" altLang="cs-CZ" sz="1600" dirty="0" err="1" smtClean="0">
                <a:latin typeface="Arial" charset="0"/>
              </a:rPr>
              <a:t>orally</a:t>
            </a:r>
            <a:r>
              <a:rPr lang="cs-CZ" altLang="cs-CZ" sz="1600" dirty="0" smtClean="0">
                <a:latin typeface="Arial" charset="0"/>
              </a:rPr>
              <a:t> </a:t>
            </a:r>
            <a:r>
              <a:rPr lang="cs-CZ" altLang="cs-CZ" sz="1600" dirty="0" err="1" smtClean="0">
                <a:latin typeface="Arial" charset="0"/>
              </a:rPr>
              <a:t>expressed</a:t>
            </a:r>
            <a:r>
              <a:rPr lang="cs-CZ" altLang="cs-CZ" sz="1600" dirty="0" smtClean="0">
                <a:latin typeface="Arial" charset="0"/>
              </a:rPr>
              <a:t> </a:t>
            </a:r>
            <a:r>
              <a:rPr lang="cs-CZ" altLang="cs-CZ" sz="1600" dirty="0" err="1" smtClean="0">
                <a:latin typeface="Arial" charset="0"/>
              </a:rPr>
              <a:t>opinion</a:t>
            </a:r>
            <a:r>
              <a:rPr lang="cs-CZ" altLang="cs-CZ" sz="1600" dirty="0" smtClean="0">
                <a:latin typeface="Arial" charset="0"/>
              </a:rPr>
              <a:t> that </a:t>
            </a:r>
            <a:r>
              <a:rPr lang="cs-CZ" altLang="cs-CZ" sz="1600" dirty="0" err="1" smtClean="0">
                <a:latin typeface="Arial" charset="0"/>
              </a:rPr>
              <a:t>makes</a:t>
            </a:r>
            <a:r>
              <a:rPr lang="cs-CZ" altLang="cs-CZ" sz="1600" dirty="0" smtClean="0">
                <a:latin typeface="Arial" charset="0"/>
              </a:rPr>
              <a:t> </a:t>
            </a:r>
            <a:r>
              <a:rPr lang="cs-CZ" altLang="cs-CZ" sz="1600" dirty="0" err="1" smtClean="0">
                <a:latin typeface="Arial" charset="0"/>
              </a:rPr>
              <a:t>somebody</a:t>
            </a:r>
            <a:r>
              <a:rPr lang="cs-CZ" altLang="cs-CZ" sz="1600" dirty="0">
                <a:latin typeface="Arial" charset="0"/>
              </a:rPr>
              <a:t> </a:t>
            </a:r>
            <a:r>
              <a:rPr lang="cs-CZ" altLang="cs-CZ" sz="1600" dirty="0" err="1" smtClean="0">
                <a:latin typeface="Arial" charset="0"/>
              </a:rPr>
              <a:t>feel</a:t>
            </a:r>
            <a:r>
              <a:rPr lang="cs-CZ" altLang="cs-CZ" sz="1600" dirty="0" smtClean="0">
                <a:latin typeface="Arial" charset="0"/>
              </a:rPr>
              <a:t> </a:t>
            </a:r>
            <a:r>
              <a:rPr lang="cs-CZ" altLang="cs-CZ" sz="1600" dirty="0" err="1" smtClean="0">
                <a:latin typeface="Arial" charset="0"/>
              </a:rPr>
              <a:t>offended</a:t>
            </a:r>
            <a:r>
              <a:rPr lang="cs-CZ" altLang="cs-CZ" sz="1600" dirty="0" smtClean="0">
                <a:latin typeface="Arial" charset="0"/>
              </a:rPr>
              <a:t> </a:t>
            </a:r>
            <a:endParaRPr lang="cs-CZ" altLang="cs-CZ" sz="1600" dirty="0">
              <a:latin typeface="Arial" charset="0"/>
            </a:endParaRPr>
          </a:p>
        </p:txBody>
      </p:sp>
      <p:sp>
        <p:nvSpPr>
          <p:cNvPr id="4406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556" y="4041775"/>
            <a:ext cx="6912682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cs-CZ" altLang="cs-CZ" dirty="0" smtClean="0">
                <a:latin typeface="Arial" charset="0"/>
              </a:rPr>
              <a:t>Any </a:t>
            </a:r>
            <a:r>
              <a:rPr lang="cs-CZ" altLang="cs-CZ" dirty="0" err="1" smtClean="0">
                <a:latin typeface="Arial" charset="0"/>
              </a:rPr>
              <a:t>speech</a:t>
            </a:r>
            <a:r>
              <a:rPr lang="cs-CZ" altLang="cs-CZ" dirty="0" smtClean="0">
                <a:latin typeface="Arial" charset="0"/>
              </a:rPr>
              <a:t> that </a:t>
            </a:r>
            <a:r>
              <a:rPr lang="cs-CZ" altLang="cs-CZ" dirty="0" err="1" smtClean="0">
                <a:latin typeface="Arial" charset="0"/>
              </a:rPr>
              <a:t>uses</a:t>
            </a:r>
            <a:r>
              <a:rPr lang="cs-CZ" altLang="cs-CZ" dirty="0" smtClean="0">
                <a:latin typeface="Arial" charset="0"/>
              </a:rPr>
              <a:t> </a:t>
            </a:r>
            <a:r>
              <a:rPr lang="cs-CZ" altLang="cs-CZ" dirty="0" err="1" smtClean="0">
                <a:latin typeface="Arial" charset="0"/>
              </a:rPr>
              <a:t>insults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44064" name="AutoShape 32"/>
          <p:cNvSpPr>
            <a:spLocks noChangeArrowheads="1"/>
          </p:cNvSpPr>
          <p:nvPr/>
        </p:nvSpPr>
        <p:spPr bwMode="auto">
          <a:xfrm>
            <a:off x="7704138" y="2133600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4065" name="AutoShape 33"/>
          <p:cNvSpPr>
            <a:spLocks noChangeArrowheads="1"/>
          </p:cNvSpPr>
          <p:nvPr/>
        </p:nvSpPr>
        <p:spPr bwMode="auto">
          <a:xfrm>
            <a:off x="7740650" y="30321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4066" name="AutoShape 34"/>
          <p:cNvSpPr>
            <a:spLocks noChangeArrowheads="1"/>
          </p:cNvSpPr>
          <p:nvPr/>
        </p:nvSpPr>
        <p:spPr bwMode="auto">
          <a:xfrm>
            <a:off x="7740650" y="393223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6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6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6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Hate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Speech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smtClean="0">
                <a:latin typeface="Arial" charset="0"/>
              </a:rPr>
              <a:t>200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is </a:t>
            </a:r>
            <a:r>
              <a:rPr lang="cs-CZ" altLang="cs-CZ" sz="2800" dirty="0" err="1" smtClean="0">
                <a:latin typeface="Arial" charset="0"/>
              </a:rPr>
              <a:t>Xenophobia</a:t>
            </a:r>
            <a:r>
              <a:rPr lang="cs-CZ" altLang="cs-CZ" sz="2800" dirty="0" smtClean="0">
                <a:latin typeface="Arial" charset="0"/>
              </a:rPr>
              <a:t>? </a:t>
            </a:r>
            <a:endParaRPr kumimoji="1" lang="cs-CZ" altLang="cs-CZ" sz="2800" dirty="0">
              <a:latin typeface="Arial" charset="0"/>
            </a:endParaRPr>
          </a:p>
        </p:txBody>
      </p:sp>
      <p:sp>
        <p:nvSpPr>
          <p:cNvPr id="31642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0363" y="2239963"/>
            <a:ext cx="7380287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a) </a:t>
            </a:r>
            <a:r>
              <a:rPr kumimoji="1" lang="cs-CZ" altLang="cs-CZ" sz="2000" dirty="0" smtClean="0">
                <a:latin typeface="Arial" charset="0"/>
              </a:rPr>
              <a:t>The </a:t>
            </a:r>
            <a:r>
              <a:rPr kumimoji="1" lang="cs-CZ" altLang="cs-CZ" sz="2000" dirty="0" err="1" smtClean="0">
                <a:latin typeface="Arial" charset="0"/>
              </a:rPr>
              <a:t>fear</a:t>
            </a:r>
            <a:r>
              <a:rPr kumimoji="1" lang="cs-CZ" altLang="cs-CZ" sz="2000" dirty="0" smtClean="0">
                <a:latin typeface="Arial" charset="0"/>
              </a:rPr>
              <a:t> of </a:t>
            </a:r>
            <a:r>
              <a:rPr kumimoji="1" lang="cs-CZ" altLang="cs-CZ" sz="2000" dirty="0" err="1" smtClean="0">
                <a:latin typeface="Arial" charset="0"/>
              </a:rPr>
              <a:t>strong</a:t>
            </a:r>
            <a:r>
              <a:rPr kumimoji="1" lang="cs-CZ" altLang="cs-CZ" sz="2000" dirty="0" smtClean="0">
                <a:latin typeface="Arial" charset="0"/>
              </a:rPr>
              <a:t> </a:t>
            </a:r>
            <a:r>
              <a:rPr kumimoji="1" lang="cs-CZ" altLang="cs-CZ" sz="2000" dirty="0" err="1" smtClean="0">
                <a:latin typeface="Arial" charset="0"/>
              </a:rPr>
              <a:t>women</a:t>
            </a:r>
            <a:endParaRPr kumimoji="1" lang="cs-CZ" altLang="cs-CZ" sz="2000" dirty="0">
              <a:latin typeface="Arial" charset="0"/>
            </a:endParaRPr>
          </a:p>
        </p:txBody>
      </p:sp>
      <p:sp>
        <p:nvSpPr>
          <p:cNvPr id="3164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0363" y="3140075"/>
            <a:ext cx="7380287" cy="7921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 smtClean="0">
                <a:latin typeface="Arial" charset="0"/>
              </a:rPr>
              <a:t>b)</a:t>
            </a:r>
            <a:r>
              <a:rPr lang="en-US" altLang="cs-CZ" sz="2000" dirty="0" smtClean="0">
                <a:latin typeface="Arial" charset="0"/>
              </a:rPr>
              <a:t> The fear or distrust of someone or something </a:t>
            </a:r>
            <a:endParaRPr lang="cs-CZ" altLang="cs-CZ" sz="2000" dirty="0" smtClean="0">
              <a:latin typeface="Arial" charset="0"/>
            </a:endParaRPr>
          </a:p>
          <a:p>
            <a:pPr eaLnBrk="1" hangingPunct="1"/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smtClean="0">
                <a:latin typeface="Arial" charset="0"/>
              </a:rPr>
              <a:t>    </a:t>
            </a:r>
            <a:r>
              <a:rPr lang="en-US" altLang="cs-CZ" sz="2000" dirty="0" smtClean="0">
                <a:latin typeface="Arial" charset="0"/>
              </a:rPr>
              <a:t>that is foreign or unknown</a:t>
            </a:r>
            <a:endParaRPr kumimoji="1" lang="cs-CZ" altLang="cs-CZ" sz="2000" dirty="0">
              <a:latin typeface="Arial" charset="0"/>
            </a:endParaRPr>
          </a:p>
        </p:txBody>
      </p:sp>
      <p:sp>
        <p:nvSpPr>
          <p:cNvPr id="31642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0363" y="4207218"/>
            <a:ext cx="7389813" cy="827088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c) </a:t>
            </a:r>
            <a:r>
              <a:rPr kumimoji="1" lang="cs-CZ" altLang="cs-CZ" sz="2000" dirty="0" smtClean="0">
                <a:latin typeface="Arial" charset="0"/>
              </a:rPr>
              <a:t>The </a:t>
            </a:r>
            <a:r>
              <a:rPr kumimoji="1" lang="cs-CZ" altLang="cs-CZ" sz="2000" dirty="0" err="1" smtClean="0">
                <a:latin typeface="Arial" charset="0"/>
              </a:rPr>
              <a:t>fear</a:t>
            </a:r>
            <a:r>
              <a:rPr kumimoji="1" lang="cs-CZ" altLang="cs-CZ" sz="2000" dirty="0" smtClean="0">
                <a:latin typeface="Arial" charset="0"/>
              </a:rPr>
              <a:t> of </a:t>
            </a:r>
            <a:r>
              <a:rPr kumimoji="1" lang="cs-CZ" altLang="cs-CZ" sz="2000" dirty="0" err="1" smtClean="0">
                <a:latin typeface="Arial" charset="0"/>
              </a:rPr>
              <a:t>immigrants</a:t>
            </a:r>
            <a:endParaRPr kumimoji="1" lang="cs-CZ" altLang="cs-CZ" sz="2000" dirty="0">
              <a:latin typeface="Arial" charset="0"/>
            </a:endParaRPr>
          </a:p>
        </p:txBody>
      </p:sp>
      <p:sp>
        <p:nvSpPr>
          <p:cNvPr id="316429" name="AutoShape 13"/>
          <p:cNvSpPr>
            <a:spLocks noChangeArrowheads="1"/>
          </p:cNvSpPr>
          <p:nvPr/>
        </p:nvSpPr>
        <p:spPr bwMode="auto">
          <a:xfrm>
            <a:off x="7993063" y="21336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16430" name="AutoShape 14"/>
          <p:cNvSpPr>
            <a:spLocks noChangeArrowheads="1"/>
          </p:cNvSpPr>
          <p:nvPr/>
        </p:nvSpPr>
        <p:spPr bwMode="auto">
          <a:xfrm>
            <a:off x="8047295" y="3140075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16431" name="AutoShape 15"/>
          <p:cNvSpPr>
            <a:spLocks noChangeArrowheads="1"/>
          </p:cNvSpPr>
          <p:nvPr/>
        </p:nvSpPr>
        <p:spPr bwMode="auto">
          <a:xfrm>
            <a:off x="8029575" y="4125526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495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6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4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6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4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6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42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51" name="AutoShape 49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4875" y="1341438"/>
            <a:ext cx="1435100" cy="900112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100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58" name="AutoShape 50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82838" y="1341438"/>
            <a:ext cx="1435100" cy="900112"/>
          </a:xfrm>
          <a:prstGeom prst="actionButtonBlank">
            <a:avLst/>
          </a:prstGeom>
          <a:solidFill>
            <a:srgbClr val="33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100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59" name="AutoShape 5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6038" y="1341438"/>
            <a:ext cx="1435100" cy="900112"/>
          </a:xfrm>
          <a:prstGeom prst="actionButtonBlank">
            <a:avLst/>
          </a:prstGeom>
          <a:solidFill>
            <a:srgbClr val="FF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100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0" name="AutoShape 5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27650" y="1341438"/>
            <a:ext cx="1435100" cy="900112"/>
          </a:xfrm>
          <a:prstGeom prst="actionButtonBlank">
            <a:avLst/>
          </a:prstGeom>
          <a:solidFill>
            <a:srgbClr val="66FF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100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1" name="AutoShape 50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7200" y="1341438"/>
            <a:ext cx="1435100" cy="900112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100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2" name="AutoShape 5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2241550"/>
            <a:ext cx="1435100" cy="900113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200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3" name="AutoShape 5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78075" y="2241550"/>
            <a:ext cx="1435100" cy="900113"/>
          </a:xfrm>
          <a:prstGeom prst="actionButtonBlank">
            <a:avLst/>
          </a:prstGeom>
          <a:solidFill>
            <a:srgbClr val="33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200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4" name="AutoShape 51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1275" y="2241550"/>
            <a:ext cx="1435100" cy="900113"/>
          </a:xfrm>
          <a:prstGeom prst="actionButtonBlank">
            <a:avLst/>
          </a:prstGeom>
          <a:solidFill>
            <a:srgbClr val="FF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200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5" name="AutoShape 5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22888" y="2241550"/>
            <a:ext cx="1435100" cy="900113"/>
          </a:xfrm>
          <a:prstGeom prst="actionButtonBlank">
            <a:avLst/>
          </a:prstGeom>
          <a:solidFill>
            <a:srgbClr val="66FF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200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6" name="AutoShape 5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2438" y="2241550"/>
            <a:ext cx="1435100" cy="900113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200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7" name="AutoShape 515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1700" y="3141663"/>
            <a:ext cx="1435100" cy="900112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300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8" name="AutoShape 516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79663" y="3141663"/>
            <a:ext cx="1435100" cy="900112"/>
          </a:xfrm>
          <a:prstGeom prst="actionButtonBlank">
            <a:avLst/>
          </a:prstGeom>
          <a:solidFill>
            <a:srgbClr val="33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300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69" name="AutoShape 517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2863" y="3141663"/>
            <a:ext cx="1435100" cy="900112"/>
          </a:xfrm>
          <a:prstGeom prst="actionButtonBlank">
            <a:avLst/>
          </a:prstGeom>
          <a:solidFill>
            <a:srgbClr val="FF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300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0" name="AutoShape 518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24475" y="3141663"/>
            <a:ext cx="1435100" cy="900112"/>
          </a:xfrm>
          <a:prstGeom prst="actionButtonBlank">
            <a:avLst/>
          </a:prstGeom>
          <a:solidFill>
            <a:srgbClr val="66FF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300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1" name="AutoShape 519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3141663"/>
            <a:ext cx="1435100" cy="900112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300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2" name="AutoShape 520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4875" y="4041775"/>
            <a:ext cx="1435100" cy="900113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400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3" name="AutoShape 521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82838" y="4041775"/>
            <a:ext cx="1435100" cy="900113"/>
          </a:xfrm>
          <a:prstGeom prst="actionButtonBlank">
            <a:avLst/>
          </a:prstGeom>
          <a:solidFill>
            <a:srgbClr val="33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400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4" name="AutoShape 522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6038" y="4041775"/>
            <a:ext cx="1435100" cy="900113"/>
          </a:xfrm>
          <a:prstGeom prst="actionButtonBlank">
            <a:avLst/>
          </a:prstGeom>
          <a:solidFill>
            <a:srgbClr val="FF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400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5" name="AutoShape 523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27650" y="4041775"/>
            <a:ext cx="1435100" cy="900113"/>
          </a:xfrm>
          <a:prstGeom prst="actionButtonBlank">
            <a:avLst/>
          </a:prstGeom>
          <a:solidFill>
            <a:srgbClr val="66FF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400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6" name="AutoShape 524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7200" y="4041775"/>
            <a:ext cx="1435100" cy="900113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400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7" name="AutoShape 525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6463" y="4941888"/>
            <a:ext cx="1435100" cy="900112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500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8" name="AutoShape 526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84425" y="4941888"/>
            <a:ext cx="1435100" cy="900112"/>
          </a:xfrm>
          <a:prstGeom prst="actionButtonBlank">
            <a:avLst/>
          </a:prstGeom>
          <a:solidFill>
            <a:srgbClr val="33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500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79" name="AutoShape 527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7625" y="4941888"/>
            <a:ext cx="1435100" cy="900112"/>
          </a:xfrm>
          <a:prstGeom prst="actionButtonBlank">
            <a:avLst/>
          </a:prstGeom>
          <a:solidFill>
            <a:srgbClr val="FF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500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80" name="AutoShape 528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29238" y="4941888"/>
            <a:ext cx="1435100" cy="900112"/>
          </a:xfrm>
          <a:prstGeom prst="actionButtonBlank">
            <a:avLst/>
          </a:prstGeom>
          <a:solidFill>
            <a:srgbClr val="66FF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500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81" name="AutoShape 529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8788" y="4941888"/>
            <a:ext cx="1435100" cy="900112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500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82" name="AutoShape 5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4875" y="404813"/>
            <a:ext cx="1435100" cy="900112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cs-CZ" sz="2000" dirty="0" smtClean="0">
                <a:latin typeface="Arial" charset="0"/>
              </a:rPr>
              <a:t>Internet</a:t>
            </a:r>
          </a:p>
          <a:p>
            <a:pPr algn="ctr" eaLnBrk="1" hangingPunct="1"/>
            <a:r>
              <a:rPr lang="en-US" altLang="cs-CZ" sz="2000" dirty="0" smtClean="0">
                <a:latin typeface="Arial" charset="0"/>
              </a:rPr>
              <a:t> Safety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83" name="AutoShape 5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82838" y="404813"/>
            <a:ext cx="1435100" cy="900112"/>
          </a:xfrm>
          <a:prstGeom prst="actionButtonBlank">
            <a:avLst/>
          </a:prstGeom>
          <a:solidFill>
            <a:srgbClr val="33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Media</a:t>
            </a:r>
          </a:p>
          <a:p>
            <a:pPr algn="ctr" eaLnBrk="1" hangingPunct="1"/>
            <a:r>
              <a:rPr lang="cs-CZ" altLang="cs-CZ" sz="2000" dirty="0" err="1" smtClean="0">
                <a:latin typeface="Arial" charset="0"/>
              </a:rPr>
              <a:t>Ethics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84" name="AutoShape 5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6038" y="404813"/>
            <a:ext cx="1435100" cy="900112"/>
          </a:xfrm>
          <a:prstGeom prst="actionButtonBlank">
            <a:avLst/>
          </a:prstGeom>
          <a:solidFill>
            <a:srgbClr val="FF99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err="1" smtClean="0">
                <a:latin typeface="Arial" charset="0"/>
              </a:rPr>
              <a:t>Fake</a:t>
            </a:r>
            <a:r>
              <a:rPr lang="cs-CZ" altLang="cs-CZ" sz="2000" dirty="0" smtClean="0">
                <a:latin typeface="Arial" charset="0"/>
              </a:rPr>
              <a:t> </a:t>
            </a:r>
            <a:r>
              <a:rPr lang="cs-CZ" altLang="cs-CZ" sz="2000" dirty="0" err="1" smtClean="0">
                <a:latin typeface="Arial" charset="0"/>
              </a:rPr>
              <a:t>News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85" name="AutoShape 5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7650" y="404813"/>
            <a:ext cx="1435100" cy="900112"/>
          </a:xfrm>
          <a:prstGeom prst="actionButtonBlank">
            <a:avLst/>
          </a:prstGeom>
          <a:solidFill>
            <a:srgbClr val="66FF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err="1" smtClean="0">
                <a:latin typeface="Arial" charset="0"/>
              </a:rPr>
              <a:t>Hate</a:t>
            </a:r>
            <a:endParaRPr lang="cs-CZ" altLang="cs-CZ" sz="2000" dirty="0" smtClean="0">
              <a:latin typeface="Arial" charset="0"/>
            </a:endParaRPr>
          </a:p>
          <a:p>
            <a:pPr algn="ctr" eaLnBrk="1" hangingPunct="1"/>
            <a:r>
              <a:rPr lang="cs-CZ" altLang="cs-CZ" sz="2000" dirty="0" err="1" smtClean="0">
                <a:latin typeface="Arial" charset="0"/>
              </a:rPr>
              <a:t>Speech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80086" name="AutoShape 5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7200" y="404813"/>
            <a:ext cx="1435100" cy="900112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000" dirty="0" smtClean="0">
                <a:latin typeface="Arial" charset="0"/>
              </a:rPr>
              <a:t>Some </a:t>
            </a:r>
          </a:p>
          <a:p>
            <a:pPr algn="ctr" eaLnBrk="1" hangingPunct="1"/>
            <a:r>
              <a:rPr lang="cs-CZ" altLang="cs-CZ" sz="2000" dirty="0" err="1" smtClean="0">
                <a:latin typeface="Arial" charset="0"/>
              </a:rPr>
              <a:t>Statistics</a:t>
            </a:r>
            <a:endParaRPr lang="cs-CZ" altLang="cs-CZ" sz="200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0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0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0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0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5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0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0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0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0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00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5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0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80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80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80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0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0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0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00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0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80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80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80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0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0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0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00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0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80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80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80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0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80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80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800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0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80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80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800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0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80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80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80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0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0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0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0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0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80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80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80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6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80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80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80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80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80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80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80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80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0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80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80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80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80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80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80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80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80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280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80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0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0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80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80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80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80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80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280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80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80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80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280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280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80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80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280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280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80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7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80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80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80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80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80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280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280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80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8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80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280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280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280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8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80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280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280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80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8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0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280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80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280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8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80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 nodeType="clickPar">
                      <p:stCondLst>
                        <p:cond delay="0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280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280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280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8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80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280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280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280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086"/>
                  </p:tgtEl>
                </p:cond>
              </p:nextCondLst>
            </p:seq>
          </p:childTnLst>
        </p:cTn>
      </p:par>
    </p:tnLst>
    <p:bldLst>
      <p:bldP spid="280051" grpId="0" animBg="1"/>
      <p:bldP spid="280058" grpId="0" animBg="1"/>
      <p:bldP spid="280059" grpId="0" animBg="1"/>
      <p:bldP spid="280060" grpId="0" animBg="1"/>
      <p:bldP spid="280061" grpId="0" animBg="1"/>
      <p:bldP spid="280062" grpId="0" animBg="1"/>
      <p:bldP spid="280063" grpId="0" animBg="1"/>
      <p:bldP spid="280064" grpId="0" animBg="1"/>
      <p:bldP spid="280065" grpId="0" animBg="1"/>
      <p:bldP spid="280066" grpId="0" animBg="1"/>
      <p:bldP spid="280067" grpId="0" animBg="1"/>
      <p:bldP spid="280068" grpId="0" animBg="1"/>
      <p:bldP spid="280069" grpId="0" animBg="1"/>
      <p:bldP spid="280070" grpId="0" animBg="1"/>
      <p:bldP spid="280071" grpId="0" animBg="1"/>
      <p:bldP spid="280072" grpId="0" animBg="1"/>
      <p:bldP spid="280073" grpId="0" animBg="1"/>
      <p:bldP spid="280074" grpId="0" animBg="1"/>
      <p:bldP spid="280075" grpId="0" animBg="1"/>
      <p:bldP spid="280076" grpId="0" animBg="1"/>
      <p:bldP spid="280077" grpId="0" animBg="1"/>
      <p:bldP spid="280078" grpId="0" animBg="1"/>
      <p:bldP spid="280079" grpId="0" animBg="1"/>
      <p:bldP spid="280080" grpId="0" animBg="1"/>
      <p:bldP spid="280081" grpId="0" animBg="1"/>
      <p:bldP spid="280082" grpId="0" animBg="1"/>
      <p:bldP spid="280083" grpId="0" animBg="1"/>
      <p:bldP spid="280084" grpId="0" animBg="1"/>
      <p:bldP spid="280085" grpId="0" animBg="1"/>
      <p:bldP spid="2800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Hate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Speech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smtClean="0">
                <a:latin typeface="Arial" charset="0"/>
              </a:rPr>
              <a:t>300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kumimoji="1" lang="en-US" altLang="cs-CZ" sz="2800" dirty="0" smtClean="0">
                <a:latin typeface="Arial" charset="0"/>
              </a:rPr>
              <a:t> How often is a cyberbully a friend or acquaintance of the victim?</a:t>
            </a:r>
            <a:endParaRPr kumimoji="1" lang="cs-CZ" altLang="cs-CZ" sz="2800" dirty="0">
              <a:latin typeface="Arial" charset="0"/>
            </a:endParaRPr>
          </a:p>
        </p:txBody>
      </p:sp>
      <p:sp>
        <p:nvSpPr>
          <p:cNvPr id="3154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0213" y="2455863"/>
            <a:ext cx="7229475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a) </a:t>
            </a:r>
            <a:r>
              <a:rPr lang="cs-CZ" altLang="cs-CZ" sz="2400" dirty="0" smtClean="0">
                <a:latin typeface="Arial" charset="0"/>
              </a:rPr>
              <a:t>Most of the time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154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0213" y="3355975"/>
            <a:ext cx="7229475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b) </a:t>
            </a:r>
            <a:r>
              <a:rPr lang="cs-CZ" altLang="cs-CZ" sz="2400" dirty="0" err="1" smtClean="0">
                <a:latin typeface="Arial" charset="0"/>
              </a:rPr>
              <a:t>Always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1540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7038" y="4257675"/>
            <a:ext cx="7240587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cs-CZ" altLang="cs-CZ" sz="2400" dirty="0" err="1" smtClean="0">
                <a:latin typeface="Arial" charset="0"/>
              </a:rPr>
              <a:t>About</a:t>
            </a:r>
            <a:r>
              <a:rPr lang="cs-CZ" altLang="cs-CZ" sz="2400" dirty="0" smtClean="0">
                <a:latin typeface="Arial" charset="0"/>
              </a:rPr>
              <a:t> half the time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315405" name="AutoShape 13"/>
          <p:cNvSpPr>
            <a:spLocks noChangeArrowheads="1"/>
          </p:cNvSpPr>
          <p:nvPr/>
        </p:nvSpPr>
        <p:spPr bwMode="auto">
          <a:xfrm>
            <a:off x="7883525" y="2349500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15406" name="AutoShape 14"/>
          <p:cNvSpPr>
            <a:spLocks noChangeArrowheads="1"/>
          </p:cNvSpPr>
          <p:nvPr/>
        </p:nvSpPr>
        <p:spPr bwMode="auto">
          <a:xfrm>
            <a:off x="7920038" y="32480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15407" name="AutoShape 15"/>
          <p:cNvSpPr>
            <a:spLocks noChangeArrowheads="1"/>
          </p:cNvSpPr>
          <p:nvPr/>
        </p:nvSpPr>
        <p:spPr bwMode="auto">
          <a:xfrm>
            <a:off x="7920038" y="414813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1519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5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40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5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4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5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40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900113" y="5876925"/>
            <a:ext cx="7921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cs-CZ" b="0">
              <a:latin typeface="Arial" charset="0"/>
            </a:endParaRPr>
          </a:p>
        </p:txBody>
      </p:sp>
      <p:sp>
        <p:nvSpPr>
          <p:cNvPr id="22531" name="Rectangle 23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Hate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Speech</a:t>
            </a:r>
            <a:r>
              <a:rPr lang="cs-CZ" altLang="cs-CZ" sz="2800" dirty="0" smtClean="0">
                <a:latin typeface="Arial" charset="0"/>
              </a:rPr>
              <a:t> 400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kumimoji="1" lang="en-US" altLang="cs-CZ" sz="2800" dirty="0" smtClean="0">
                <a:latin typeface="Arial" charset="0"/>
              </a:rPr>
              <a:t>What is typically true </a:t>
            </a:r>
            <a:endParaRPr kumimoji="1" lang="cs-CZ" altLang="cs-CZ" sz="2800" dirty="0" smtClean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kumimoji="1" lang="en-US" altLang="cs-CZ" sz="2800" dirty="0" smtClean="0">
                <a:latin typeface="Arial" charset="0"/>
              </a:rPr>
              <a:t>of cyberbullying victims?</a:t>
            </a:r>
            <a:endParaRPr kumimoji="1" lang="cs-CZ" altLang="cs-CZ" sz="2800" dirty="0">
              <a:latin typeface="Arial" charset="0"/>
            </a:endParaRPr>
          </a:p>
        </p:txBody>
      </p:sp>
      <p:sp>
        <p:nvSpPr>
          <p:cNvPr id="49182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8150" y="2572136"/>
            <a:ext cx="7229475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a) </a:t>
            </a:r>
            <a:r>
              <a:rPr lang="en-US" altLang="cs-CZ" sz="2000" dirty="0" smtClean="0">
                <a:latin typeface="Arial" charset="0"/>
              </a:rPr>
              <a:t>All victims react the same way to cyberbullying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4918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0213" y="3466307"/>
            <a:ext cx="7229475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b) </a:t>
            </a:r>
            <a:r>
              <a:rPr lang="en-US" altLang="cs-CZ" sz="2000" dirty="0" smtClean="0">
                <a:latin typeface="Arial" charset="0"/>
              </a:rPr>
              <a:t>Most victims don't get upset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4918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8150" y="4365626"/>
            <a:ext cx="7240587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en-US" altLang="cs-CZ" sz="2000" dirty="0" smtClean="0">
                <a:latin typeface="Arial" charset="0"/>
              </a:rPr>
              <a:t>Most victims don't like to draw attention to themselves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49185" name="AutoShape 33"/>
          <p:cNvSpPr>
            <a:spLocks noChangeArrowheads="1"/>
          </p:cNvSpPr>
          <p:nvPr/>
        </p:nvSpPr>
        <p:spPr bwMode="auto">
          <a:xfrm>
            <a:off x="7883525" y="2499904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9186" name="AutoShape 34"/>
          <p:cNvSpPr>
            <a:spLocks noChangeArrowheads="1"/>
          </p:cNvSpPr>
          <p:nvPr/>
        </p:nvSpPr>
        <p:spPr bwMode="auto">
          <a:xfrm>
            <a:off x="7883525" y="339407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9187" name="AutoShape 35"/>
          <p:cNvSpPr>
            <a:spLocks noChangeArrowheads="1"/>
          </p:cNvSpPr>
          <p:nvPr/>
        </p:nvSpPr>
        <p:spPr bwMode="auto">
          <a:xfrm>
            <a:off x="7883525" y="4293394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2544" name="AutoShape 3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8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8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2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Hate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Speech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smtClean="0">
                <a:latin typeface="Arial" charset="0"/>
              </a:rPr>
              <a:t>500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should</a:t>
            </a:r>
            <a:r>
              <a:rPr lang="cs-CZ" altLang="cs-CZ" sz="2800" dirty="0" smtClean="0">
                <a:latin typeface="Arial" charset="0"/>
              </a:rPr>
              <a:t> a </a:t>
            </a:r>
            <a:r>
              <a:rPr lang="cs-CZ" altLang="cs-CZ" sz="2800" dirty="0" err="1" smtClean="0">
                <a:latin typeface="Arial" charset="0"/>
              </a:rPr>
              <a:t>victim</a:t>
            </a:r>
            <a:r>
              <a:rPr lang="cs-CZ" altLang="cs-CZ" sz="2800" dirty="0" smtClean="0">
                <a:latin typeface="Arial" charset="0"/>
              </a:rPr>
              <a:t> of </a:t>
            </a:r>
            <a:r>
              <a:rPr lang="cs-CZ" altLang="cs-CZ" sz="2800" dirty="0" err="1" smtClean="0">
                <a:latin typeface="Arial" charset="0"/>
              </a:rPr>
              <a:t>cyberbullying</a:t>
            </a:r>
            <a:r>
              <a:rPr lang="cs-CZ" altLang="cs-CZ" sz="2800" dirty="0" smtClean="0">
                <a:latin typeface="Arial" charset="0"/>
              </a:rPr>
              <a:t> do?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Name</a:t>
            </a:r>
            <a:r>
              <a:rPr lang="cs-CZ" altLang="cs-CZ" sz="2800" dirty="0" smtClean="0">
                <a:latin typeface="Arial" charset="0"/>
              </a:rPr>
              <a:t> at least 3 </a:t>
            </a:r>
            <a:r>
              <a:rPr lang="cs-CZ" altLang="cs-CZ" sz="2800" dirty="0" err="1" smtClean="0">
                <a:latin typeface="Arial" charset="0"/>
              </a:rPr>
              <a:t>things</a:t>
            </a:r>
            <a:r>
              <a:rPr lang="cs-CZ" altLang="cs-CZ" sz="2800" dirty="0" smtClean="0">
                <a:latin typeface="Arial" charset="0"/>
              </a:rPr>
              <a:t>.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23555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5020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15056" y="2204864"/>
            <a:ext cx="2195512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400" dirty="0" err="1" smtClean="0">
                <a:latin typeface="Arial" charset="0"/>
              </a:rPr>
              <a:t>Answer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50207" name="AutoShape 31"/>
          <p:cNvSpPr>
            <a:spLocks noChangeArrowheads="1"/>
          </p:cNvSpPr>
          <p:nvPr/>
        </p:nvSpPr>
        <p:spPr bwMode="auto">
          <a:xfrm>
            <a:off x="4194175" y="4940300"/>
            <a:ext cx="755650" cy="720725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360363" y="2961147"/>
            <a:ext cx="84248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hangingPunct="1">
              <a:buFontTx/>
              <a:buChar char="-"/>
            </a:pPr>
            <a:r>
              <a:rPr lang="cs-CZ" altLang="cs-CZ" b="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Shouldn‘t</a:t>
            </a:r>
            <a:r>
              <a:rPr lang="cs-CZ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respond to the bully. It will encourage </a:t>
            </a:r>
            <a:r>
              <a:rPr lang="cs-CZ" altLang="cs-CZ" b="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them</a:t>
            </a:r>
            <a:r>
              <a:rPr lang="cs-CZ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to continue</a:t>
            </a:r>
            <a:endParaRPr lang="cs-CZ" altLang="cs-CZ" b="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Report and block the person who bothers </a:t>
            </a:r>
            <a:r>
              <a:rPr lang="cs-CZ" altLang="cs-CZ" b="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them</a:t>
            </a:r>
            <a:endParaRPr lang="cs-CZ" altLang="cs-CZ" b="0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cs-CZ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-   </a:t>
            </a:r>
            <a:r>
              <a:rPr lang="cs-CZ" altLang="cs-CZ" b="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Keep</a:t>
            </a:r>
            <a:r>
              <a:rPr lang="cs-CZ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b="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proof</a:t>
            </a:r>
            <a:r>
              <a:rPr lang="cs-CZ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Keep the text or email, and if it's a post </a:t>
            </a:r>
            <a:endParaRPr lang="cs-CZ" altLang="cs-CZ" b="0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cs-CZ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    </a:t>
            </a: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on a social networking site, get a screen shot</a:t>
            </a:r>
            <a:endParaRPr lang="cs-CZ" altLang="cs-CZ" b="0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Tell someone </a:t>
            </a:r>
            <a:r>
              <a:rPr lang="cs-CZ" altLang="cs-CZ" b="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they</a:t>
            </a: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trust what happened</a:t>
            </a:r>
            <a:endParaRPr lang="cs-CZ" altLang="cs-CZ" b="0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Protect yourself by keeping your passwords private</a:t>
            </a:r>
            <a:endParaRPr lang="cs-CZ" altLang="cs-CZ" b="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If someone hacked into your profile, change your password</a:t>
            </a:r>
            <a:endParaRPr lang="cs-CZ" altLang="cs-CZ" b="0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Be very careful which photos </a:t>
            </a:r>
            <a:r>
              <a:rPr lang="cs-CZ" altLang="cs-CZ" b="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they</a:t>
            </a: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share online, because a cyberbully may use it against </a:t>
            </a:r>
            <a:r>
              <a:rPr lang="cs-CZ" altLang="cs-CZ" b="0" dirty="0" err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them</a:t>
            </a:r>
            <a:endParaRPr lang="cs-CZ" altLang="cs-CZ" b="0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altLang="cs-CZ" b="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Do not post personal information such as your address or phone number</a:t>
            </a:r>
            <a:endParaRPr lang="cs-CZ" altLang="cs-CZ" b="0" dirty="0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</a:pPr>
            <a:endParaRPr lang="cs-CZ" altLang="cs-CZ" b="0" dirty="0" smtClean="0">
              <a:latin typeface="Arial" charset="0"/>
              <a:cs typeface="Times New Roman" pitchFamily="18" charset="0"/>
            </a:endParaRPr>
          </a:p>
          <a:p>
            <a:pPr algn="ctr" eaLnBrk="1" hangingPunct="1"/>
            <a:endParaRPr lang="en-US" altLang="cs-CZ" b="0" dirty="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/>
            <a:endParaRPr lang="el-GR" altLang="cs-CZ" sz="2400" b="0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6"/>
                  </p:tgtEl>
                </p:cond>
              </p:nextCondLst>
            </p:seq>
          </p:childTnLst>
        </p:cTn>
      </p:par>
    </p:tnLst>
    <p:bldLst>
      <p:bldP spid="50207" grpId="0" animBg="1"/>
      <p:bldP spid="5020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1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Some </a:t>
            </a:r>
            <a:r>
              <a:rPr lang="cs-CZ" altLang="cs-CZ" sz="2800" dirty="0" err="1" smtClean="0">
                <a:latin typeface="Arial" charset="0"/>
              </a:rPr>
              <a:t>Statistics</a:t>
            </a:r>
            <a:r>
              <a:rPr lang="cs-CZ" altLang="cs-CZ" sz="2800" dirty="0" smtClean="0">
                <a:latin typeface="Arial" charset="0"/>
              </a:rPr>
              <a:t> 100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400" dirty="0" smtClean="0">
                <a:latin typeface="Arial" charset="0"/>
              </a:rPr>
              <a:t>How many </a:t>
            </a:r>
            <a:r>
              <a:rPr lang="en-US" altLang="cs-CZ" sz="2400" dirty="0" smtClean="0">
                <a:latin typeface="Arial" charset="0"/>
              </a:rPr>
              <a:t>teenagers aged 16 to 19 in the EU</a:t>
            </a:r>
            <a:r>
              <a:rPr lang="cs-CZ" altLang="cs-CZ" sz="2400" dirty="0" smtClean="0">
                <a:latin typeface="Arial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400" dirty="0" smtClean="0">
                <a:latin typeface="Arial" charset="0"/>
              </a:rPr>
              <a:t>are</a:t>
            </a:r>
            <a:r>
              <a:rPr lang="en-US" altLang="cs-CZ" sz="2400" dirty="0" smtClean="0">
                <a:latin typeface="Arial" charset="0"/>
              </a:rPr>
              <a:t> active on social networks</a:t>
            </a:r>
            <a:r>
              <a:rPr lang="cs-CZ" altLang="cs-CZ" sz="2400" dirty="0" smtClean="0">
                <a:latin typeface="Arial" charset="0"/>
              </a:rPr>
              <a:t>*: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54294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2438" y="2239963"/>
            <a:ext cx="5757862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a) </a:t>
            </a:r>
            <a:r>
              <a:rPr lang="cs-CZ" altLang="cs-CZ" sz="2400" dirty="0" smtClean="0">
                <a:latin typeface="Arial" charset="0"/>
              </a:rPr>
              <a:t>97%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5429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2438" y="3140075"/>
            <a:ext cx="5757862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</a:t>
            </a:r>
            <a:r>
              <a:rPr lang="cs-CZ" altLang="cs-CZ" sz="2400" dirty="0" smtClean="0">
                <a:latin typeface="Arial" charset="0"/>
              </a:rPr>
              <a:t>) 67%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5429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2438" y="4041775"/>
            <a:ext cx="5765800" cy="827385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</a:t>
            </a:r>
            <a:r>
              <a:rPr lang="cs-CZ" altLang="cs-CZ" sz="2400" dirty="0" smtClean="0">
                <a:latin typeface="Arial" charset="0"/>
              </a:rPr>
              <a:t>) 87%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54297" name="AutoShape 25"/>
          <p:cNvSpPr>
            <a:spLocks noChangeArrowheads="1"/>
          </p:cNvSpPr>
          <p:nvPr/>
        </p:nvSpPr>
        <p:spPr bwMode="auto">
          <a:xfrm>
            <a:off x="7704138" y="21336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4298" name="AutoShape 26"/>
          <p:cNvSpPr>
            <a:spLocks noChangeArrowheads="1"/>
          </p:cNvSpPr>
          <p:nvPr/>
        </p:nvSpPr>
        <p:spPr bwMode="auto">
          <a:xfrm>
            <a:off x="7740650" y="30321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4299" name="AutoShape 27"/>
          <p:cNvSpPr>
            <a:spLocks noChangeArrowheads="1"/>
          </p:cNvSpPr>
          <p:nvPr/>
        </p:nvSpPr>
        <p:spPr bwMode="auto">
          <a:xfrm>
            <a:off x="7716022" y="4095104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4591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91580" y="5193196"/>
            <a:ext cx="766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dirty="0" err="1" smtClean="0"/>
              <a:t>Eurostat</a:t>
            </a:r>
            <a:r>
              <a:rPr lang="cs-CZ" dirty="0" smtClean="0"/>
              <a:t>, shorturl.at/qrKN9</a:t>
            </a:r>
            <a:endParaRPr lang="cs-CZ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9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Some </a:t>
            </a:r>
            <a:r>
              <a:rPr lang="cs-CZ" altLang="cs-CZ" sz="2800" dirty="0" err="1" smtClean="0">
                <a:latin typeface="Arial" charset="0"/>
              </a:rPr>
              <a:t>Statistics</a:t>
            </a:r>
            <a:r>
              <a:rPr lang="cs-CZ" altLang="cs-CZ" sz="2800" dirty="0" smtClean="0">
                <a:latin typeface="Arial" charset="0"/>
              </a:rPr>
              <a:t> 200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is the most </a:t>
            </a:r>
            <a:r>
              <a:rPr lang="cs-CZ" altLang="cs-CZ" sz="2800" dirty="0" err="1" smtClean="0">
                <a:latin typeface="Arial" charset="0"/>
              </a:rPr>
              <a:t>visited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website</a:t>
            </a:r>
            <a:r>
              <a:rPr lang="cs-CZ" altLang="cs-CZ" sz="2800" dirty="0" smtClean="0">
                <a:latin typeface="Arial" charset="0"/>
              </a:rPr>
              <a:t> </a:t>
            </a:r>
            <a:r>
              <a:rPr lang="cs-CZ" altLang="cs-CZ" sz="2800" dirty="0" err="1" smtClean="0">
                <a:latin typeface="Arial" charset="0"/>
              </a:rPr>
              <a:t>worldwide</a:t>
            </a:r>
            <a:r>
              <a:rPr lang="cs-CZ" altLang="cs-CZ" sz="2800" dirty="0" smtClean="0">
                <a:latin typeface="Arial" charset="0"/>
              </a:rPr>
              <a:t>?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25603" name="AutoShape 1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306196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4" y="2274888"/>
            <a:ext cx="5752616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 smtClean="0">
                <a:latin typeface="Arial" charset="0"/>
              </a:rPr>
              <a:t>a) </a:t>
            </a:r>
            <a:r>
              <a:rPr kumimoji="1" lang="cs-CZ" altLang="cs-CZ" sz="2000" dirty="0" err="1" smtClean="0">
                <a:latin typeface="Arial" charset="0"/>
              </a:rPr>
              <a:t>Tmall</a:t>
            </a:r>
            <a:endParaRPr kumimoji="1" lang="cs-CZ" altLang="cs-CZ" sz="2000" dirty="0">
              <a:latin typeface="Arial" charset="0"/>
            </a:endParaRPr>
          </a:p>
        </p:txBody>
      </p:sp>
      <p:sp>
        <p:nvSpPr>
          <p:cNvPr id="306197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4" y="3175000"/>
            <a:ext cx="5752616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b) </a:t>
            </a:r>
            <a:r>
              <a:rPr lang="cs-CZ" altLang="cs-CZ" sz="2000" dirty="0" err="1" smtClean="0">
                <a:latin typeface="Arial" charset="0"/>
              </a:rPr>
              <a:t>YouTube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306198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4" y="4076700"/>
            <a:ext cx="5760554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c</a:t>
            </a:r>
            <a:r>
              <a:rPr lang="cs-CZ" altLang="cs-CZ" sz="2000" dirty="0" smtClean="0">
                <a:latin typeface="Arial" charset="0"/>
              </a:rPr>
              <a:t>) Google </a:t>
            </a:r>
            <a:r>
              <a:rPr lang="cs-CZ" altLang="cs-CZ" sz="2000" dirty="0" err="1" smtClean="0">
                <a:latin typeface="Arial" charset="0"/>
              </a:rPr>
              <a:t>Search</a:t>
            </a:r>
            <a:endParaRPr kumimoji="1" lang="cs-CZ" altLang="cs-CZ" sz="2000" dirty="0">
              <a:latin typeface="Arial" charset="0"/>
            </a:endParaRPr>
          </a:p>
        </p:txBody>
      </p:sp>
      <p:sp>
        <p:nvSpPr>
          <p:cNvPr id="306199" name="AutoShape 23"/>
          <p:cNvSpPr>
            <a:spLocks noChangeArrowheads="1"/>
          </p:cNvSpPr>
          <p:nvPr/>
        </p:nvSpPr>
        <p:spPr bwMode="auto">
          <a:xfrm>
            <a:off x="7704138" y="21685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06200" name="AutoShape 24"/>
          <p:cNvSpPr>
            <a:spLocks noChangeArrowheads="1"/>
          </p:cNvSpPr>
          <p:nvPr/>
        </p:nvSpPr>
        <p:spPr bwMode="auto">
          <a:xfrm>
            <a:off x="7740650" y="306705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06201" name="AutoShape 25"/>
          <p:cNvSpPr>
            <a:spLocks noChangeArrowheads="1"/>
          </p:cNvSpPr>
          <p:nvPr/>
        </p:nvSpPr>
        <p:spPr bwMode="auto">
          <a:xfrm>
            <a:off x="7740650" y="3967163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151620" y="5049180"/>
            <a:ext cx="63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 https://en.wikipedia.org/wiki/List_of_most_popular_websites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6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19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6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19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6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19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2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Some </a:t>
            </a:r>
            <a:r>
              <a:rPr lang="cs-CZ" altLang="cs-CZ" sz="2800" dirty="0" err="1" smtClean="0">
                <a:latin typeface="Arial" charset="0"/>
              </a:rPr>
              <a:t>Statistics</a:t>
            </a:r>
            <a:r>
              <a:rPr lang="cs-CZ" altLang="cs-CZ" sz="2800" dirty="0" smtClean="0">
                <a:latin typeface="Arial" charset="0"/>
              </a:rPr>
              <a:t> 300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cs-CZ" sz="2800" dirty="0" smtClean="0">
                <a:latin typeface="Arial" charset="0"/>
              </a:rPr>
              <a:t>A 2016 Stanford study found that more than 80% of middle school students could not do what?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4303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2438" y="2239963"/>
            <a:ext cx="5757862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a) </a:t>
            </a:r>
            <a:r>
              <a:rPr lang="en-US" altLang="cs-CZ" sz="2400" dirty="0" smtClean="0">
                <a:latin typeface="Arial" charset="0"/>
              </a:rPr>
              <a:t>recognize bias in a Tweet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43032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2438" y="3140075"/>
            <a:ext cx="5757862" cy="7921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b) </a:t>
            </a:r>
            <a:r>
              <a:rPr lang="en-US" altLang="cs-CZ" sz="2400" dirty="0" smtClean="0">
                <a:latin typeface="Arial" charset="0"/>
              </a:rPr>
              <a:t>recognize that sponsored content </a:t>
            </a:r>
            <a:endParaRPr lang="cs-CZ" altLang="cs-CZ" sz="2400" dirty="0" smtClean="0">
              <a:latin typeface="Arial" charset="0"/>
            </a:endParaRPr>
          </a:p>
          <a:p>
            <a:pPr eaLnBrk="1" hangingPunct="1"/>
            <a:r>
              <a:rPr lang="cs-CZ" altLang="cs-CZ" sz="2400" dirty="0" smtClean="0">
                <a:latin typeface="Arial" charset="0"/>
              </a:rPr>
              <a:t>    </a:t>
            </a:r>
            <a:r>
              <a:rPr lang="en-US" altLang="cs-CZ" sz="2400" dirty="0" smtClean="0">
                <a:latin typeface="Arial" charset="0"/>
              </a:rPr>
              <a:t>was not real news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43033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769" y="4217430"/>
            <a:ext cx="5765800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cs-CZ" altLang="cs-CZ" sz="2400" dirty="0" err="1" smtClean="0">
                <a:latin typeface="Arial" charset="0"/>
              </a:rPr>
              <a:t>recognize</a:t>
            </a:r>
            <a:r>
              <a:rPr lang="cs-CZ" altLang="cs-CZ" sz="2400" dirty="0" smtClean="0">
                <a:latin typeface="Arial" charset="0"/>
              </a:rPr>
              <a:t> a </a:t>
            </a:r>
            <a:r>
              <a:rPr lang="cs-CZ" altLang="cs-CZ" sz="2400" dirty="0" err="1" smtClean="0">
                <a:latin typeface="Arial" charset="0"/>
              </a:rPr>
              <a:t>fake</a:t>
            </a:r>
            <a:r>
              <a:rPr lang="cs-CZ" altLang="cs-CZ" sz="2400" dirty="0" smtClean="0">
                <a:latin typeface="Arial" charset="0"/>
              </a:rPr>
              <a:t> </a:t>
            </a:r>
            <a:r>
              <a:rPr lang="cs-CZ" altLang="cs-CZ" sz="2400" dirty="0" err="1" smtClean="0">
                <a:latin typeface="Arial" charset="0"/>
              </a:rPr>
              <a:t>photograph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43034" name="AutoShape 26"/>
          <p:cNvSpPr>
            <a:spLocks noChangeArrowheads="1"/>
          </p:cNvSpPr>
          <p:nvPr/>
        </p:nvSpPr>
        <p:spPr bwMode="auto">
          <a:xfrm>
            <a:off x="7704138" y="21336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7740650" y="3140075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3036" name="AutoShape 28"/>
          <p:cNvSpPr>
            <a:spLocks noChangeArrowheads="1"/>
          </p:cNvSpPr>
          <p:nvPr/>
        </p:nvSpPr>
        <p:spPr bwMode="auto">
          <a:xfrm>
            <a:off x="7740650" y="414519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6639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Some </a:t>
            </a:r>
            <a:r>
              <a:rPr lang="cs-CZ" altLang="cs-CZ" sz="2800" dirty="0" err="1" smtClean="0">
                <a:latin typeface="Arial" charset="0"/>
              </a:rPr>
              <a:t>Statistics</a:t>
            </a:r>
            <a:r>
              <a:rPr lang="cs-CZ" altLang="cs-CZ" sz="2800" dirty="0" smtClean="0">
                <a:latin typeface="Arial" charset="0"/>
              </a:rPr>
              <a:t> 400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kumimoji="1" lang="en-US" altLang="cs-CZ" sz="2800" dirty="0" smtClean="0">
                <a:latin typeface="Arial" charset="0"/>
              </a:rPr>
              <a:t>Most popular social networks worldwide</a:t>
            </a:r>
            <a:endParaRPr kumimoji="1" lang="cs-CZ" altLang="cs-CZ" sz="2800" dirty="0" smtClean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kumimoji="1" lang="cs-CZ" altLang="cs-CZ" sz="2800" dirty="0" smtClean="0">
                <a:latin typeface="Arial" charset="0"/>
              </a:rPr>
              <a:t>(</a:t>
            </a:r>
            <a:r>
              <a:rPr kumimoji="1" lang="en-US" altLang="cs-CZ" sz="2800" dirty="0" smtClean="0">
                <a:latin typeface="Arial" charset="0"/>
              </a:rPr>
              <a:t>as of October 2020</a:t>
            </a:r>
            <a:r>
              <a:rPr kumimoji="1" lang="cs-CZ" altLang="cs-CZ" sz="2800" dirty="0" smtClean="0">
                <a:latin typeface="Arial" charset="0"/>
              </a:rPr>
              <a:t>)*:</a:t>
            </a:r>
            <a:endParaRPr kumimoji="1" lang="cs-CZ" altLang="cs-CZ" sz="2800" dirty="0">
              <a:latin typeface="Arial" charset="0"/>
            </a:endParaRPr>
          </a:p>
        </p:txBody>
      </p:sp>
      <p:sp>
        <p:nvSpPr>
          <p:cNvPr id="18229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2274888"/>
            <a:ext cx="5757863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a) </a:t>
            </a:r>
            <a:r>
              <a:rPr lang="cs-CZ" altLang="cs-CZ" sz="2400" dirty="0" err="1" smtClean="0">
                <a:latin typeface="Arial" charset="0"/>
              </a:rPr>
              <a:t>Facebook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18229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3175000"/>
            <a:ext cx="5757863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b) </a:t>
            </a:r>
            <a:r>
              <a:rPr lang="cs-CZ" altLang="cs-CZ" sz="2400" dirty="0" err="1" smtClean="0">
                <a:latin typeface="Arial" charset="0"/>
              </a:rPr>
              <a:t>YouTube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18229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4076700"/>
            <a:ext cx="5765800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cs-CZ" altLang="cs-CZ" sz="2400" dirty="0" err="1" smtClean="0">
                <a:latin typeface="Arial" charset="0"/>
              </a:rPr>
              <a:t>Whatsapp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182298" name="AutoShape 26"/>
          <p:cNvSpPr>
            <a:spLocks noChangeArrowheads="1"/>
          </p:cNvSpPr>
          <p:nvPr/>
        </p:nvSpPr>
        <p:spPr bwMode="auto">
          <a:xfrm>
            <a:off x="7673975" y="2168525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82299" name="AutoShape 27"/>
          <p:cNvSpPr>
            <a:spLocks noChangeArrowheads="1"/>
          </p:cNvSpPr>
          <p:nvPr/>
        </p:nvSpPr>
        <p:spPr bwMode="auto">
          <a:xfrm>
            <a:off x="7710488" y="306705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82300" name="AutoShape 28"/>
          <p:cNvSpPr>
            <a:spLocks noChangeArrowheads="1"/>
          </p:cNvSpPr>
          <p:nvPr/>
        </p:nvSpPr>
        <p:spPr bwMode="auto">
          <a:xfrm>
            <a:off x="7710488" y="3967163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7663" name="AutoShape 3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95636" y="5193196"/>
            <a:ext cx="666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 https://www.statista.com/statistics/272014/global-social-networks-ranked-by-number-of-users/</a:t>
            </a:r>
            <a:endParaRPr lang="cs-CZ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29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2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29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755650" y="587692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cs-CZ" b="0">
              <a:latin typeface="Arial" charset="0"/>
            </a:endParaRPr>
          </a:p>
        </p:txBody>
      </p:sp>
      <p:sp>
        <p:nvSpPr>
          <p:cNvPr id="28675" name="Rectangle 27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Some </a:t>
            </a:r>
            <a:r>
              <a:rPr lang="cs-CZ" altLang="cs-CZ" sz="2800" dirty="0" err="1" smtClean="0">
                <a:latin typeface="Arial" charset="0"/>
              </a:rPr>
              <a:t>Statistics</a:t>
            </a:r>
            <a:r>
              <a:rPr lang="cs-CZ" altLang="cs-CZ" sz="2800" dirty="0" smtClean="0">
                <a:latin typeface="Arial" charset="0"/>
              </a:rPr>
              <a:t> 500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kumimoji="1" lang="en-US" altLang="cs-CZ" sz="2800" dirty="0" err="1" smtClean="0">
                <a:latin typeface="Arial" charset="0"/>
              </a:rPr>
              <a:t>Wh</a:t>
            </a:r>
            <a:r>
              <a:rPr kumimoji="1" lang="cs-CZ" altLang="cs-CZ" sz="2800" dirty="0" err="1" smtClean="0">
                <a:latin typeface="Arial" charset="0"/>
              </a:rPr>
              <a:t>ich</a:t>
            </a:r>
            <a:r>
              <a:rPr kumimoji="1" lang="cs-CZ" altLang="cs-CZ" sz="2800" dirty="0" smtClean="0">
                <a:latin typeface="Arial" charset="0"/>
              </a:rPr>
              <a:t> </a:t>
            </a:r>
            <a:r>
              <a:rPr kumimoji="1" lang="en-US" altLang="cs-CZ" sz="2800" dirty="0" smtClean="0">
                <a:latin typeface="Arial" charset="0"/>
              </a:rPr>
              <a:t>social media is </a:t>
            </a:r>
            <a:r>
              <a:rPr kumimoji="1" lang="cs-CZ" altLang="cs-CZ" sz="2800" dirty="0" err="1" smtClean="0">
                <a:latin typeface="Arial" charset="0"/>
              </a:rPr>
              <a:t>known</a:t>
            </a:r>
            <a:r>
              <a:rPr kumimoji="1" lang="cs-CZ" altLang="cs-CZ" sz="2800" dirty="0" smtClean="0">
                <a:latin typeface="Arial" charset="0"/>
              </a:rPr>
              <a:t> as </a:t>
            </a:r>
            <a:r>
              <a:rPr kumimoji="1" lang="en-US" altLang="cs-CZ" sz="2800" dirty="0" smtClean="0">
                <a:latin typeface="Arial" charset="0"/>
              </a:rPr>
              <a:t>the world’s largest professional network?</a:t>
            </a:r>
            <a:endParaRPr kumimoji="1" lang="cs-CZ" altLang="cs-CZ" sz="2800" dirty="0" smtClean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endParaRPr kumimoji="1" lang="cs-CZ" altLang="cs-CZ" sz="2800" dirty="0">
              <a:latin typeface="Arial" charset="0"/>
            </a:endParaRPr>
          </a:p>
        </p:txBody>
      </p:sp>
      <p:sp>
        <p:nvSpPr>
          <p:cNvPr id="28676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5123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55988" y="3140075"/>
            <a:ext cx="2195512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400" dirty="0" err="1" smtClean="0">
                <a:latin typeface="Arial" charset="0"/>
              </a:rPr>
              <a:t>Answer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51236" name="AutoShape 36"/>
          <p:cNvSpPr>
            <a:spLocks noChangeArrowheads="1"/>
          </p:cNvSpPr>
          <p:nvPr/>
        </p:nvSpPr>
        <p:spPr bwMode="auto">
          <a:xfrm>
            <a:off x="4194175" y="4940300"/>
            <a:ext cx="755650" cy="720725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0" y="395287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kumimoji="1" lang="cs-CZ" altLang="cs-CZ" sz="2400" dirty="0" err="1" smtClean="0">
                <a:solidFill>
                  <a:srgbClr val="FF0000"/>
                </a:solidFill>
                <a:latin typeface="Arial" charset="0"/>
              </a:rPr>
              <a:t>LinkedIn</a:t>
            </a:r>
            <a:endParaRPr kumimoji="1" lang="el-GR" altLang="cs-CZ" sz="24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5"/>
                  </p:tgtEl>
                </p:cond>
              </p:nextCondLst>
            </p:seq>
          </p:childTnLst>
        </p:cTn>
      </p:par>
    </p:tnLst>
    <p:bldLst>
      <p:bldP spid="51236" grpId="0" animBg="1"/>
      <p:bldP spid="5123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836712"/>
            <a:ext cx="7920880" cy="4832092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cs-CZ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Split students into teams</a:t>
            </a:r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Each team consequently picks a category and a point value</a:t>
            </a:r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teacher clicks on the chosen box for the question.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must answer. The teacher may want to set a time limit for answering the question.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see if the team is correct, the teacher clicks again on the answer.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he teacher clicks the “Back to Board” button on the slide to return to the mainboard.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If the team is correct, they are awarded the point value of the question.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until all questions have been answered. The team with the most points wins.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811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27255" y="2309722"/>
            <a:ext cx="77531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Disclaimer:</a:t>
            </a:r>
            <a:b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product only represents the views of the authors and the European Commission cannot be held responsible for any use which may be made of the information contained therein.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This work was created for the Erasmus+ project 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WISE AND INVENTIVE  SCREENAGERS – WISA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project. number: 2018-1-CZ01-KA229-048019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cs-CZ" sz="2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Simoneta</a:t>
            </a:r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Dembická</a:t>
            </a:r>
            <a:endParaRPr lang="cs-CZ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Biskupské gymnázium Brno a mateřská škola, Czech Republic</a:t>
            </a:r>
            <a:endParaRPr lang="en-US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This work is licensed under a Creative Commons Attribution 4.0 International License</a:t>
            </a:r>
          </a:p>
          <a:p>
            <a:endParaRPr lang="cs-CZ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5" y="961186"/>
            <a:ext cx="2957314" cy="134853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78" y="961186"/>
            <a:ext cx="5240572" cy="1152128"/>
          </a:xfrm>
          <a:prstGeom prst="rect">
            <a:avLst/>
          </a:prstGeom>
        </p:spPr>
      </p:pic>
      <p:pic>
        <p:nvPicPr>
          <p:cNvPr id="5" name="Obrázek 4" descr="Creative Commons Licens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093296"/>
            <a:ext cx="1008112" cy="36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56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7191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800" b="1" dirty="0" smtClean="0"/>
              <a:t> </a:t>
            </a:r>
            <a:r>
              <a:rPr lang="en-US" altLang="cs-CZ" sz="2800" b="1" dirty="0" smtClean="0"/>
              <a:t>Internet Safety</a:t>
            </a:r>
            <a:r>
              <a:rPr lang="cs-CZ" altLang="cs-CZ" sz="2800" b="1" dirty="0" smtClean="0"/>
              <a:t> 100</a:t>
            </a:r>
            <a:r>
              <a:rPr lang="cs-CZ" altLang="cs-CZ" sz="2800" b="1" dirty="0" smtClean="0"/>
              <a:t>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b="1" dirty="0"/>
              <a:t>Choose the strongest password from this list</a:t>
            </a:r>
            <a:r>
              <a:rPr lang="cs-CZ" altLang="cs-CZ" sz="2800" b="1" dirty="0" smtClean="0"/>
              <a:t>:</a:t>
            </a:r>
            <a:endParaRPr lang="cs-CZ" altLang="cs-CZ" sz="2800" b="1" baseline="-25000" dirty="0" smtClean="0"/>
          </a:p>
        </p:txBody>
      </p:sp>
      <p:sp>
        <p:nvSpPr>
          <p:cNvPr id="7201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2239963"/>
            <a:ext cx="5757863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a) </a:t>
            </a:r>
            <a:r>
              <a:rPr lang="cs-CZ" altLang="cs-CZ" sz="2400" dirty="0" err="1" smtClean="0">
                <a:latin typeface="Arial" charset="0"/>
              </a:rPr>
              <a:t>HumptyDumpty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720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3140075"/>
            <a:ext cx="5757863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b) </a:t>
            </a:r>
            <a:r>
              <a:rPr lang="cs-CZ" altLang="cs-CZ" sz="2400" dirty="0" smtClean="0">
                <a:latin typeface="Arial" charset="0"/>
              </a:rPr>
              <a:t>HumptyDumpty245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7204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4041775"/>
            <a:ext cx="5765800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cs-CZ" altLang="cs-CZ" sz="2400" dirty="0" err="1" smtClean="0">
                <a:latin typeface="Arial" charset="0"/>
              </a:rPr>
              <a:t>humTdumt</a:t>
            </a:r>
            <a:r>
              <a:rPr lang="cs-CZ" altLang="cs-CZ" sz="2400" dirty="0" smtClean="0">
                <a:latin typeface="Arial" charset="0"/>
              </a:rPr>
              <a:t>$@t0nAwa11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>
            <a:off x="7673975" y="21336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208" name="AutoShape 40"/>
          <p:cNvSpPr>
            <a:spLocks noChangeArrowheads="1"/>
          </p:cNvSpPr>
          <p:nvPr/>
        </p:nvSpPr>
        <p:spPr bwMode="auto">
          <a:xfrm>
            <a:off x="7710488" y="30321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209" name="AutoShape 41"/>
          <p:cNvSpPr>
            <a:spLocks noChangeArrowheads="1"/>
          </p:cNvSpPr>
          <p:nvPr/>
        </p:nvSpPr>
        <p:spPr bwMode="auto">
          <a:xfrm>
            <a:off x="7710488" y="3932238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111" name="AutoShape 4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547688"/>
            <a:ext cx="8229600" cy="10810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2800" b="1" dirty="0" smtClean="0"/>
              <a:t>Internet </a:t>
            </a:r>
            <a:r>
              <a:rPr lang="cs-CZ" altLang="cs-CZ" sz="2800" b="1" dirty="0" err="1" smtClean="0"/>
              <a:t>Safety</a:t>
            </a:r>
            <a:r>
              <a:rPr lang="cs-CZ" altLang="cs-CZ" sz="2800" b="1" dirty="0" smtClean="0"/>
              <a:t> 200</a:t>
            </a:r>
            <a:r>
              <a:rPr lang="cs-CZ" altLang="cs-CZ" sz="2800" b="1" dirty="0" smtClean="0"/>
              <a:t>: </a:t>
            </a:r>
          </a:p>
          <a:p>
            <a:pPr algn="ctr" eaLnBrk="1" hangingPunct="1">
              <a:buFontTx/>
              <a:buNone/>
            </a:pPr>
            <a:r>
              <a:rPr lang="en-US" altLang="cs-CZ" sz="2800" b="1" dirty="0" smtClean="0"/>
              <a:t>Which of the following is a simple way to stay safe online</a:t>
            </a:r>
            <a:r>
              <a:rPr lang="cs-CZ" altLang="cs-CZ" sz="2800" b="1" dirty="0" smtClean="0"/>
              <a:t>:</a:t>
            </a:r>
            <a:endParaRPr lang="cs-CZ" altLang="cs-CZ" sz="2800" b="1" dirty="0" smtClean="0"/>
          </a:p>
        </p:txBody>
      </p:sp>
      <p:sp>
        <p:nvSpPr>
          <p:cNvPr id="5123" name="AutoShape 2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821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2239963"/>
            <a:ext cx="5757863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a) </a:t>
            </a:r>
            <a:r>
              <a:rPr lang="en-US" altLang="cs-CZ" sz="2000" dirty="0" smtClean="0">
                <a:latin typeface="Arial" charset="0"/>
              </a:rPr>
              <a:t>Don't connect the computer to the internet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821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3140075"/>
            <a:ext cx="5757863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b) </a:t>
            </a:r>
            <a:r>
              <a:rPr lang="en-US" altLang="cs-CZ" sz="2000" dirty="0" smtClean="0">
                <a:latin typeface="Arial" charset="0"/>
              </a:rPr>
              <a:t>Don't give out personal information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821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4041775"/>
            <a:ext cx="5765800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c) </a:t>
            </a:r>
            <a:r>
              <a:rPr lang="en-US" altLang="cs-CZ" sz="2000" dirty="0" smtClean="0">
                <a:latin typeface="Arial" charset="0"/>
              </a:rPr>
              <a:t>Don't leave the computer on overnight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7673975" y="21336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7710488" y="3032125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>
            <a:off x="7710488" y="393223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8"/>
          <p:cNvSpPr>
            <a:spLocks noChangeArrowheads="1"/>
          </p:cNvSpPr>
          <p:nvPr/>
        </p:nvSpPr>
        <p:spPr bwMode="auto">
          <a:xfrm>
            <a:off x="431800" y="547688"/>
            <a:ext cx="8229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60400" indent="-6604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Internet </a:t>
            </a:r>
            <a:r>
              <a:rPr lang="cs-CZ" altLang="cs-CZ" sz="2800" dirty="0" err="1" smtClean="0">
                <a:latin typeface="Arial" charset="0"/>
              </a:rPr>
              <a:t>Safety</a:t>
            </a:r>
            <a:r>
              <a:rPr lang="cs-CZ" altLang="cs-CZ" sz="2800" dirty="0" smtClean="0">
                <a:latin typeface="Arial" charset="0"/>
              </a:rPr>
              <a:t> 300</a:t>
            </a:r>
            <a:r>
              <a:rPr lang="cs-CZ" altLang="cs-CZ" sz="2800" dirty="0">
                <a:latin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is </a:t>
            </a:r>
            <a:r>
              <a:rPr lang="cs-CZ" altLang="cs-CZ" sz="2800" dirty="0" err="1" smtClean="0">
                <a:latin typeface="Arial" charset="0"/>
              </a:rPr>
              <a:t>phishing</a:t>
            </a:r>
            <a:r>
              <a:rPr lang="cs-CZ" altLang="cs-CZ" sz="2800" dirty="0" smtClean="0">
                <a:latin typeface="Arial" charset="0"/>
              </a:rPr>
              <a:t>?: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19485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85925" y="2239963"/>
            <a:ext cx="5757863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a) </a:t>
            </a:r>
            <a:r>
              <a:rPr lang="en-US" altLang="cs-CZ" sz="1600" dirty="0" smtClean="0">
                <a:latin typeface="Arial" charset="0"/>
              </a:rPr>
              <a:t>Sending a program which replicates itself and </a:t>
            </a:r>
            <a:endParaRPr lang="cs-CZ" altLang="cs-CZ" sz="1600" dirty="0" smtClean="0">
              <a:latin typeface="Arial" charset="0"/>
            </a:endParaRPr>
          </a:p>
          <a:p>
            <a:pPr eaLnBrk="1" hangingPunct="1"/>
            <a:r>
              <a:rPr lang="en-US" altLang="cs-CZ" sz="1600" dirty="0" smtClean="0">
                <a:latin typeface="Arial" charset="0"/>
              </a:rPr>
              <a:t>spreads to other computers via attachments</a:t>
            </a:r>
            <a:endParaRPr lang="cs-CZ" altLang="cs-CZ" sz="1600" dirty="0">
              <a:latin typeface="Arial" charset="0"/>
            </a:endParaRPr>
          </a:p>
        </p:txBody>
      </p:sp>
      <p:sp>
        <p:nvSpPr>
          <p:cNvPr id="1948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85925" y="3140075"/>
            <a:ext cx="5757863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b)</a:t>
            </a:r>
            <a:r>
              <a:rPr lang="en-US" altLang="cs-CZ" sz="2400" dirty="0" smtClean="0">
                <a:latin typeface="Arial" charset="0"/>
              </a:rPr>
              <a:t> </a:t>
            </a:r>
            <a:r>
              <a:rPr lang="en-US" altLang="cs-CZ" sz="1600" dirty="0" smtClean="0">
                <a:latin typeface="Arial" charset="0"/>
              </a:rPr>
              <a:t>Sending an email designed to trick the recipient </a:t>
            </a:r>
            <a:endParaRPr lang="cs-CZ" altLang="cs-CZ" sz="1600" dirty="0" smtClean="0">
              <a:latin typeface="Arial" charset="0"/>
            </a:endParaRPr>
          </a:p>
          <a:p>
            <a:pPr eaLnBrk="1" hangingPunct="1"/>
            <a:r>
              <a:rPr lang="en-US" altLang="cs-CZ" sz="1600" dirty="0" smtClean="0">
                <a:latin typeface="Arial" charset="0"/>
              </a:rPr>
              <a:t>into giving away personal information</a:t>
            </a:r>
            <a:endParaRPr lang="cs-CZ" altLang="cs-CZ" sz="1600" dirty="0">
              <a:latin typeface="Arial" charset="0"/>
            </a:endParaRPr>
          </a:p>
        </p:txBody>
      </p:sp>
      <p:sp>
        <p:nvSpPr>
          <p:cNvPr id="19487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85925" y="4041775"/>
            <a:ext cx="5765800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en-US" altLang="cs-CZ" sz="1600" dirty="0" smtClean="0">
                <a:latin typeface="Arial" charset="0"/>
              </a:rPr>
              <a:t>Controlling a computer without the user's knowledge</a:t>
            </a:r>
            <a:endParaRPr lang="cs-CZ" altLang="cs-CZ" sz="1600" dirty="0">
              <a:latin typeface="Arial" charset="0"/>
            </a:endParaRPr>
          </a:p>
        </p:txBody>
      </p:sp>
      <p:sp>
        <p:nvSpPr>
          <p:cNvPr id="19488" name="AutoShape 32"/>
          <p:cNvSpPr>
            <a:spLocks noChangeArrowheads="1"/>
          </p:cNvSpPr>
          <p:nvPr/>
        </p:nvSpPr>
        <p:spPr bwMode="auto">
          <a:xfrm>
            <a:off x="7667625" y="21336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489" name="AutoShape 33"/>
          <p:cNvSpPr>
            <a:spLocks noChangeArrowheads="1"/>
          </p:cNvSpPr>
          <p:nvPr/>
        </p:nvSpPr>
        <p:spPr bwMode="auto">
          <a:xfrm>
            <a:off x="7704138" y="30321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490" name="AutoShape 34"/>
          <p:cNvSpPr>
            <a:spLocks noChangeArrowheads="1"/>
          </p:cNvSpPr>
          <p:nvPr/>
        </p:nvSpPr>
        <p:spPr bwMode="auto">
          <a:xfrm>
            <a:off x="7704138" y="3932238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159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547688"/>
            <a:ext cx="8642350" cy="720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2800" b="1" dirty="0" smtClean="0"/>
              <a:t>Internet </a:t>
            </a:r>
            <a:r>
              <a:rPr lang="cs-CZ" altLang="cs-CZ" sz="2800" b="1" dirty="0" err="1" smtClean="0"/>
              <a:t>Safety</a:t>
            </a:r>
            <a:r>
              <a:rPr lang="cs-CZ" altLang="cs-CZ" sz="2800" b="1" dirty="0" smtClean="0"/>
              <a:t> 400</a:t>
            </a:r>
            <a:r>
              <a:rPr lang="cs-CZ" altLang="cs-CZ" sz="2800" b="1" dirty="0" smtClean="0"/>
              <a:t>: </a:t>
            </a:r>
          </a:p>
          <a:p>
            <a:pPr algn="ctr" eaLnBrk="1" hangingPunct="1">
              <a:buFontTx/>
              <a:buNone/>
            </a:pPr>
            <a:r>
              <a:rPr lang="en-US" altLang="cs-CZ" sz="2800" b="1" dirty="0" smtClean="0"/>
              <a:t>What is used to prevent </a:t>
            </a:r>
            <a:r>
              <a:rPr lang="en-US" altLang="cs-CZ" sz="2800" b="1" dirty="0" err="1" smtClean="0"/>
              <a:t>unauthorised</a:t>
            </a:r>
            <a:r>
              <a:rPr lang="en-US" altLang="cs-CZ" sz="2800" b="1" dirty="0" smtClean="0"/>
              <a:t> communications from a computer?</a:t>
            </a:r>
            <a:r>
              <a:rPr lang="cs-CZ" altLang="cs-CZ" sz="2800" b="1" dirty="0" smtClean="0"/>
              <a:t>:</a:t>
            </a:r>
            <a:endParaRPr lang="cs-CZ" altLang="cs-CZ" sz="2800" b="1" dirty="0" smtClean="0"/>
          </a:p>
        </p:txBody>
      </p:sp>
      <p:sp>
        <p:nvSpPr>
          <p:cNvPr id="20669" name="AutoShape 18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4" y="2239963"/>
            <a:ext cx="5752616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a) a firewall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20670" name="AutoShape 19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4" y="3140075"/>
            <a:ext cx="5752616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b) a </a:t>
            </a:r>
            <a:r>
              <a:rPr lang="cs-CZ" altLang="cs-CZ" sz="2400" dirty="0" err="1" smtClean="0">
                <a:latin typeface="Arial" charset="0"/>
              </a:rPr>
              <a:t>filter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20671" name="AutoShape 1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27684" y="4041775"/>
            <a:ext cx="5760554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latin typeface="Arial" charset="0"/>
              </a:rPr>
              <a:t>c) anti-virus software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20672" name="AutoShape 192"/>
          <p:cNvSpPr>
            <a:spLocks noChangeArrowheads="1"/>
          </p:cNvSpPr>
          <p:nvPr/>
        </p:nvSpPr>
        <p:spPr bwMode="auto">
          <a:xfrm>
            <a:off x="7704138" y="2133600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673" name="AutoShape 193"/>
          <p:cNvSpPr>
            <a:spLocks noChangeArrowheads="1"/>
          </p:cNvSpPr>
          <p:nvPr/>
        </p:nvSpPr>
        <p:spPr bwMode="auto">
          <a:xfrm>
            <a:off x="7740650" y="30321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674" name="AutoShape 194"/>
          <p:cNvSpPr>
            <a:spLocks noChangeArrowheads="1"/>
          </p:cNvSpPr>
          <p:nvPr/>
        </p:nvSpPr>
        <p:spPr bwMode="auto">
          <a:xfrm>
            <a:off x="7740650" y="393223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183" name="AutoShape 19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549275"/>
            <a:ext cx="8424862" cy="684213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cs-CZ" altLang="cs-CZ" sz="2800" b="1" dirty="0" smtClean="0"/>
              <a:t>Internet </a:t>
            </a:r>
            <a:r>
              <a:rPr lang="cs-CZ" altLang="cs-CZ" sz="2800" b="1" dirty="0" err="1" smtClean="0"/>
              <a:t>Safety</a:t>
            </a:r>
            <a:r>
              <a:rPr lang="cs-CZ" altLang="cs-CZ" sz="2800" b="1" dirty="0" smtClean="0"/>
              <a:t> 500</a:t>
            </a:r>
            <a:r>
              <a:rPr lang="cs-CZ" altLang="cs-CZ" sz="2800" b="1" dirty="0" smtClean="0"/>
              <a:t>: </a:t>
            </a:r>
          </a:p>
          <a:p>
            <a:pPr marL="533400" indent="-533400" algn="ctr" eaLnBrk="1" hangingPunct="1">
              <a:buFontTx/>
              <a:buNone/>
            </a:pPr>
            <a:r>
              <a:rPr lang="en-US" altLang="cs-CZ" sz="2800" b="1" dirty="0" smtClean="0"/>
              <a:t>What could make your digital identity vulnerable</a:t>
            </a:r>
            <a:r>
              <a:rPr lang="cs-CZ" altLang="cs-CZ" sz="2800" b="1" dirty="0" smtClean="0"/>
              <a:t>? </a:t>
            </a:r>
            <a:r>
              <a:rPr lang="cs-CZ" altLang="cs-CZ" sz="2800" b="1" dirty="0" err="1" smtClean="0"/>
              <a:t>Name</a:t>
            </a:r>
            <a:r>
              <a:rPr lang="cs-CZ" altLang="cs-CZ" sz="2800" b="1" dirty="0" smtClean="0"/>
              <a:t> at least 3 </a:t>
            </a:r>
            <a:r>
              <a:rPr lang="cs-CZ" altLang="cs-CZ" sz="2800" b="1" dirty="0" err="1" smtClean="0"/>
              <a:t>different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things</a:t>
            </a:r>
            <a:r>
              <a:rPr lang="cs-CZ" altLang="cs-CZ" sz="2800" b="1" dirty="0" smtClean="0"/>
              <a:t>.</a:t>
            </a:r>
            <a:endParaRPr lang="cs-CZ" altLang="cs-CZ" sz="2800" b="1" dirty="0" smtClean="0"/>
          </a:p>
        </p:txBody>
      </p:sp>
      <p:sp>
        <p:nvSpPr>
          <p:cNvPr id="225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55988" y="2514617"/>
            <a:ext cx="2195512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400" dirty="0" err="1" smtClean="0">
                <a:latin typeface="Arial" charset="0"/>
              </a:rPr>
              <a:t>Answers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4194175" y="5085184"/>
            <a:ext cx="755650" cy="720725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7" name="AutoShape 2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935596" y="3356992"/>
            <a:ext cx="77408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altLang="cs-CZ" sz="2400" dirty="0" smtClean="0">
                <a:solidFill>
                  <a:srgbClr val="FF0000"/>
                </a:solidFill>
                <a:latin typeface="Arial" charset="0"/>
              </a:rPr>
              <a:t>Using public charging stations and Wi-Fi networks</a:t>
            </a:r>
          </a:p>
          <a:p>
            <a:pPr eaLnBrk="1" hangingPunct="1"/>
            <a:r>
              <a:rPr lang="en-US" altLang="cs-CZ" sz="2400" dirty="0" smtClean="0">
                <a:solidFill>
                  <a:srgbClr val="FF0000"/>
                </a:solidFill>
                <a:latin typeface="Arial" charset="0"/>
              </a:rPr>
              <a:t>-Shopping on unsecured websites</a:t>
            </a:r>
          </a:p>
          <a:p>
            <a:pPr eaLnBrk="1" hangingPunct="1"/>
            <a:r>
              <a:rPr lang="en-US" altLang="cs-CZ" sz="2400" dirty="0" smtClean="0">
                <a:solidFill>
                  <a:srgbClr val="FF0000"/>
                </a:solidFill>
                <a:latin typeface="Arial" charset="0"/>
              </a:rPr>
              <a:t>-Sharing your location/ geotagged photos</a:t>
            </a:r>
          </a:p>
          <a:p>
            <a:pPr eaLnBrk="1" hangingPunct="1"/>
            <a:r>
              <a:rPr lang="en-US" altLang="cs-CZ" sz="2400" dirty="0" smtClean="0">
                <a:solidFill>
                  <a:srgbClr val="FF0000"/>
                </a:solidFill>
                <a:latin typeface="Arial" charset="0"/>
              </a:rPr>
              <a:t>-Accepting privacy policies without reading </a:t>
            </a:r>
          </a:p>
          <a:p>
            <a:pPr eaLnBrk="1" hangingPunct="1"/>
            <a:r>
              <a:rPr lang="en-US" altLang="cs-CZ" sz="2400" dirty="0" smtClean="0">
                <a:solidFill>
                  <a:srgbClr val="FF0000"/>
                </a:solidFill>
                <a:latin typeface="Arial" charset="0"/>
              </a:rPr>
              <a:t>them carefully</a:t>
            </a:r>
            <a:endParaRPr lang="en-US" altLang="cs-CZ" sz="24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9"/>
                  </p:tgtEl>
                </p:cond>
              </p:nextCondLst>
            </p:seq>
          </p:childTnLst>
        </p:cTn>
      </p:par>
    </p:tnLst>
    <p:bldLst>
      <p:bldP spid="22553" grpId="0" animBg="1"/>
      <p:bldP spid="2255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Media </a:t>
            </a:r>
            <a:r>
              <a:rPr lang="cs-CZ" altLang="cs-CZ" sz="2800" dirty="0" err="1" smtClean="0">
                <a:latin typeface="Arial" charset="0"/>
              </a:rPr>
              <a:t>Ethics</a:t>
            </a:r>
            <a:r>
              <a:rPr lang="cs-CZ" altLang="cs-CZ" sz="2800" dirty="0" smtClean="0">
                <a:latin typeface="Arial" charset="0"/>
              </a:rPr>
              <a:t> 100: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err="1" smtClean="0">
                <a:latin typeface="Arial" charset="0"/>
              </a:rPr>
              <a:t>What</a:t>
            </a:r>
            <a:r>
              <a:rPr lang="cs-CZ" altLang="cs-CZ" sz="2800" dirty="0" smtClean="0">
                <a:latin typeface="Arial" charset="0"/>
              </a:rPr>
              <a:t> is copyright?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2357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2239963"/>
            <a:ext cx="6869112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a) </a:t>
            </a:r>
            <a:r>
              <a:rPr lang="cs-CZ" altLang="cs-CZ" sz="2000" dirty="0" smtClean="0">
                <a:latin typeface="Arial" charset="0"/>
              </a:rPr>
              <a:t>A </a:t>
            </a:r>
            <a:r>
              <a:rPr lang="cs-CZ" altLang="cs-CZ" sz="2000" dirty="0" err="1" smtClean="0">
                <a:latin typeface="Arial" charset="0"/>
              </a:rPr>
              <a:t>right</a:t>
            </a:r>
            <a:r>
              <a:rPr lang="cs-CZ" altLang="cs-CZ" sz="2000" dirty="0" smtClean="0">
                <a:latin typeface="Arial" charset="0"/>
              </a:rPr>
              <a:t> to copy </a:t>
            </a:r>
            <a:r>
              <a:rPr lang="cs-CZ" altLang="cs-CZ" sz="2000" dirty="0" err="1" smtClean="0">
                <a:latin typeface="Arial" charset="0"/>
              </a:rPr>
              <a:t>everything</a:t>
            </a:r>
            <a:r>
              <a:rPr lang="cs-CZ" altLang="cs-CZ" sz="2000" dirty="0" smtClean="0">
                <a:latin typeface="Arial" charset="0"/>
              </a:rPr>
              <a:t> you </a:t>
            </a:r>
            <a:r>
              <a:rPr lang="cs-CZ" altLang="cs-CZ" sz="2000" dirty="0" err="1" smtClean="0">
                <a:latin typeface="Arial" charset="0"/>
              </a:rPr>
              <a:t>find</a:t>
            </a:r>
            <a:r>
              <a:rPr lang="cs-CZ" altLang="cs-CZ" sz="2000" dirty="0" smtClean="0">
                <a:latin typeface="Arial" charset="0"/>
              </a:rPr>
              <a:t> on the Internet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357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3140075"/>
            <a:ext cx="6869112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b) </a:t>
            </a:r>
            <a:r>
              <a:rPr lang="cs-CZ" altLang="cs-CZ" sz="2000" dirty="0" smtClean="0">
                <a:latin typeface="Arial" charset="0"/>
              </a:rPr>
              <a:t>A l</a:t>
            </a:r>
            <a:r>
              <a:rPr lang="en-US" altLang="cs-CZ" sz="2000" dirty="0" err="1" smtClean="0">
                <a:latin typeface="Arial" charset="0"/>
              </a:rPr>
              <a:t>egal</a:t>
            </a:r>
            <a:r>
              <a:rPr lang="en-US" altLang="cs-CZ" sz="2000" dirty="0" smtClean="0">
                <a:latin typeface="Arial" charset="0"/>
              </a:rPr>
              <a:t> right of the owner of intellectual property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3579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" y="4041775"/>
            <a:ext cx="6878638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charset="0"/>
              </a:rPr>
              <a:t>c) </a:t>
            </a:r>
            <a:r>
              <a:rPr lang="cs-CZ" altLang="cs-CZ" sz="2000" dirty="0" smtClean="0">
                <a:latin typeface="Arial" charset="0"/>
              </a:rPr>
              <a:t>A </a:t>
            </a:r>
            <a:r>
              <a:rPr lang="cs-CZ" altLang="cs-CZ" sz="2000" dirty="0" err="1" smtClean="0">
                <a:latin typeface="Arial" charset="0"/>
              </a:rPr>
              <a:t>right</a:t>
            </a:r>
            <a:r>
              <a:rPr lang="cs-CZ" altLang="cs-CZ" sz="2000" dirty="0" smtClean="0">
                <a:latin typeface="Arial" charset="0"/>
              </a:rPr>
              <a:t> to make </a:t>
            </a:r>
            <a:r>
              <a:rPr lang="cs-CZ" altLang="cs-CZ" sz="2000" dirty="0" err="1" smtClean="0">
                <a:latin typeface="Arial" charset="0"/>
              </a:rPr>
              <a:t>copies</a:t>
            </a:r>
            <a:r>
              <a:rPr lang="cs-CZ" altLang="cs-CZ" sz="2000" dirty="0" smtClean="0">
                <a:latin typeface="Arial" charset="0"/>
              </a:rPr>
              <a:t> of </a:t>
            </a:r>
            <a:r>
              <a:rPr lang="cs-CZ" altLang="cs-CZ" sz="2000" dirty="0" err="1" smtClean="0">
                <a:latin typeface="Arial" charset="0"/>
              </a:rPr>
              <a:t>your</a:t>
            </a:r>
            <a:r>
              <a:rPr lang="cs-CZ" altLang="cs-CZ" sz="2000" dirty="0" smtClean="0">
                <a:latin typeface="Arial" charset="0"/>
              </a:rPr>
              <a:t> </a:t>
            </a:r>
            <a:r>
              <a:rPr lang="cs-CZ" altLang="cs-CZ" sz="2000" dirty="0" err="1" smtClean="0">
                <a:latin typeface="Arial" charset="0"/>
              </a:rPr>
              <a:t>work</a:t>
            </a:r>
            <a:endParaRPr lang="cs-CZ" altLang="cs-CZ" sz="2000" dirty="0">
              <a:latin typeface="Arial" charset="0"/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7704138" y="21336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7740650" y="3032125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7740650" y="393223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231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6"/>
          <p:cNvSpPr>
            <a:spLocks noChangeArrowheads="1"/>
          </p:cNvSpPr>
          <p:nvPr/>
        </p:nvSpPr>
        <p:spPr bwMode="auto">
          <a:xfrm>
            <a:off x="360363" y="549275"/>
            <a:ext cx="84248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Media </a:t>
            </a:r>
            <a:r>
              <a:rPr lang="cs-CZ" altLang="cs-CZ" sz="2800" dirty="0" err="1" smtClean="0">
                <a:latin typeface="Arial" charset="0"/>
              </a:rPr>
              <a:t>Ethics</a:t>
            </a:r>
            <a:r>
              <a:rPr lang="cs-CZ" altLang="cs-CZ" sz="2800" dirty="0" smtClean="0">
                <a:latin typeface="Arial" charset="0"/>
              </a:rPr>
              <a:t> 200: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altLang="cs-CZ" sz="2800" dirty="0" smtClean="0">
                <a:latin typeface="Arial" charset="0"/>
              </a:rPr>
              <a:t>How long </a:t>
            </a:r>
            <a:r>
              <a:rPr lang="cs-CZ" altLang="cs-CZ" sz="2800" dirty="0" err="1" smtClean="0">
                <a:latin typeface="Arial" charset="0"/>
              </a:rPr>
              <a:t>does</a:t>
            </a:r>
            <a:r>
              <a:rPr lang="cs-CZ" altLang="cs-CZ" sz="2800" dirty="0" smtClean="0">
                <a:latin typeface="Arial" charset="0"/>
              </a:rPr>
              <a:t> the copyright last?</a:t>
            </a:r>
            <a:endParaRPr lang="cs-CZ" altLang="cs-CZ" sz="2800" dirty="0">
              <a:latin typeface="Arial" charset="0"/>
            </a:endParaRPr>
          </a:p>
        </p:txBody>
      </p:sp>
      <p:sp>
        <p:nvSpPr>
          <p:cNvPr id="24613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03649" y="2239963"/>
            <a:ext cx="6046490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a) </a:t>
            </a:r>
            <a:r>
              <a:rPr lang="cs-CZ" altLang="cs-CZ" sz="2400" dirty="0" smtClean="0">
                <a:latin typeface="Arial" charset="0"/>
              </a:rPr>
              <a:t>70 </a:t>
            </a:r>
            <a:r>
              <a:rPr lang="cs-CZ" altLang="cs-CZ" sz="2400" dirty="0" err="1" smtClean="0">
                <a:latin typeface="Arial" charset="0"/>
              </a:rPr>
              <a:t>years</a:t>
            </a:r>
            <a:r>
              <a:rPr lang="cs-CZ" altLang="cs-CZ" sz="2400" dirty="0" smtClean="0">
                <a:latin typeface="Arial" charset="0"/>
              </a:rPr>
              <a:t> </a:t>
            </a:r>
            <a:r>
              <a:rPr lang="cs-CZ" altLang="cs-CZ" sz="2400" dirty="0" err="1" smtClean="0">
                <a:latin typeface="Arial" charset="0"/>
              </a:rPr>
              <a:t>after</a:t>
            </a:r>
            <a:r>
              <a:rPr lang="cs-CZ" altLang="cs-CZ" sz="2400" dirty="0" smtClean="0">
                <a:latin typeface="Arial" charset="0"/>
              </a:rPr>
              <a:t> the </a:t>
            </a:r>
            <a:r>
              <a:rPr lang="cs-CZ" altLang="cs-CZ" sz="2400" dirty="0" err="1" smtClean="0">
                <a:latin typeface="Arial" charset="0"/>
              </a:rPr>
              <a:t>death</a:t>
            </a:r>
            <a:r>
              <a:rPr lang="cs-CZ" altLang="cs-CZ" sz="2400" dirty="0" smtClean="0">
                <a:latin typeface="Arial" charset="0"/>
              </a:rPr>
              <a:t> of the </a:t>
            </a:r>
            <a:r>
              <a:rPr lang="cs-CZ" altLang="cs-CZ" sz="2400" dirty="0" err="1" smtClean="0">
                <a:latin typeface="Arial" charset="0"/>
              </a:rPr>
              <a:t>author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24614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03649" y="3140075"/>
            <a:ext cx="6046489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b) </a:t>
            </a:r>
            <a:r>
              <a:rPr lang="cs-CZ" altLang="cs-CZ" sz="2400" dirty="0" smtClean="0">
                <a:latin typeface="Arial" charset="0"/>
              </a:rPr>
              <a:t>50 </a:t>
            </a:r>
            <a:r>
              <a:rPr lang="cs-CZ" altLang="cs-CZ" sz="2400" dirty="0" err="1" smtClean="0">
                <a:latin typeface="Arial" charset="0"/>
              </a:rPr>
              <a:t>years</a:t>
            </a:r>
            <a:r>
              <a:rPr lang="cs-CZ" altLang="cs-CZ" sz="2400" dirty="0" smtClean="0">
                <a:latin typeface="Arial" charset="0"/>
              </a:rPr>
              <a:t> </a:t>
            </a:r>
            <a:r>
              <a:rPr lang="cs-CZ" altLang="cs-CZ" sz="2400" dirty="0" err="1" smtClean="0">
                <a:latin typeface="Arial" charset="0"/>
              </a:rPr>
              <a:t>after</a:t>
            </a:r>
            <a:r>
              <a:rPr lang="cs-CZ" altLang="cs-CZ" sz="2400" dirty="0" smtClean="0">
                <a:latin typeface="Arial" charset="0"/>
              </a:rPr>
              <a:t> the </a:t>
            </a:r>
            <a:r>
              <a:rPr lang="cs-CZ" altLang="cs-CZ" sz="2400" dirty="0" err="1" smtClean="0">
                <a:latin typeface="Arial" charset="0"/>
              </a:rPr>
              <a:t>death</a:t>
            </a:r>
            <a:r>
              <a:rPr lang="cs-CZ" altLang="cs-CZ" sz="2400" dirty="0" smtClean="0">
                <a:latin typeface="Arial" charset="0"/>
              </a:rPr>
              <a:t> of the </a:t>
            </a:r>
            <a:r>
              <a:rPr lang="cs-CZ" altLang="cs-CZ" sz="2400" dirty="0" err="1" smtClean="0">
                <a:latin typeface="Arial" charset="0"/>
              </a:rPr>
              <a:t>author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24615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03649" y="4041775"/>
            <a:ext cx="6054426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" charset="0"/>
              </a:rPr>
              <a:t>c) </a:t>
            </a:r>
            <a:r>
              <a:rPr lang="cs-CZ" altLang="cs-CZ" sz="2400" dirty="0" smtClean="0">
                <a:latin typeface="Arial" charset="0"/>
              </a:rPr>
              <a:t>A </a:t>
            </a:r>
            <a:r>
              <a:rPr lang="cs-CZ" altLang="cs-CZ" sz="2400" dirty="0" err="1" smtClean="0">
                <a:latin typeface="Arial" charset="0"/>
              </a:rPr>
              <a:t>lifetime</a:t>
            </a:r>
            <a:endParaRPr lang="cs-CZ" altLang="cs-CZ" sz="2400" dirty="0">
              <a:latin typeface="Arial" charset="0"/>
            </a:endParaRPr>
          </a:p>
        </p:txBody>
      </p:sp>
      <p:sp>
        <p:nvSpPr>
          <p:cNvPr id="24616" name="AutoShape 40"/>
          <p:cNvSpPr>
            <a:spLocks noChangeArrowheads="1"/>
          </p:cNvSpPr>
          <p:nvPr/>
        </p:nvSpPr>
        <p:spPr bwMode="auto">
          <a:xfrm>
            <a:off x="7673975" y="2133600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4617" name="AutoShape 41"/>
          <p:cNvSpPr>
            <a:spLocks noChangeArrowheads="1"/>
          </p:cNvSpPr>
          <p:nvPr/>
        </p:nvSpPr>
        <p:spPr bwMode="auto">
          <a:xfrm>
            <a:off x="7710488" y="30321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4618" name="AutoShape 42"/>
          <p:cNvSpPr>
            <a:spLocks noChangeArrowheads="1"/>
          </p:cNvSpPr>
          <p:nvPr/>
        </p:nvSpPr>
        <p:spPr bwMode="auto">
          <a:xfrm>
            <a:off x="7710488" y="3932238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255" name="AutoShape 4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6265863"/>
            <a:ext cx="1979612" cy="366712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b="0" dirty="0" err="1" smtClean="0">
                <a:latin typeface="Arial" charset="0"/>
              </a:rPr>
              <a:t>Back</a:t>
            </a:r>
            <a:r>
              <a:rPr lang="cs-CZ" altLang="cs-CZ" b="0" dirty="0" smtClean="0">
                <a:latin typeface="Arial" charset="0"/>
              </a:rPr>
              <a:t> to </a:t>
            </a:r>
            <a:r>
              <a:rPr lang="cs-CZ" altLang="cs-CZ" b="0" dirty="0" err="1" smtClean="0">
                <a:latin typeface="Arial" charset="0"/>
              </a:rPr>
              <a:t>board</a:t>
            </a:r>
            <a:endParaRPr lang="cs-CZ" altLang="cs-CZ" b="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50000">
              <a:schemeClr val="accent1">
                <a:alpha val="0"/>
              </a:schemeClr>
            </a:gs>
            <a:gs pos="100000">
              <a:schemeClr val="bg1"/>
            </a:gs>
          </a:gsLst>
          <a:lin ang="18900000" scaled="1"/>
        </a:gradFill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50000">
              <a:schemeClr val="accent1">
                <a:alpha val="0"/>
              </a:schemeClr>
            </a:gs>
            <a:gs pos="100000">
              <a:schemeClr val="bg1"/>
            </a:gs>
          </a:gsLst>
          <a:lin ang="18900000" scaled="1"/>
        </a:gradFill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2336</TotalTime>
  <Words>1342</Words>
  <Application>Microsoft Office PowerPoint</Application>
  <PresentationFormat>Předvádění na obrazovce (4:3)</PresentationFormat>
  <Paragraphs>240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Times New Roman</vt:lpstr>
      <vt:lpstr>Arial</vt:lpstr>
      <vt:lpstr>Calibri</vt:lpstr>
      <vt:lpstr>Symbol</vt:lpstr>
      <vt:lpstr>Výchozí návrh</vt:lpstr>
      <vt:lpstr>MEDIA LITERACY JEOPARDY!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Riskuj!</dc:title>
  <dc:creator>Milada Teplá (Roštejnská)</dc:creator>
  <dc:description>Dostupné z Metodického portálu www.rvp.cz, ISSN: 1802-4785, financovaného z ESF a státního rozpočtu ČR. Provozováno Výzkumným ústavem pedagogickým v Praze.</dc:description>
  <cp:lastModifiedBy>Dembicka</cp:lastModifiedBy>
  <cp:revision>166</cp:revision>
  <dcterms:created xsi:type="dcterms:W3CDTF">2006-04-06T19:38:29Z</dcterms:created>
  <dcterms:modified xsi:type="dcterms:W3CDTF">2021-01-30T18:14:56Z</dcterms:modified>
</cp:coreProperties>
</file>