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0" autoAdjust="0"/>
    <p:restoredTop sz="94660"/>
  </p:normalViewPr>
  <p:slideViewPr>
    <p:cSldViewPr>
      <p:cViewPr>
        <p:scale>
          <a:sx n="70" d="100"/>
          <a:sy n="70" d="100"/>
        </p:scale>
        <p:origin x="-10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B2393A3-82CE-410A-BDF5-B1452A014405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47CE886-91F9-49E3-AB42-CFB1205F8756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1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F05FE4E-46E0-4BEE-B424-AD7A745F5193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10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CF7F942-62FD-40F5-AA57-07C2D6F40B41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2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CF8308A-5E70-417A-B160-4B513FFD3D22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3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1B16FCE-FA15-408F-BFCE-4C0C975D9F7E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4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C08940B-36C4-4625-B6A7-F776667B1F9F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5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36F7ABE-59AA-42FC-9093-C2338F5C5642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6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B1E69CF-9274-418C-B7B2-F3F22C75B2BD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7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835CC3F-FCE3-4610-8D22-ED0EC71B7B85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8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1A49EA2-1963-497E-995D-E4E13F22610D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9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Obrázek 36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Obrázek 75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7" name="Obrázek 76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27. 9. 2017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D4C0674-22CE-4835-BC68-7D4E23202A20}" type="slidenum">
              <a:rPr lang="cs-CZ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27. 9. 2017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AB0CA1-2AFD-4E67-A3FC-41524ED3DB70}" type="slidenum">
              <a:rPr lang="cs-CZ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/>
          <p:nvPr/>
        </p:nvPicPr>
        <p:blipFill>
          <a:blip r:embed="rId3" cstate="print"/>
          <a:stretch/>
        </p:blipFill>
        <p:spPr>
          <a:xfrm>
            <a:off x="1619280" y="2349360"/>
            <a:ext cx="5905080" cy="393516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755640" y="6922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Výroba a degradace PLA</a:t>
            </a:r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67544" y="620688"/>
            <a:ext cx="44125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623880" indent="-623520">
              <a:lnSpc>
                <a:spcPct val="100000"/>
              </a:lnSpc>
            </a:pP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6. Rozpad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PLA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Grafik 3"/>
          <p:cNvPicPr/>
          <p:nvPr/>
        </p:nvPicPr>
        <p:blipFill>
          <a:blip r:embed="rId3" cstate="print"/>
          <a:stretch/>
        </p:blipFill>
        <p:spPr>
          <a:xfrm>
            <a:off x="1332000" y="1773360"/>
            <a:ext cx="7162560" cy="424620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244440" y="2421000"/>
            <a:ext cx="121284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Ecovio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PLA-Folie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PE-Folie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1326960" y="5950080"/>
            <a:ext cx="7845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7 d                           9 d                           14 d                          17 d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179280" y="6021360"/>
            <a:ext cx="1299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Zdroj: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BASF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79280" y="404640"/>
            <a:ext cx="849600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2. Extrakce buněčné hmoty centrifugou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 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2.1 Naplňte dvě 50 ml centrifugační zkumavky 40 ml fermentačního roztoku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1000" y="2772720"/>
            <a:ext cx="8424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6400" indent="-536040"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2.2 	Vložte do centrifugy (5000 rpm/10 min)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Picture 2"/>
          <p:cNvPicPr/>
          <p:nvPr/>
        </p:nvPicPr>
        <p:blipFill>
          <a:blip r:embed="rId3" cstate="print"/>
          <a:stretch/>
        </p:blipFill>
        <p:spPr>
          <a:xfrm>
            <a:off x="5264280" y="3500280"/>
            <a:ext cx="3096720" cy="274608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5167440" y="5805360"/>
            <a:ext cx="1261800" cy="6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5400"/>
                </a:moveTo>
                <a:lnTo>
                  <a:pt x="20936" y="5400"/>
                </a:lnTo>
                <a:lnTo>
                  <a:pt x="20936" y="0"/>
                </a:lnTo>
                <a:lnTo>
                  <a:pt x="21600" y="10800"/>
                </a:lnTo>
                <a:lnTo>
                  <a:pt x="20936" y="21600"/>
                </a:lnTo>
                <a:lnTo>
                  <a:pt x="20936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4"/>
          <p:cNvSpPr/>
          <p:nvPr/>
        </p:nvSpPr>
        <p:spPr>
          <a:xfrm>
            <a:off x="3788280" y="5690520"/>
            <a:ext cx="1378800" cy="395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Bakterie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5167440" y="4807080"/>
            <a:ext cx="1752120" cy="6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5400"/>
                </a:moveTo>
                <a:lnTo>
                  <a:pt x="20936" y="5400"/>
                </a:lnTo>
                <a:lnTo>
                  <a:pt x="20936" y="0"/>
                </a:lnTo>
                <a:lnTo>
                  <a:pt x="21600" y="10800"/>
                </a:lnTo>
                <a:lnTo>
                  <a:pt x="20936" y="21600"/>
                </a:lnTo>
                <a:lnTo>
                  <a:pt x="20936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6"/>
          <p:cNvSpPr/>
          <p:nvPr/>
        </p:nvSpPr>
        <p:spPr>
          <a:xfrm>
            <a:off x="3419640" y="4643280"/>
            <a:ext cx="1747440" cy="821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 b="0" strike="noStrike" spc="-1" dirty="0" err="1"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Supernatant</a:t>
            </a:r>
            <a:endParaRPr lang="cs-CZ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79280" y="189000"/>
            <a:ext cx="85690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6400" indent="-536040"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3. Destilace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79280" y="765000"/>
            <a:ext cx="87847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6400" indent="-53604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3.1  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Připrav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te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75 ml </a:t>
            </a:r>
            <a:r>
              <a:rPr lang="cs-CZ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supernatantu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k destilaci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Grafik 2"/>
          <p:cNvPicPr/>
          <p:nvPr/>
        </p:nvPicPr>
        <p:blipFill>
          <a:blip r:embed="rId3" cstate="print"/>
          <a:srcRect l="13173" t="9600" r="8732" b="4899"/>
          <a:stretch/>
        </p:blipFill>
        <p:spPr>
          <a:xfrm>
            <a:off x="1665000" y="1719360"/>
            <a:ext cx="6362640" cy="481932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5262840" y="5465520"/>
            <a:ext cx="10695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Hořák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5275440" y="4325400"/>
            <a:ext cx="223416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Držák destilační soustavy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2594160" y="3456360"/>
            <a:ext cx="90540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Chladič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6"/>
          <p:cNvSpPr/>
          <p:nvPr/>
        </p:nvSpPr>
        <p:spPr>
          <a:xfrm>
            <a:off x="1979712" y="5373216"/>
            <a:ext cx="1635480" cy="91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Nádoba na výsledný produkt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7"/>
          <p:cNvSpPr/>
          <p:nvPr/>
        </p:nvSpPr>
        <p:spPr>
          <a:xfrm rot="16200000">
            <a:off x="-134640" y="4759200"/>
            <a:ext cx="210168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Destilační soustava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9"/>
          <p:cNvSpPr/>
          <p:nvPr/>
        </p:nvSpPr>
        <p:spPr>
          <a:xfrm>
            <a:off x="2703600" y="2369160"/>
            <a:ext cx="12265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Teploměr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269536" y="1125528"/>
            <a:ext cx="8046880" cy="5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0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3.2 </a:t>
            </a:r>
            <a:r>
              <a:rPr lang="cs-CZ" sz="2800" spc="-1" dirty="0" smtClean="0"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Od</a:t>
            </a:r>
            <a:r>
              <a:rPr lang="cs-CZ" sz="2800" spc="-1" dirty="0" smtClean="0"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destilujte </a:t>
            </a:r>
            <a:r>
              <a:rPr lang="cs-CZ" sz="2800" spc="-1" dirty="0" smtClean="0"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cca 50 ml vody (</a:t>
            </a:r>
            <a:r>
              <a:rPr lang="cs-CZ" sz="2800" spc="-1" dirty="0" smtClean="0"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z původních </a:t>
            </a:r>
            <a:r>
              <a:rPr lang="cs-CZ" sz="2800" spc="-1" dirty="0" smtClean="0"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75 ml  </a:t>
            </a:r>
            <a:r>
              <a:rPr lang="cs-CZ" sz="2800" spc="-1" dirty="0" err="1" smtClean="0"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supernatantu</a:t>
            </a:r>
            <a:r>
              <a:rPr lang="cs-CZ" sz="2800" spc="-1" dirty="0"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755576" y="5517232"/>
            <a:ext cx="74826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3.3 Nechte vychladnout roztok k. mléčné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Grafik 2"/>
          <p:cNvPicPr/>
          <p:nvPr/>
        </p:nvPicPr>
        <p:blipFill>
          <a:blip r:embed="rId3" cstate="print"/>
          <a:srcRect l="13173" t="9600" r="8732" b="4899"/>
          <a:stretch/>
        </p:blipFill>
        <p:spPr>
          <a:xfrm>
            <a:off x="900000" y="2204864"/>
            <a:ext cx="4752120" cy="3042856"/>
          </a:xfrm>
          <a:prstGeom prst="rect">
            <a:avLst/>
          </a:prstGeom>
          <a:ln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250920" y="333360"/>
            <a:ext cx="72734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6400" indent="-536040"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3. Destilace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5940360" y="4292640"/>
            <a:ext cx="1584000" cy="863280"/>
          </a:xfrm>
          <a:prstGeom prst="actionButtonMovi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11560" y="188640"/>
            <a:ext cx="5185176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6400" indent="-536040">
              <a:lnSpc>
                <a:spcPct val="100000"/>
              </a:lnSpc>
            </a:pP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Polymerace k. mléčné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6400" indent="-53604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 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6400" indent="-53604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4.1 Pomůcky: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Grafik 3"/>
          <p:cNvPicPr/>
          <p:nvPr/>
        </p:nvPicPr>
        <p:blipFill>
          <a:blip r:embed="rId3" cstate="print"/>
          <a:stretch/>
        </p:blipFill>
        <p:spPr>
          <a:xfrm>
            <a:off x="827584" y="1628800"/>
            <a:ext cx="6840760" cy="4844584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2689200" y="2489040"/>
            <a:ext cx="1510920" cy="32832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Stojan na zkumavky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1220760" y="4021200"/>
            <a:ext cx="641160" cy="27432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Trychtýř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1652400" y="5110200"/>
            <a:ext cx="898200" cy="28224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Petriho miska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1454040" y="5491080"/>
            <a:ext cx="1372680" cy="28080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Držák zkumavky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2292480" y="5857920"/>
            <a:ext cx="1060200" cy="22680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Zkumavka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7"/>
          <p:cNvSpPr/>
          <p:nvPr/>
        </p:nvSpPr>
        <p:spPr>
          <a:xfrm>
            <a:off x="3435480" y="4122720"/>
            <a:ext cx="1238040" cy="26172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Chlorid cínatý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8"/>
          <p:cNvSpPr/>
          <p:nvPr/>
        </p:nvSpPr>
        <p:spPr>
          <a:xfrm>
            <a:off x="5497560" y="2853360"/>
            <a:ext cx="843840" cy="38160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Plynový hořák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9"/>
          <p:cNvSpPr/>
          <p:nvPr/>
        </p:nvSpPr>
        <p:spPr>
          <a:xfrm>
            <a:off x="5683320" y="5326200"/>
            <a:ext cx="850680" cy="26496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Zapalovač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10"/>
          <p:cNvSpPr/>
          <p:nvPr/>
        </p:nvSpPr>
        <p:spPr>
          <a:xfrm>
            <a:off x="2176560" y="3552840"/>
            <a:ext cx="547200" cy="23616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Vzorek</a:t>
            </a:r>
            <a:endParaRPr lang="cs-CZ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11"/>
          <p:cNvSpPr/>
          <p:nvPr/>
        </p:nvSpPr>
        <p:spPr>
          <a:xfrm>
            <a:off x="4552920" y="5338800"/>
            <a:ext cx="950400" cy="27900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Ochranné brýle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12"/>
          <p:cNvSpPr/>
          <p:nvPr/>
        </p:nvSpPr>
        <p:spPr>
          <a:xfrm>
            <a:off x="3784680" y="5870520"/>
            <a:ext cx="582480" cy="25200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Špachtle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24000" y="476280"/>
            <a:ext cx="8424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6400" indent="-53604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4.2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zkumavky </a:t>
            </a:r>
            <a:r>
              <a:rPr lang="cs-CZ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</a:t>
            </a:r>
            <a:r>
              <a:rPr lang="cs-CZ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apipetujte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5 ml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roztoku k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.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mléčné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30120" y="1700280"/>
            <a:ext cx="4457520" cy="100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6400" indent="-53604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4.3 přidejte katalyzátor
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SnCl</a:t>
            </a:r>
            <a:r>
              <a:rPr lang="cs-CZ" sz="28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Grafik 4"/>
          <p:cNvPicPr/>
          <p:nvPr/>
        </p:nvPicPr>
        <p:blipFill>
          <a:blip r:embed="rId3" cstate="print"/>
          <a:srcRect r="39844"/>
          <a:stretch/>
        </p:blipFill>
        <p:spPr>
          <a:xfrm>
            <a:off x="4824000" y="1847880"/>
            <a:ext cx="3790440" cy="4200120"/>
          </a:xfrm>
          <a:prstGeom prst="rect">
            <a:avLst/>
          </a:prstGeom>
          <a:ln>
            <a:noFill/>
          </a:ln>
        </p:spPr>
      </p:pic>
      <p:sp>
        <p:nvSpPr>
          <p:cNvPr id="123" name="CustomShape 3"/>
          <p:cNvSpPr/>
          <p:nvPr/>
        </p:nvSpPr>
        <p:spPr>
          <a:xfrm>
            <a:off x="2916360" y="5229360"/>
            <a:ext cx="1510920" cy="791640"/>
          </a:xfrm>
          <a:prstGeom prst="actionButtonMovi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06360" y="603360"/>
            <a:ext cx="82976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6400" indent="-53604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4.4  Za stálého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třepání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zahřívejte roztok po dobu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5-10 minut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v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digestoři tak,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aby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byl zajištěn rovnoměrný var celého roztoku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Grafik 4"/>
          <p:cNvPicPr/>
          <p:nvPr/>
        </p:nvPicPr>
        <p:blipFill>
          <a:blip r:embed="rId3" cstate="print"/>
          <a:stretch/>
        </p:blipFill>
        <p:spPr>
          <a:xfrm>
            <a:off x="899592" y="2348880"/>
            <a:ext cx="5760640" cy="3942464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6876256" y="5229200"/>
            <a:ext cx="1657080" cy="1080720"/>
          </a:xfrm>
          <a:prstGeom prst="actionButtonMovi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39840" y="404640"/>
            <a:ext cx="84243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6400" indent="-536040"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4.5 Až roztok začne vřít a objeví se hustý bílý kouř, nalijte jej do 40ml kádinky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80600" y="3913560"/>
            <a:ext cx="74581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Vzniklá PLA postupně chladne a tuhne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Grafik 4"/>
          <p:cNvPicPr/>
          <p:nvPr/>
        </p:nvPicPr>
        <p:blipFill>
          <a:blip r:embed="rId3" cstate="print"/>
          <a:stretch/>
        </p:blipFill>
        <p:spPr>
          <a:xfrm>
            <a:off x="1042920" y="4581360"/>
            <a:ext cx="3092040" cy="2060280"/>
          </a:xfrm>
          <a:prstGeom prst="rect">
            <a:avLst/>
          </a:prstGeom>
          <a:ln>
            <a:noFill/>
          </a:ln>
        </p:spPr>
      </p:pic>
      <p:pic>
        <p:nvPicPr>
          <p:cNvPr id="130" name="Picture 2"/>
          <p:cNvPicPr/>
          <p:nvPr/>
        </p:nvPicPr>
        <p:blipFill>
          <a:blip r:embed="rId4" cstate="print"/>
          <a:stretch/>
        </p:blipFill>
        <p:spPr>
          <a:xfrm>
            <a:off x="1116000" y="1413000"/>
            <a:ext cx="2087280" cy="2612520"/>
          </a:xfrm>
          <a:prstGeom prst="rect">
            <a:avLst/>
          </a:prstGeom>
          <a:ln>
            <a:noFill/>
          </a:ln>
        </p:spPr>
      </p:pic>
      <p:sp>
        <p:nvSpPr>
          <p:cNvPr id="131" name="CustomShape 3"/>
          <p:cNvSpPr/>
          <p:nvPr/>
        </p:nvSpPr>
        <p:spPr>
          <a:xfrm>
            <a:off x="3348000" y="3068640"/>
            <a:ext cx="1510920" cy="936360"/>
          </a:xfrm>
          <a:prstGeom prst="actionButtonMovi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85840" y="333360"/>
            <a:ext cx="856908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3880" indent="-623520">
              <a:lnSpc>
                <a:spcPct val="100000"/>
              </a:lnSpc>
            </a:pPr>
            <a:r>
              <a:rPr lang="cs-CZ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5. PLA-degradace hydrolýzou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3880" indent="-623520"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5.1 Přidejte 10 ml destilované vody do kádinky a míchejte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3880" indent="-623520"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
</a:t>
            </a: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ＭＳ Ｐゴシック"/>
              </a:rPr>
              <a:t></a:t>
            </a: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PLA se postupně rozpustí.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Bild 2"/>
          <p:cNvPicPr/>
          <p:nvPr/>
        </p:nvPicPr>
        <p:blipFill>
          <a:blip r:embed="rId3" cstate="print"/>
          <a:srcRect l="28701" t="7415" r="28806" b="21396"/>
          <a:stretch/>
        </p:blipFill>
        <p:spPr>
          <a:xfrm>
            <a:off x="971640" y="2565360"/>
            <a:ext cx="2015640" cy="2231640"/>
          </a:xfrm>
          <a:prstGeom prst="rect">
            <a:avLst/>
          </a:prstGeom>
          <a:ln>
            <a:noFill/>
          </a:ln>
        </p:spPr>
      </p:pic>
      <p:pic>
        <p:nvPicPr>
          <p:cNvPr id="134" name="Bild 3"/>
          <p:cNvPicPr/>
          <p:nvPr/>
        </p:nvPicPr>
        <p:blipFill>
          <a:blip r:embed="rId4" cstate="print"/>
          <a:srcRect l="28121" t="12237" r="30795" b="11215"/>
          <a:stretch/>
        </p:blipFill>
        <p:spPr>
          <a:xfrm>
            <a:off x="5195880" y="2565360"/>
            <a:ext cx="1728360" cy="223164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3132000" y="3500280"/>
            <a:ext cx="1800000" cy="3600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3"/>
          <p:cNvSpPr/>
          <p:nvPr/>
        </p:nvSpPr>
        <p:spPr>
          <a:xfrm>
            <a:off x="3003840" y="3068640"/>
            <a:ext cx="1837440" cy="43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10 ml H</a:t>
            </a:r>
            <a:r>
              <a:rPr lang="cs-CZ" sz="20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</a:t>
            </a:r>
            <a:r>
              <a:rPr lang="cs-CZ" sz="20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dest.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7093080" y="3860640"/>
            <a:ext cx="1582200" cy="936360"/>
          </a:xfrm>
          <a:prstGeom prst="actionButtonMovie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184</Words>
  <Application>Microsoft Office PowerPoint</Application>
  <PresentationFormat>Předvádění na obrazovce (4:3)</PresentationFormat>
  <Paragraphs>63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 of PLA-Production and Degradation</dc:title>
  <dc:subject/>
  <dc:creator/>
  <dc:description/>
  <cp:lastModifiedBy>Uživatel</cp:lastModifiedBy>
  <cp:revision>11</cp:revision>
  <dcterms:created xsi:type="dcterms:W3CDTF">2017-07-25T11:25:34Z</dcterms:created>
  <dcterms:modified xsi:type="dcterms:W3CDTF">2017-09-28T10:40:28Z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